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7"/>
  </p:notesMasterIdLst>
  <p:sldIdLst>
    <p:sldId id="273" r:id="rId2"/>
    <p:sldId id="282" r:id="rId3"/>
    <p:sldId id="280" r:id="rId4"/>
    <p:sldId id="265" r:id="rId5"/>
    <p:sldId id="28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47198-4C8F-4DF6-A30E-C670016632D1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A0B3B-55BE-4721-B2DB-E120903CE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8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A8E3-2561-473D-A7AA-65FD29E8CC09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657600"/>
            <a:ext cx="2420112" cy="242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DB9A5-71D9-45A6-B24C-617E1944240B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551E-C4F9-416F-AFFC-9D35C898C2F6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2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22-5956-47F7-9EFF-BFAA3440F6DD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4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BDC5-B24A-4CB4-9B3F-8925F3AC9B0C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632430"/>
            <a:ext cx="1064021" cy="106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0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B7D8-5333-44F7-BA2D-AAEB41FBA7BA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9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E5C2-8A9D-4ACC-A91A-549950F8548D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8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17DB-FECB-4339-AD12-6C6D45B5E36A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7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7EB7C-8C1E-45CC-9066-B70251C6C8C0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632430"/>
            <a:ext cx="1064021" cy="106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4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9D878BB-32C9-4F78-9717-2D396AC9192B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5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0AB7-EBEA-4D41-A1EE-EFDD34602E54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66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8BAB55-5694-4E0D-A932-E60E75BA329B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F88401-AE6A-42C4-A5BA-69CCA5DC0A8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632430"/>
            <a:ext cx="1064021" cy="106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5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696200" cy="3581400"/>
          </a:xfrm>
        </p:spPr>
        <p:txBody>
          <a:bodyPr>
            <a:normAutofit/>
          </a:bodyPr>
          <a:lstStyle/>
          <a:p>
            <a:r>
              <a:rPr lang="en-US" sz="6000" b="1" u="sng" dirty="0">
                <a:solidFill>
                  <a:srgbClr val="0070C0"/>
                </a:solidFill>
              </a:rPr>
              <a:t>HOPE Court</a:t>
            </a:r>
            <a:br>
              <a:rPr lang="en-US" sz="6000" i="1" dirty="0"/>
            </a:br>
            <a:r>
              <a:rPr lang="en-US" sz="3600" b="1" dirty="0"/>
              <a:t>Helping </a:t>
            </a:r>
            <a:br>
              <a:rPr lang="en-US" sz="3600" dirty="0"/>
            </a:br>
            <a:r>
              <a:rPr lang="en-US" sz="3600" b="1" dirty="0"/>
              <a:t>Offenders </a:t>
            </a:r>
            <a:br>
              <a:rPr lang="en-US" sz="3600" dirty="0"/>
            </a:br>
            <a:r>
              <a:rPr lang="en-US" sz="3600" b="1" dirty="0"/>
              <a:t>Prepare for re-</a:t>
            </a:r>
            <a:br>
              <a:rPr lang="en-US" sz="3600" dirty="0"/>
            </a:br>
            <a:r>
              <a:rPr lang="en-US" sz="3600" b="1" dirty="0"/>
              <a:t>Entry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3818965"/>
            <a:ext cx="76962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4100" dirty="0">
                <a:solidFill>
                  <a:schemeClr val="accent1">
                    <a:lumMod val="75000"/>
                  </a:schemeClr>
                </a:solidFill>
              </a:rPr>
              <a:t>District of Rhode Island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100" b="1" dirty="0">
                <a:solidFill>
                  <a:schemeClr val="accent1">
                    <a:lumMod val="75000"/>
                  </a:schemeClr>
                </a:solidFill>
              </a:rPr>
              <a:t>   	FACTS AND DATA</a:t>
            </a:r>
          </a:p>
          <a:p>
            <a:r>
              <a:rPr lang="en-US" sz="4100" b="1" dirty="0">
                <a:solidFill>
                  <a:schemeClr val="accent1">
                    <a:lumMod val="75000"/>
                  </a:schemeClr>
                </a:solidFill>
              </a:rPr>
              <a:t>           2014 – 2024</a:t>
            </a:r>
          </a:p>
        </p:txBody>
      </p:sp>
      <p:pic>
        <p:nvPicPr>
          <p:cNvPr id="4" name="Picture 3" descr="http://gsa.gov/ephox_images/Collage_1426254476844.jpg">
            <a:extLst>
              <a:ext uri="{FF2B5EF4-FFF2-40B4-BE49-F238E27FC236}">
                <a16:creationId xmlns:a16="http://schemas.microsoft.com/office/drawing/2014/main" id="{815F9532-AB23-4A1E-83D1-4E8B09A25FE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70965"/>
            <a:ext cx="2247265" cy="2658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50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6AF9F-CDDE-42F9-9508-C2860BE8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2F74E7-4D7B-4EA8-9682-EC54B7AC15CE}"/>
              </a:ext>
            </a:extLst>
          </p:cNvPr>
          <p:cNvSpPr txBox="1">
            <a:spLocks/>
          </p:cNvSpPr>
          <p:nvPr/>
        </p:nvSpPr>
        <p:spPr>
          <a:xfrm>
            <a:off x="800100" y="1124804"/>
            <a:ext cx="7543800" cy="23041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HOPE – Rhode Island’s motto since 1664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6B718-1A14-4557-90FE-CD48537588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160" y="2514600"/>
            <a:ext cx="429768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1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712B-13FB-4F1E-9531-1CFA76562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8C34A-E709-400E-AF8C-2D781ED0B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417320"/>
            <a:ext cx="7543801" cy="402336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200" dirty="0"/>
              <a:t>HOPE Court is an alternative to traditional supervision for post-conviction offenders who are at moderate to high-risk of reoffending.</a:t>
            </a:r>
          </a:p>
          <a:p>
            <a:endParaRPr lang="en-US" sz="3200" dirty="0"/>
          </a:p>
          <a:p>
            <a:r>
              <a:rPr lang="en-US" sz="3200" dirty="0"/>
              <a:t>Its goal is to produce better outcomes for participants and the community than traditional supervision is able to achieve.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ADCCF-010A-43EA-9725-A67AEE41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9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515112"/>
            <a:ext cx="7924800" cy="1219200"/>
          </a:xfrm>
        </p:spPr>
        <p:txBody>
          <a:bodyPr>
            <a:normAutofit/>
          </a:bodyPr>
          <a:lstStyle/>
          <a:p>
            <a:r>
              <a:rPr lang="en-US" dirty="0"/>
              <a:t>Data as of November 1, 2024:</a:t>
            </a:r>
            <a:endParaRPr lang="en-US" sz="1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05000"/>
            <a:ext cx="8077200" cy="3886200"/>
          </a:xfrm>
        </p:spPr>
        <p:txBody>
          <a:bodyPr>
            <a:normAutofit/>
          </a:bodyPr>
          <a:lstStyle/>
          <a:p>
            <a:r>
              <a:rPr lang="en-US" dirty="0"/>
              <a:t>Total participants since inception:				81	</a:t>
            </a:r>
          </a:p>
          <a:p>
            <a:r>
              <a:rPr lang="en-US" dirty="0"/>
              <a:t>Number of participants currently:				10</a:t>
            </a:r>
          </a:p>
          <a:p>
            <a:r>
              <a:rPr lang="en-US" dirty="0"/>
              <a:t>Number of participants who have graduated</a:t>
            </a:r>
          </a:p>
          <a:p>
            <a:pPr marL="201168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/>
              <a:t>	since inception:					32 </a:t>
            </a:r>
          </a:p>
          <a:p>
            <a:r>
              <a:rPr lang="en-US" dirty="0"/>
              <a:t>% total participants who have graduated since inception:	48%</a:t>
            </a:r>
          </a:p>
          <a:p>
            <a:r>
              <a:rPr lang="en-US" dirty="0"/>
              <a:t>Average length of time in HOPE Court for graduates:		16 months</a:t>
            </a:r>
          </a:p>
          <a:p>
            <a:pPr>
              <a:lnSpc>
                <a:spcPct val="100000"/>
              </a:lnSpc>
            </a:pPr>
            <a:r>
              <a:rPr lang="en-US" dirty="0"/>
              <a:t>Number of participants who have been terminated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	since inception:					34</a:t>
            </a:r>
          </a:p>
          <a:p>
            <a:r>
              <a:rPr lang="en-US" dirty="0"/>
              <a:t>% of terminations that occur in Phase 1:			41%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73D-CB78-407F-97BE-58D0A49C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data…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0FD4-D461-4D04-BF56-989A211FB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Success of HOPE Court’s 32 graduates…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Successful Completion of TSR:  24 (75%).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Currently on TSR with successful progress: 3 (9%).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Violation conduct after graduation while on TSR:  4 (13%)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Deceased while on TSR:  1  (3%).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Changes in risk assessment score for HOPE Court graduates:  9% increased in risk level, 44 % decreased in risk level, and 47% experienced no change in risk level.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7B66A-8470-4E14-865C-E131FAFE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8401-AE6A-42C4-A5BA-69CCA5DC0A8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671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269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HOPE Court Helping  Offenders  Prepare for re- Entry </vt:lpstr>
      <vt:lpstr>PowerPoint Presentation</vt:lpstr>
      <vt:lpstr>Mission…</vt:lpstr>
      <vt:lpstr>Data as of November 1, 2024:</vt:lpstr>
      <vt:lpstr>More data…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of</dc:title>
  <dc:creator>Kristine Pond</dc:creator>
  <cp:lastModifiedBy>Patricia Sullivan</cp:lastModifiedBy>
  <cp:revision>112</cp:revision>
  <cp:lastPrinted>2021-04-05T16:14:52Z</cp:lastPrinted>
  <dcterms:created xsi:type="dcterms:W3CDTF">2013-01-23T17:49:16Z</dcterms:created>
  <dcterms:modified xsi:type="dcterms:W3CDTF">2024-11-05T16:13:36Z</dcterms:modified>
</cp:coreProperties>
</file>