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4" r:id="rId2"/>
    <p:sldId id="276" r:id="rId3"/>
    <p:sldId id="267" r:id="rId4"/>
    <p:sldId id="269" r:id="rId5"/>
    <p:sldId id="271" r:id="rId6"/>
    <p:sldId id="274" r:id="rId7"/>
    <p:sldId id="266" r:id="rId8"/>
    <p:sldId id="259" r:id="rId9"/>
    <p:sldId id="257" r:id="rId10"/>
    <p:sldId id="258" r:id="rId11"/>
    <p:sldId id="260" r:id="rId12"/>
    <p:sldId id="261" r:id="rId13"/>
    <p:sldId id="275" r:id="rId14"/>
    <p:sldId id="262" r:id="rId15"/>
    <p:sldId id="263" r:id="rId16"/>
    <p:sldId id="270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C19E5-205E-4F8B-9031-3D3F28F08C46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059B6-C626-477D-8720-59B4DDC66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33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059B6-C626-477D-8720-59B4DDC661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73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059B6-C626-477D-8720-59B4DDC661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4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059B6-C626-477D-8720-59B4DDC661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82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059B6-C626-477D-8720-59B4DDC661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84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059B6-C626-477D-8720-59B4DDC661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99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059B6-C626-477D-8720-59B4DDC661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782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059B6-C626-477D-8720-59B4DDC661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08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059B6-C626-477D-8720-59B4DDC661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927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059B6-C626-477D-8720-59B4DDC6619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0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059B6-C626-477D-8720-59B4DDC661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86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059B6-C626-477D-8720-59B4DDC661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21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059B6-C626-477D-8720-59B4DDC661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47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059B6-C626-477D-8720-59B4DDC661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49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059B6-C626-477D-8720-59B4DDC661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65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059B6-C626-477D-8720-59B4DDC661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19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059B6-C626-477D-8720-59B4DDC661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115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059B6-C626-477D-8720-59B4DDC661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32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E5D9-970C-47C9-89AB-96148BE6FD32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EB53-722C-4719-84D0-BC27D5E4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86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E5D9-970C-47C9-89AB-96148BE6FD32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EB53-722C-4719-84D0-BC27D5E4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7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E5D9-970C-47C9-89AB-96148BE6FD32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EB53-722C-4719-84D0-BC27D5E4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0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E5D9-970C-47C9-89AB-96148BE6FD32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EB53-722C-4719-84D0-BC27D5E4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1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E5D9-970C-47C9-89AB-96148BE6FD32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EB53-722C-4719-84D0-BC27D5E4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5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E5D9-970C-47C9-89AB-96148BE6FD32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EB53-722C-4719-84D0-BC27D5E4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4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E5D9-970C-47C9-89AB-96148BE6FD32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EB53-722C-4719-84D0-BC27D5E4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6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E5D9-970C-47C9-89AB-96148BE6FD32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EB53-722C-4719-84D0-BC27D5E4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60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E5D9-970C-47C9-89AB-96148BE6FD32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EB53-722C-4719-84D0-BC27D5E4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8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E5D9-970C-47C9-89AB-96148BE6FD32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EB53-722C-4719-84D0-BC27D5E4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3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8E5D9-970C-47C9-89AB-96148BE6FD32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EB53-722C-4719-84D0-BC27D5E4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4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8E5D9-970C-47C9-89AB-96148BE6FD32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5EB53-722C-4719-84D0-BC27D5E4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2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“Top of the Funnel” Examinations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USDC – RI Litigation Academy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 smtClean="0"/>
              <a:t>U.S. District Court for the District of Rhode Island</a:t>
            </a:r>
          </a:p>
          <a:p>
            <a:pPr marL="0" indent="0" algn="ctr">
              <a:buNone/>
            </a:pPr>
            <a:r>
              <a:rPr lang="en-US" sz="2800" dirty="0" smtClean="0"/>
              <a:t>Federal Bar Association</a:t>
            </a:r>
          </a:p>
          <a:p>
            <a:pPr marL="0" indent="0" algn="ctr">
              <a:buNone/>
            </a:pPr>
            <a:r>
              <a:rPr lang="en-US" sz="2800" dirty="0" smtClean="0"/>
              <a:t>Roger Williams University Law School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289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of the Funnel Questioning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sz="3600" dirty="0" smtClean="0"/>
              <a:t>-Who</a:t>
            </a:r>
          </a:p>
          <a:p>
            <a:pPr marL="0" indent="0">
              <a:buNone/>
            </a:pPr>
            <a:r>
              <a:rPr lang="en-US" sz="3600" dirty="0" smtClean="0"/>
              <a:t>		-What </a:t>
            </a:r>
          </a:p>
          <a:p>
            <a:pPr marL="0" indent="0">
              <a:buNone/>
            </a:pPr>
            <a:r>
              <a:rPr lang="en-US" sz="3600" dirty="0" smtClean="0"/>
              <a:t>		-Where</a:t>
            </a:r>
          </a:p>
          <a:p>
            <a:pPr marL="0" indent="0">
              <a:buNone/>
            </a:pPr>
            <a:r>
              <a:rPr lang="en-US" sz="3600" dirty="0" smtClean="0"/>
              <a:t>		-Why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	-When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-How</a:t>
            </a:r>
          </a:p>
          <a:p>
            <a:pPr marL="0" indent="0">
              <a:buNone/>
            </a:pPr>
            <a:r>
              <a:rPr lang="en-US" sz="3600" dirty="0" smtClean="0"/>
              <a:t>-Describe…</a:t>
            </a:r>
          </a:p>
          <a:p>
            <a:pPr marL="0" indent="0">
              <a:buNone/>
            </a:pPr>
            <a:r>
              <a:rPr lang="en-US" sz="3600" dirty="0" smtClean="0"/>
              <a:t>-Explain…</a:t>
            </a:r>
          </a:p>
          <a:p>
            <a:pPr marL="0" indent="0">
              <a:buNone/>
            </a:pPr>
            <a:r>
              <a:rPr lang="en-US" sz="3600" dirty="0" smtClean="0"/>
              <a:t>-Tell me about…</a:t>
            </a:r>
          </a:p>
          <a:p>
            <a:pPr marL="0" indent="0">
              <a:buNone/>
            </a:pP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56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Prompts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-What next?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-Tell me more about…?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-And then?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-What else?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-How about…?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-Have you now told me everything you know about…?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67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Non-Oral or Visual Prompts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-Silence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-The Head Nod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-The Raised Eyebrow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828800"/>
            <a:ext cx="5153025" cy="3276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088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-make assumptions about what the witness knows.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-start a question with: “Do you remember…?” 				 “Do you recall…?” </a:t>
            </a:r>
          </a:p>
          <a:p>
            <a:pPr marL="0" indent="0">
              <a:buNone/>
            </a:pPr>
            <a:r>
              <a:rPr lang="en-US" dirty="0" smtClean="0"/>
              <a:t>				 “Do you know…?”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-be wedded to your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61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Author?</a:t>
            </a:r>
          </a:p>
          <a:p>
            <a:r>
              <a:rPr lang="en-US" dirty="0" smtClean="0"/>
              <a:t>When created?</a:t>
            </a:r>
          </a:p>
          <a:p>
            <a:r>
              <a:rPr lang="en-US" dirty="0" smtClean="0"/>
              <a:t>Why created?</a:t>
            </a:r>
          </a:p>
          <a:p>
            <a:r>
              <a:rPr lang="en-US" dirty="0" smtClean="0"/>
              <a:t>What does it say?</a:t>
            </a:r>
          </a:p>
          <a:p>
            <a:r>
              <a:rPr lang="en-US" dirty="0" smtClean="0"/>
              <a:t>Who has seen it?</a:t>
            </a:r>
          </a:p>
          <a:p>
            <a:r>
              <a:rPr lang="en-US" dirty="0" smtClean="0"/>
              <a:t>Where is it kept?</a:t>
            </a:r>
          </a:p>
          <a:p>
            <a:r>
              <a:rPr lang="en-US" dirty="0" smtClean="0"/>
              <a:t>Edits / amendments?</a:t>
            </a:r>
          </a:p>
          <a:p>
            <a:r>
              <a:rPr lang="en-US" dirty="0" smtClean="0"/>
              <a:t>Electronic versions?</a:t>
            </a:r>
          </a:p>
          <a:p>
            <a:r>
              <a:rPr lang="en-US" dirty="0" smtClean="0"/>
              <a:t>Paper copies?</a:t>
            </a:r>
          </a:p>
          <a:p>
            <a:r>
              <a:rPr lang="en-US" dirty="0" smtClean="0"/>
              <a:t>Produced in discovery?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057400"/>
            <a:ext cx="41148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968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Where?</a:t>
            </a:r>
          </a:p>
          <a:p>
            <a:r>
              <a:rPr lang="en-US" dirty="0" smtClean="0"/>
              <a:t>When?</a:t>
            </a:r>
          </a:p>
          <a:p>
            <a:r>
              <a:rPr lang="en-US" dirty="0" smtClean="0"/>
              <a:t>Who heard?</a:t>
            </a:r>
          </a:p>
          <a:p>
            <a:r>
              <a:rPr lang="en-US" dirty="0" smtClean="0"/>
              <a:t>What was said?</a:t>
            </a:r>
          </a:p>
          <a:p>
            <a:r>
              <a:rPr lang="en-US" dirty="0" smtClean="0"/>
              <a:t>Recordings / documents?</a:t>
            </a:r>
          </a:p>
          <a:p>
            <a:r>
              <a:rPr lang="en-US" dirty="0" smtClean="0"/>
              <a:t>Close off.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35814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86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Who called the meeting?</a:t>
            </a:r>
          </a:p>
          <a:p>
            <a:r>
              <a:rPr lang="en-US" dirty="0" smtClean="0"/>
              <a:t>Who attended?</a:t>
            </a:r>
          </a:p>
          <a:p>
            <a:r>
              <a:rPr lang="en-US" dirty="0" smtClean="0"/>
              <a:t>When?   Where?</a:t>
            </a:r>
          </a:p>
          <a:p>
            <a:r>
              <a:rPr lang="en-US" dirty="0" smtClean="0"/>
              <a:t>Context?</a:t>
            </a:r>
          </a:p>
          <a:p>
            <a:r>
              <a:rPr lang="en-US" dirty="0" smtClean="0"/>
              <a:t>Documents distributed?</a:t>
            </a:r>
          </a:p>
          <a:p>
            <a:r>
              <a:rPr lang="en-US" dirty="0" smtClean="0"/>
              <a:t>Who said what?</a:t>
            </a:r>
          </a:p>
          <a:p>
            <a:r>
              <a:rPr lang="en-US" dirty="0" smtClean="0"/>
              <a:t>Minutes or notes?</a:t>
            </a:r>
          </a:p>
          <a:p>
            <a:r>
              <a:rPr lang="en-US" dirty="0" err="1" smtClean="0"/>
              <a:t>Powerpoint</a:t>
            </a:r>
            <a:r>
              <a:rPr lang="en-US" dirty="0" smtClean="0"/>
              <a:t>?  Charts?</a:t>
            </a:r>
          </a:p>
          <a:p>
            <a:r>
              <a:rPr lang="en-US" dirty="0" smtClean="0"/>
              <a:t>Action items?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09800"/>
            <a:ext cx="34671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948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“Top of the Funnel” Examinations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USDC – RI Litigation Academy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 smtClean="0"/>
              <a:t>U.S. District Court for the District of Rhode Island</a:t>
            </a:r>
          </a:p>
          <a:p>
            <a:pPr marL="0" indent="0" algn="ctr">
              <a:buNone/>
            </a:pPr>
            <a:r>
              <a:rPr lang="en-US" sz="2800" dirty="0" smtClean="0"/>
              <a:t>Federal Bar Association</a:t>
            </a:r>
          </a:p>
          <a:p>
            <a:pPr marL="0" indent="0" algn="ctr">
              <a:buNone/>
            </a:pPr>
            <a:r>
              <a:rPr lang="en-US" sz="2800" dirty="0" smtClean="0"/>
              <a:t>Roger Williams University Law School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627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Interrogatories</a:t>
            </a:r>
          </a:p>
          <a:p>
            <a:pPr marL="0" indent="0" algn="ctr">
              <a:buNone/>
            </a:pPr>
            <a:r>
              <a:rPr lang="en-US" dirty="0" smtClean="0"/>
              <a:t>Requests for Production</a:t>
            </a:r>
          </a:p>
          <a:p>
            <a:pPr marL="0" indent="0" algn="ctr">
              <a:buNone/>
            </a:pPr>
            <a:r>
              <a:rPr lang="en-US" dirty="0" smtClean="0"/>
              <a:t>Requests for Admission</a:t>
            </a:r>
          </a:p>
          <a:p>
            <a:pPr marL="0" indent="0" algn="ctr">
              <a:buNone/>
            </a:pPr>
            <a:r>
              <a:rPr lang="en-US" dirty="0" smtClean="0"/>
              <a:t>Depositions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89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Take Depositions?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8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Take Depositions?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-To learn what the witness knows</a:t>
            </a:r>
          </a:p>
          <a:p>
            <a:pPr marL="0" indent="0">
              <a:buNone/>
            </a:pPr>
            <a:r>
              <a:rPr lang="en-US" dirty="0" smtClean="0"/>
              <a:t>-To confirm what we think the witness knows</a:t>
            </a:r>
          </a:p>
          <a:p>
            <a:pPr marL="0" indent="0">
              <a:buNone/>
            </a:pPr>
            <a:r>
              <a:rPr lang="en-US" dirty="0" smtClean="0"/>
              <a:t>-To discover other witnesses, facts, documents</a:t>
            </a:r>
          </a:p>
          <a:p>
            <a:pPr marL="0" indent="0">
              <a:buNone/>
            </a:pPr>
            <a:r>
              <a:rPr lang="en-US" dirty="0" smtClean="0"/>
              <a:t>-To test the completeness of discovery responses</a:t>
            </a:r>
          </a:p>
          <a:p>
            <a:pPr marL="0" indent="0">
              <a:buNone/>
            </a:pPr>
            <a:r>
              <a:rPr lang="en-US" dirty="0" smtClean="0"/>
              <a:t>-To authenticate documents</a:t>
            </a:r>
          </a:p>
          <a:p>
            <a:pPr marL="0" indent="0">
              <a:buNone/>
            </a:pPr>
            <a:r>
              <a:rPr lang="en-US" dirty="0" smtClean="0"/>
              <a:t>-To secure admissions</a:t>
            </a:r>
          </a:p>
          <a:p>
            <a:pPr marL="0" indent="0">
              <a:buNone/>
            </a:pPr>
            <a:r>
              <a:rPr lang="en-US" dirty="0" smtClean="0"/>
              <a:t>-To prepare for cross-examination</a:t>
            </a:r>
          </a:p>
          <a:p>
            <a:pPr marL="0" indent="0">
              <a:buNone/>
            </a:pPr>
            <a:r>
              <a:rPr lang="en-US" dirty="0" smtClean="0"/>
              <a:t>-To prepare for a dispositive motion</a:t>
            </a:r>
          </a:p>
          <a:p>
            <a:pPr marL="0" indent="0">
              <a:buNone/>
            </a:pPr>
            <a:r>
              <a:rPr lang="en-US" dirty="0" smtClean="0"/>
              <a:t>-To see how a witness will respond to questioning</a:t>
            </a:r>
          </a:p>
          <a:p>
            <a:pPr marL="0" indent="0">
              <a:buNone/>
            </a:pPr>
            <a:r>
              <a:rPr lang="en-US" dirty="0" smtClean="0"/>
              <a:t>-To prepare for ADR</a:t>
            </a:r>
          </a:p>
          <a:p>
            <a:pPr marL="0" indent="0">
              <a:buNone/>
            </a:pPr>
            <a:r>
              <a:rPr lang="en-US" dirty="0" smtClean="0"/>
              <a:t>-To preserve testimony for 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51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take Depositions?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Rule 26(d):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 party may not seek discovery from any 	source before the parties have conferred 	as required by Rule 26(f)….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68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take Depositions?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Preliminary Discovery: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-interrogatories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-document requests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-subpoenas to third-parties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-requests for admissions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-other depositions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-investigations</a:t>
            </a:r>
          </a:p>
        </p:txBody>
      </p:sp>
    </p:spTree>
    <p:extLst>
      <p:ext uri="{BB962C8B-B14F-4D97-AF65-F5344CB8AC3E}">
        <p14:creationId xmlns:p14="http://schemas.microsoft.com/office/powerpoint/2010/main" val="374253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Funnel Method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000" dirty="0" smtClean="0"/>
              <a:t>Open-ended:  Who, 	What, Where, When, 	Why.   Tell me about…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More targeted questions:  	Follow up. Fill in gaps.  	Theory test.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Leading:  Lock in 	admissions.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43818"/>
            <a:ext cx="3419475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3686908" y="2221523"/>
            <a:ext cx="1828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229708" y="3352800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667000" y="4800600"/>
            <a:ext cx="2819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3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Count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Middle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Bottom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1981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267200" y="1981200"/>
            <a:ext cx="44196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Witness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124200" y="3352800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62600" y="3352800"/>
            <a:ext cx="31242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24200" y="4572000"/>
            <a:ext cx="40005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91400" y="4572000"/>
            <a:ext cx="12954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3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Funnel Method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3600"/>
            <a:ext cx="212407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133600"/>
            <a:ext cx="212407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33600"/>
            <a:ext cx="212407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038" y="2133600"/>
            <a:ext cx="212407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822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380</Words>
  <Application>Microsoft Office PowerPoint</Application>
  <PresentationFormat>On-screen Show (4:3)</PresentationFormat>
  <Paragraphs>145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“Top of the Funnel” Examinations</vt:lpstr>
      <vt:lpstr>Discovery Tools</vt:lpstr>
      <vt:lpstr>Why Do We Take Depositions?</vt:lpstr>
      <vt:lpstr>Why Do We Take Depositions?</vt:lpstr>
      <vt:lpstr>When to take Depositions?</vt:lpstr>
      <vt:lpstr>When to take Depositions?</vt:lpstr>
      <vt:lpstr>The Funnel Method</vt:lpstr>
      <vt:lpstr>Word Count</vt:lpstr>
      <vt:lpstr>The Funnel Method</vt:lpstr>
      <vt:lpstr>Top of the Funnel Questioning</vt:lpstr>
      <vt:lpstr>Oral Prompts</vt:lpstr>
      <vt:lpstr>Non-Oral or Visual Prompts </vt:lpstr>
      <vt:lpstr>Don’t</vt:lpstr>
      <vt:lpstr>Documents</vt:lpstr>
      <vt:lpstr>Conversations</vt:lpstr>
      <vt:lpstr>Meetings</vt:lpstr>
      <vt:lpstr>“Top of the Funnel” Examinations</vt:lpstr>
    </vt:vector>
  </TitlesOfParts>
  <Company>Pierce Atwood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Funnel Method</dc:title>
  <dc:creator>bmagratten</dc:creator>
  <cp:lastModifiedBy>John Etchells</cp:lastModifiedBy>
  <cp:revision>13</cp:revision>
  <dcterms:created xsi:type="dcterms:W3CDTF">2015-05-04T23:26:44Z</dcterms:created>
  <dcterms:modified xsi:type="dcterms:W3CDTF">2018-04-10T21:09:40Z</dcterms:modified>
</cp:coreProperties>
</file>