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5" r:id="rId4"/>
    <p:sldId id="280" r:id="rId5"/>
    <p:sldId id="281" r:id="rId6"/>
    <p:sldId id="264" r:id="rId7"/>
    <p:sldId id="274" r:id="rId8"/>
    <p:sldId id="270" r:id="rId9"/>
    <p:sldId id="263" r:id="rId10"/>
    <p:sldId id="259" r:id="rId11"/>
    <p:sldId id="273" r:id="rId12"/>
    <p:sldId id="269" r:id="rId13"/>
    <p:sldId id="260" r:id="rId14"/>
    <p:sldId id="258" r:id="rId15"/>
    <p:sldId id="261" r:id="rId16"/>
    <p:sldId id="276" r:id="rId17"/>
    <p:sldId id="275" r:id="rId18"/>
    <p:sldId id="266" r:id="rId19"/>
    <p:sldId id="272" r:id="rId20"/>
    <p:sldId id="262" r:id="rId21"/>
    <p:sldId id="271" r:id="rId22"/>
    <p:sldId id="257" r:id="rId23"/>
    <p:sldId id="277" r:id="rId24"/>
    <p:sldId id="267" r:id="rId25"/>
    <p:sldId id="279"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709621-03BA-4807-A5A0-13F5C63E736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133199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09621-03BA-4807-A5A0-13F5C63E736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339568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09621-03BA-4807-A5A0-13F5C63E736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211932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09621-03BA-4807-A5A0-13F5C63E736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120571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09621-03BA-4807-A5A0-13F5C63E736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4052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709621-03BA-4807-A5A0-13F5C63E736B}"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125260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709621-03BA-4807-A5A0-13F5C63E736B}" type="datetimeFigureOut">
              <a:rPr lang="en-US" smtClean="0"/>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332140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709621-03BA-4807-A5A0-13F5C63E736B}" type="datetimeFigureOut">
              <a:rPr lang="en-US" smtClean="0"/>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359284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09621-03BA-4807-A5A0-13F5C63E736B}" type="datetimeFigureOut">
              <a:rPr lang="en-US" smtClean="0"/>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168987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09621-03BA-4807-A5A0-13F5C63E736B}"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201741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09621-03BA-4807-A5A0-13F5C63E736B}"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61766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09621-03BA-4807-A5A0-13F5C63E736B}" type="datetimeFigureOut">
              <a:rPr lang="en-US" smtClean="0"/>
              <a:t>10/27/2015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C4B85-5705-45C2-8FC0-C9A37C8B0D1B}" type="slidenum">
              <a:rPr lang="en-US" smtClean="0"/>
              <a:t>‹#›</a:t>
            </a:fld>
            <a:endParaRPr lang="en-US"/>
          </a:p>
        </p:txBody>
      </p:sp>
    </p:spTree>
    <p:extLst>
      <p:ext uri="{BB962C8B-B14F-4D97-AF65-F5344CB8AC3E}">
        <p14:creationId xmlns:p14="http://schemas.microsoft.com/office/powerpoint/2010/main" val="173876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package" Target="../embeddings/Microsoft_Word_Document4.docx"/></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package" Target="../embeddings/Microsoft_Word_Document5.docx"/></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Document2.doc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Word_Document3.docx"/></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lstStyle/>
          <a:p>
            <a:r>
              <a:rPr lang="en-US" b="1" dirty="0" smtClean="0">
                <a:latin typeface="+mn-lt"/>
                <a:cs typeface="Aharoni" panose="02010803020104030203" pitchFamily="2" charset="-79"/>
              </a:rPr>
              <a:t>Art of Cross Examination </a:t>
            </a:r>
            <a:endParaRPr lang="en-US" b="1" dirty="0">
              <a:latin typeface="+mn-lt"/>
              <a:cs typeface="Aharoni" panose="02010803020104030203" pitchFamily="2" charset="-79"/>
            </a:endParaRPr>
          </a:p>
        </p:txBody>
      </p:sp>
      <p:sp>
        <p:nvSpPr>
          <p:cNvPr id="3" name="Subtitle 2"/>
          <p:cNvSpPr>
            <a:spLocks noGrp="1"/>
          </p:cNvSpPr>
          <p:nvPr>
            <p:ph type="subTitle" idx="1"/>
          </p:nvPr>
        </p:nvSpPr>
        <p:spPr>
          <a:xfrm>
            <a:off x="1371600" y="3657600"/>
            <a:ext cx="6400800" cy="1981200"/>
          </a:xfrm>
        </p:spPr>
        <p:txBody>
          <a:bodyPr/>
          <a:lstStyle/>
          <a:p>
            <a:r>
              <a:rPr lang="en-US" b="1" dirty="0" smtClean="0">
                <a:solidFill>
                  <a:schemeClr val="tx1"/>
                </a:solidFill>
                <a:cs typeface="Aharoni" panose="02010803020104030203" pitchFamily="2" charset="-79"/>
              </a:rPr>
              <a:t>Presented by:</a:t>
            </a:r>
          </a:p>
          <a:p>
            <a:r>
              <a:rPr lang="en-US" b="1" dirty="0" smtClean="0">
                <a:solidFill>
                  <a:schemeClr val="tx1"/>
                </a:solidFill>
                <a:cs typeface="Aharoni" panose="02010803020104030203" pitchFamily="2" charset="-79"/>
              </a:rPr>
              <a:t>James T. Murphy, Esq.</a:t>
            </a:r>
            <a:endParaRPr lang="en-US" b="1" dirty="0">
              <a:solidFill>
                <a:schemeClr val="tx1"/>
              </a:solidFill>
              <a:cs typeface="Aharoni" panose="02010803020104030203"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105400"/>
            <a:ext cx="3286539" cy="1219200"/>
          </a:xfrm>
          <a:prstGeom prst="rect">
            <a:avLst/>
          </a:prstGeom>
        </p:spPr>
      </p:pic>
    </p:spTree>
    <p:extLst>
      <p:ext uri="{BB962C8B-B14F-4D97-AF65-F5344CB8AC3E}">
        <p14:creationId xmlns:p14="http://schemas.microsoft.com/office/powerpoint/2010/main" val="410973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E:\Cross-BlankCanv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400"/>
            <a:ext cx="4543425"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73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782594374"/>
              </p:ext>
            </p:extLst>
          </p:nvPr>
        </p:nvGraphicFramePr>
        <p:xfrm>
          <a:off x="609600" y="1143000"/>
          <a:ext cx="8096250" cy="3810000"/>
        </p:xfrm>
        <a:graphic>
          <a:graphicData uri="http://schemas.openxmlformats.org/presentationml/2006/ole">
            <mc:AlternateContent xmlns:mc="http://schemas.openxmlformats.org/markup-compatibility/2006">
              <mc:Choice xmlns:v="urn:schemas-microsoft-com:vml" Requires="v">
                <p:oleObj spid="_x0000_s21520" name="Acrobat Document" r:id="rId3" imgW="8096220" imgH="3809910" progId="AcroExch.Document.7">
                  <p:embed/>
                </p:oleObj>
              </mc:Choice>
              <mc:Fallback>
                <p:oleObj name="Acrobat Document" r:id="rId3" imgW="8096220" imgH="3809910" progId="AcroExch.Document.7">
                  <p:embed/>
                  <p:pic>
                    <p:nvPicPr>
                      <p:cNvPr id="0" name=""/>
                      <p:cNvPicPr/>
                      <p:nvPr/>
                    </p:nvPicPr>
                    <p:blipFill>
                      <a:blip r:embed="rId4"/>
                      <a:stretch>
                        <a:fillRect/>
                      </a:stretch>
                    </p:blipFill>
                    <p:spPr>
                      <a:xfrm>
                        <a:off x="609600" y="1143000"/>
                        <a:ext cx="8096250" cy="3810000"/>
                      </a:xfrm>
                      <a:prstGeom prst="rect">
                        <a:avLst/>
                      </a:prstGeom>
                    </p:spPr>
                  </p:pic>
                </p:oleObj>
              </mc:Fallback>
            </mc:AlternateContent>
          </a:graphicData>
        </a:graphic>
      </p:graphicFrame>
    </p:spTree>
    <p:extLst>
      <p:ext uri="{BB962C8B-B14F-4D97-AF65-F5344CB8AC3E}">
        <p14:creationId xmlns:p14="http://schemas.microsoft.com/office/powerpoint/2010/main" val="1984557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35935430"/>
              </p:ext>
            </p:extLst>
          </p:nvPr>
        </p:nvGraphicFramePr>
        <p:xfrm>
          <a:off x="2133600" y="533400"/>
          <a:ext cx="5029200" cy="6087352"/>
        </p:xfrm>
        <a:graphic>
          <a:graphicData uri="http://schemas.openxmlformats.org/presentationml/2006/ole">
            <mc:AlternateContent xmlns:mc="http://schemas.openxmlformats.org/markup-compatibility/2006">
              <mc:Choice xmlns:v="urn:schemas-microsoft-com:vml" Requires="v">
                <p:oleObj spid="_x0000_s22543" name="Document" r:id="rId4" imgW="5956042" imgH="7208666" progId="Word.Document.12">
                  <p:embed/>
                </p:oleObj>
              </mc:Choice>
              <mc:Fallback>
                <p:oleObj name="Document" r:id="rId4" imgW="5956042" imgH="7208666" progId="Word.Document.12">
                  <p:embed/>
                  <p:pic>
                    <p:nvPicPr>
                      <p:cNvPr id="0" name=""/>
                      <p:cNvPicPr/>
                      <p:nvPr/>
                    </p:nvPicPr>
                    <p:blipFill>
                      <a:blip r:embed="rId5"/>
                      <a:stretch>
                        <a:fillRect/>
                      </a:stretch>
                    </p:blipFill>
                    <p:spPr>
                      <a:xfrm>
                        <a:off x="2133600" y="533400"/>
                        <a:ext cx="5029200" cy="6087352"/>
                      </a:xfrm>
                      <a:prstGeom prst="rect">
                        <a:avLst/>
                      </a:prstGeom>
                    </p:spPr>
                  </p:pic>
                </p:oleObj>
              </mc:Fallback>
            </mc:AlternateContent>
          </a:graphicData>
        </a:graphic>
      </p:graphicFrame>
    </p:spTree>
    <p:extLst>
      <p:ext uri="{BB962C8B-B14F-4D97-AF65-F5344CB8AC3E}">
        <p14:creationId xmlns:p14="http://schemas.microsoft.com/office/powerpoint/2010/main" val="1850991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E:\lincoln-for-the-def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57200"/>
            <a:ext cx="1873937"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96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4" name="Content Placeholder 13"/>
          <p:cNvSpPr>
            <a:spLocks noGrp="1"/>
          </p:cNvSpPr>
          <p:nvPr>
            <p:ph idx="1"/>
          </p:nvPr>
        </p:nvSpPr>
        <p:spPr>
          <a:xfrm>
            <a:off x="457200" y="304800"/>
            <a:ext cx="8229600" cy="6400800"/>
          </a:xfrm>
          <a:ln>
            <a:solidFill>
              <a:schemeClr val="accent1"/>
            </a:solidFill>
          </a:ln>
        </p:spPr>
        <p:txBody>
          <a:bodyPr>
            <a:normAutofit fontScale="40000" lnSpcReduction="20000"/>
          </a:bodyPr>
          <a:lstStyle/>
          <a:p>
            <a:pPr marL="0" marR="0" indent="0">
              <a:lnSpc>
                <a:spcPct val="115000"/>
              </a:lnSpc>
              <a:spcBef>
                <a:spcPts val="0"/>
              </a:spcBef>
              <a:spcAft>
                <a:spcPts val="1000"/>
              </a:spcAft>
              <a:buNone/>
            </a:pPr>
            <a:endParaRPr lang="en-US" sz="4000" b="1" dirty="0" smtClean="0">
              <a:effectLst/>
              <a:latin typeface="Times New Roman"/>
              <a:ea typeface="Calibri"/>
              <a:cs typeface="Times New Roman"/>
            </a:endParaRPr>
          </a:p>
          <a:p>
            <a:pPr marL="0" marR="0" indent="0">
              <a:lnSpc>
                <a:spcPct val="115000"/>
              </a:lnSpc>
              <a:spcBef>
                <a:spcPts val="0"/>
              </a:spcBef>
              <a:spcAft>
                <a:spcPts val="1000"/>
              </a:spcAft>
              <a:buNone/>
            </a:pPr>
            <a:r>
              <a:rPr lang="en-US" sz="4000" b="1" dirty="0" smtClean="0">
                <a:effectLst/>
                <a:latin typeface="Times New Roman"/>
                <a:ea typeface="Calibri"/>
                <a:cs typeface="Times New Roman"/>
              </a:rPr>
              <a:t>Cross Examination of Plaintiff, Susan Jones</a:t>
            </a:r>
            <a:endParaRPr lang="en-US" sz="2800" dirty="0">
              <a:ea typeface="Calibri"/>
              <a:cs typeface="Times New Roman"/>
            </a:endParaRPr>
          </a:p>
          <a:p>
            <a:pPr lvl="1">
              <a:lnSpc>
                <a:spcPct val="115000"/>
              </a:lnSpc>
              <a:spcBef>
                <a:spcPts val="0"/>
              </a:spcBef>
              <a:spcAft>
                <a:spcPts val="1000"/>
              </a:spcAft>
              <a:buFont typeface="+mj-lt"/>
              <a:buAutoNum type="alphaUcPeriod" startAt="3"/>
              <a:tabLst>
                <a:tab pos="457200" algn="l"/>
              </a:tabLst>
            </a:pPr>
            <a:r>
              <a:rPr lang="en-US" sz="3000" b="1" dirty="0" smtClean="0">
                <a:effectLst/>
                <a:latin typeface="Times New Roman"/>
                <a:ea typeface="Calibri"/>
                <a:cs typeface="Times New Roman"/>
              </a:rPr>
              <a:t>Job Performance – Epinephrine Incident</a:t>
            </a:r>
            <a:endParaRPr lang="en-US" sz="2300" dirty="0">
              <a:ea typeface="Calibri"/>
              <a:cs typeface="Times New Roman"/>
            </a:endParaRPr>
          </a:p>
          <a:p>
            <a:pPr marL="0" marR="0" indent="0">
              <a:lnSpc>
                <a:spcPct val="115000"/>
              </a:lnSpc>
              <a:spcBef>
                <a:spcPts val="0"/>
              </a:spcBef>
              <a:spcAft>
                <a:spcPts val="1000"/>
              </a:spcAft>
              <a:buNone/>
            </a:pPr>
            <a:r>
              <a:rPr lang="en-US" sz="3500" dirty="0" smtClean="0">
                <a:effectLst/>
                <a:latin typeface="Times New Roman"/>
                <a:ea typeface="Calibri"/>
                <a:cs typeface="Times New Roman"/>
              </a:rPr>
              <a:t>December 28, 2008 Emergency response call re: young woman – difficulty breathing – administered epinephrine.</a:t>
            </a:r>
            <a:endParaRPr lang="en-US" sz="2800" dirty="0">
              <a:ea typeface="Calibri"/>
              <a:cs typeface="Times New Roman"/>
            </a:endParaRPr>
          </a:p>
          <a:p>
            <a:pPr marL="0" marR="0" indent="0">
              <a:lnSpc>
                <a:spcPct val="115000"/>
              </a:lnSpc>
              <a:spcBef>
                <a:spcPts val="0"/>
              </a:spcBef>
              <a:spcAft>
                <a:spcPts val="1000"/>
              </a:spcAft>
              <a:buNone/>
            </a:pPr>
            <a:r>
              <a:rPr lang="en-US" sz="3500" dirty="0" smtClean="0">
                <a:effectLst/>
                <a:latin typeface="Times New Roman"/>
                <a:ea typeface="Calibri"/>
                <a:cs typeface="Times New Roman"/>
              </a:rPr>
              <a:t>4 months into probationary period.</a:t>
            </a:r>
            <a:endParaRPr lang="en-US" sz="2800" dirty="0">
              <a:ea typeface="Calibri"/>
              <a:cs typeface="Times New Roman"/>
            </a:endParaRPr>
          </a:p>
          <a:p>
            <a:pPr marL="0" marR="0" indent="0">
              <a:lnSpc>
                <a:spcPct val="115000"/>
              </a:lnSpc>
              <a:spcBef>
                <a:spcPts val="0"/>
              </a:spcBef>
              <a:spcAft>
                <a:spcPts val="1000"/>
              </a:spcAft>
              <a:buNone/>
            </a:pPr>
            <a:r>
              <a:rPr lang="en-US" sz="3500" dirty="0" smtClean="0">
                <a:effectLst/>
                <a:latin typeface="Times New Roman"/>
                <a:ea typeface="Calibri"/>
                <a:cs typeface="Times New Roman"/>
              </a:rPr>
              <a:t>You,  2 volunteer EMT Privates (Dan Beard and Charlie Johnson) and a driver – Manny </a:t>
            </a:r>
            <a:r>
              <a:rPr lang="en-US" sz="3500" dirty="0" err="1" smtClean="0">
                <a:effectLst/>
                <a:latin typeface="Times New Roman"/>
                <a:ea typeface="Calibri"/>
                <a:cs typeface="Times New Roman"/>
              </a:rPr>
              <a:t>Medieros</a:t>
            </a:r>
            <a:r>
              <a:rPr lang="en-US" sz="3500" dirty="0" smtClean="0">
                <a:effectLst/>
                <a:latin typeface="Times New Roman"/>
                <a:ea typeface="Calibri"/>
                <a:cs typeface="Times New Roman"/>
              </a:rPr>
              <a:t>.</a:t>
            </a:r>
            <a:endParaRPr lang="en-US" sz="2800" dirty="0">
              <a:ea typeface="Calibri"/>
              <a:cs typeface="Times New Roman"/>
            </a:endParaRPr>
          </a:p>
          <a:p>
            <a:pPr marL="0" marR="0" indent="0">
              <a:lnSpc>
                <a:spcPct val="115000"/>
              </a:lnSpc>
              <a:spcBef>
                <a:spcPts val="0"/>
              </a:spcBef>
              <a:spcAft>
                <a:spcPts val="1000"/>
              </a:spcAft>
              <a:buNone/>
            </a:pPr>
            <a:r>
              <a:rPr lang="en-US" sz="3600" dirty="0" smtClean="0">
                <a:effectLst/>
                <a:highlight>
                  <a:srgbClr val="FFFF00"/>
                </a:highlight>
                <a:latin typeface="Times New Roman"/>
                <a:ea typeface="Calibri"/>
              </a:rPr>
              <a:t>p. 16, l. 7-10 </a:t>
            </a:r>
            <a:r>
              <a:rPr lang="en-US" sz="3500" b="1" dirty="0" smtClean="0">
                <a:effectLst/>
                <a:latin typeface="Times New Roman"/>
                <a:ea typeface="Calibri"/>
                <a:cs typeface="Times New Roman"/>
              </a:rPr>
              <a:t>   You</a:t>
            </a:r>
            <a:r>
              <a:rPr lang="en-US" sz="3500" dirty="0" smtClean="0">
                <a:effectLst/>
                <a:latin typeface="Times New Roman"/>
                <a:ea typeface="Calibri"/>
                <a:cs typeface="Times New Roman"/>
              </a:rPr>
              <a:t> were in command on the vehicle as the “paid person.” (N.B.  This comports with Chairman Leary’s testimony that the </a:t>
            </a:r>
            <a:r>
              <a:rPr lang="en-US" sz="3500" b="1" dirty="0" smtClean="0">
                <a:effectLst/>
                <a:latin typeface="Times New Roman"/>
                <a:ea typeface="Calibri"/>
                <a:cs typeface="Times New Roman"/>
              </a:rPr>
              <a:t>paid</a:t>
            </a:r>
            <a:r>
              <a:rPr lang="en-US" sz="3500" dirty="0" smtClean="0">
                <a:effectLst/>
                <a:latin typeface="Times New Roman"/>
                <a:ea typeface="Calibri"/>
                <a:cs typeface="Times New Roman"/>
              </a:rPr>
              <a:t> employee person on the rescue would be the person </a:t>
            </a:r>
            <a:r>
              <a:rPr lang="en-US" sz="3500" b="1" dirty="0" smtClean="0">
                <a:effectLst/>
                <a:latin typeface="Times New Roman"/>
                <a:ea typeface="Calibri"/>
                <a:cs typeface="Times New Roman"/>
              </a:rPr>
              <a:t>in charge</a:t>
            </a:r>
            <a:r>
              <a:rPr lang="en-US" sz="3500" dirty="0" smtClean="0">
                <a:effectLst/>
                <a:latin typeface="Times New Roman"/>
                <a:ea typeface="Calibri"/>
                <a:cs typeface="Times New Roman"/>
              </a:rPr>
              <a:t>, assuming that person had the highest certification --e.g. as an EMT-C  --and it was not necessarily related to rank such as captain or lieutenant.)</a:t>
            </a:r>
            <a:endParaRPr lang="en-US" sz="2800" dirty="0" smtClean="0">
              <a:ea typeface="Calibri"/>
              <a:cs typeface="Times New Roman"/>
            </a:endParaRPr>
          </a:p>
          <a:p>
            <a:pPr marL="0" marR="0" indent="0">
              <a:lnSpc>
                <a:spcPct val="115000"/>
              </a:lnSpc>
              <a:spcBef>
                <a:spcPts val="0"/>
              </a:spcBef>
              <a:spcAft>
                <a:spcPts val="1000"/>
              </a:spcAft>
              <a:buNone/>
            </a:pPr>
            <a:r>
              <a:rPr lang="en-US" sz="3500" b="1" dirty="0" smtClean="0">
                <a:effectLst/>
                <a:latin typeface="Times New Roman"/>
                <a:ea typeface="Calibri"/>
                <a:cs typeface="Times New Roman"/>
              </a:rPr>
              <a:t>(Exhibit V) </a:t>
            </a:r>
            <a:r>
              <a:rPr lang="en-US" sz="3500" dirty="0" smtClean="0">
                <a:effectLst/>
                <a:latin typeface="Times New Roman"/>
                <a:ea typeface="Calibri"/>
                <a:cs typeface="Times New Roman"/>
              </a:rPr>
              <a:t> RI EMS Asthma Protocol (COPD)  In responding to this call, governed by RI Protocol, especially re: administration of Epinephrine. Did not follow.</a:t>
            </a:r>
            <a:endParaRPr lang="en-US" sz="2800" dirty="0">
              <a:ea typeface="Calibri"/>
              <a:cs typeface="Times New Roman"/>
            </a:endParaRPr>
          </a:p>
          <a:p>
            <a:pPr marL="0" marR="0" indent="0">
              <a:lnSpc>
                <a:spcPct val="115000"/>
              </a:lnSpc>
              <a:spcBef>
                <a:spcPts val="0"/>
              </a:spcBef>
              <a:spcAft>
                <a:spcPts val="1000"/>
              </a:spcAft>
              <a:buNone/>
            </a:pPr>
            <a:r>
              <a:rPr lang="en-US" sz="3600" dirty="0" smtClean="0">
                <a:effectLst/>
                <a:highlight>
                  <a:srgbClr val="FFFF00"/>
                </a:highlight>
                <a:latin typeface="Times New Roman"/>
                <a:ea typeface="Calibri"/>
              </a:rPr>
              <a:t>p. </a:t>
            </a:r>
            <a:r>
              <a:rPr lang="en-US" sz="3600" dirty="0" smtClean="0">
                <a:highlight>
                  <a:srgbClr val="FFFF00"/>
                </a:highlight>
                <a:latin typeface="Times New Roman"/>
                <a:ea typeface="Calibri"/>
              </a:rPr>
              <a:t>85</a:t>
            </a:r>
            <a:r>
              <a:rPr lang="en-US" sz="3500" b="1" dirty="0" smtClean="0">
                <a:effectLst/>
                <a:latin typeface="Times New Roman"/>
                <a:ea typeface="Calibri"/>
                <a:cs typeface="Times New Roman"/>
              </a:rPr>
              <a:t> (Exhibit  T)</a:t>
            </a:r>
            <a:r>
              <a:rPr lang="en-US" sz="3500" dirty="0" smtClean="0">
                <a:effectLst/>
                <a:latin typeface="Times New Roman"/>
                <a:ea typeface="Calibri"/>
                <a:cs typeface="Times New Roman"/>
              </a:rPr>
              <a:t>  Ambulance run report of December 28, 2008 relating to Annie Lennon).</a:t>
            </a:r>
            <a:endParaRPr lang="en-US" sz="2800" dirty="0">
              <a:ea typeface="Calibri"/>
              <a:cs typeface="Times New Roman"/>
            </a:endParaRPr>
          </a:p>
          <a:p>
            <a:pPr marL="0" marR="0" indent="0">
              <a:lnSpc>
                <a:spcPct val="115000"/>
              </a:lnSpc>
              <a:spcBef>
                <a:spcPts val="0"/>
              </a:spcBef>
              <a:spcAft>
                <a:spcPts val="1000"/>
              </a:spcAft>
              <a:buNone/>
            </a:pPr>
            <a:r>
              <a:rPr lang="en-US" sz="3500" dirty="0" smtClean="0">
                <a:effectLst/>
                <a:latin typeface="Times New Roman"/>
                <a:ea typeface="Calibri"/>
                <a:cs typeface="Times New Roman"/>
              </a:rPr>
              <a:t>	Air Respiration Rate 30; No size or weight info ; 1 mg EPI;  no ratio; no events at LMC described (e.g. Dr. Sharpe); “Report called to LMC with no further instructions.”</a:t>
            </a:r>
            <a:endParaRPr lang="en-US" sz="2800" dirty="0">
              <a:ea typeface="Calibri"/>
              <a:cs typeface="Times New Roman"/>
            </a:endParaRPr>
          </a:p>
          <a:p>
            <a:pPr marL="0" marR="0" indent="0">
              <a:lnSpc>
                <a:spcPct val="115000"/>
              </a:lnSpc>
              <a:spcBef>
                <a:spcPts val="0"/>
              </a:spcBef>
              <a:spcAft>
                <a:spcPts val="1000"/>
              </a:spcAft>
              <a:buNone/>
            </a:pPr>
            <a:r>
              <a:rPr lang="en-US" sz="3600" dirty="0" smtClean="0">
                <a:effectLst/>
                <a:highlight>
                  <a:srgbClr val="FFFF00"/>
                </a:highlight>
                <a:latin typeface="Times New Roman"/>
                <a:ea typeface="Calibri"/>
              </a:rPr>
              <a:t>p. </a:t>
            </a:r>
            <a:r>
              <a:rPr lang="en-US" sz="3600" dirty="0" smtClean="0">
                <a:highlight>
                  <a:srgbClr val="FFFF00"/>
                </a:highlight>
                <a:latin typeface="Times New Roman"/>
                <a:ea typeface="Calibri"/>
              </a:rPr>
              <a:t>88, 1. 8</a:t>
            </a:r>
            <a:r>
              <a:rPr lang="en-US" sz="3600" dirty="0" smtClean="0">
                <a:effectLst/>
                <a:highlight>
                  <a:srgbClr val="FFFF00"/>
                </a:highlight>
                <a:latin typeface="Times New Roman"/>
                <a:ea typeface="Calibri"/>
              </a:rPr>
              <a:t> </a:t>
            </a:r>
            <a:r>
              <a:rPr lang="en-US" sz="3500" dirty="0" smtClean="0">
                <a:effectLst/>
                <a:latin typeface="Times New Roman"/>
                <a:ea typeface="Calibri"/>
                <a:cs typeface="Times New Roman"/>
              </a:rPr>
              <a:t>	Jones acknowledges that it is her narrative.</a:t>
            </a:r>
            <a:endParaRPr lang="en-US" sz="2800" dirty="0">
              <a:ea typeface="Calibri"/>
              <a:cs typeface="Times New Roman"/>
            </a:endParaRPr>
          </a:p>
          <a:p>
            <a:pPr marL="0" marR="0" indent="0">
              <a:lnSpc>
                <a:spcPct val="115000"/>
              </a:lnSpc>
              <a:spcBef>
                <a:spcPts val="0"/>
              </a:spcBef>
              <a:spcAft>
                <a:spcPts val="1000"/>
              </a:spcAft>
              <a:buNone/>
            </a:pPr>
            <a:r>
              <a:rPr lang="en-US" sz="3600" dirty="0" smtClean="0">
                <a:effectLst/>
                <a:highlight>
                  <a:srgbClr val="FFFF00"/>
                </a:highlight>
                <a:latin typeface="Times New Roman"/>
                <a:ea typeface="Calibri"/>
              </a:rPr>
              <a:t>p. </a:t>
            </a:r>
            <a:r>
              <a:rPr lang="en-US" sz="3600" dirty="0" smtClean="0">
                <a:highlight>
                  <a:srgbClr val="FFFF00"/>
                </a:highlight>
                <a:latin typeface="Times New Roman"/>
                <a:ea typeface="Calibri"/>
              </a:rPr>
              <a:t>91, 1. 6-9</a:t>
            </a:r>
            <a:r>
              <a:rPr lang="en-US" sz="3500" dirty="0" smtClean="0">
                <a:effectLst/>
                <a:latin typeface="Times New Roman"/>
                <a:ea typeface="Calibri"/>
                <a:cs typeface="Times New Roman"/>
              </a:rPr>
              <a:t>  She admits an </a:t>
            </a:r>
            <a:r>
              <a:rPr lang="en-US" sz="3500" b="1" dirty="0" smtClean="0">
                <a:effectLst/>
                <a:latin typeface="Times New Roman"/>
                <a:ea typeface="Calibri"/>
                <a:cs typeface="Times New Roman"/>
              </a:rPr>
              <a:t>error</a:t>
            </a:r>
            <a:r>
              <a:rPr lang="en-US" sz="3500" dirty="0" smtClean="0">
                <a:effectLst/>
                <a:latin typeface="Times New Roman"/>
                <a:ea typeface="Calibri"/>
                <a:cs typeface="Times New Roman"/>
              </a:rPr>
              <a:t> in the narrative itself with respect to the dosage.  (In other words she didn’t give “1 milligram.”  Rather, she says she gave .5 milligram and it “might have been an error on my part on my narrative.”</a:t>
            </a:r>
            <a:endParaRPr lang="en-US" sz="2800" dirty="0">
              <a:ea typeface="Calibri"/>
              <a:cs typeface="Times New Roman"/>
            </a:endParaRPr>
          </a:p>
          <a:p>
            <a:pPr marL="0" marR="0" indent="0">
              <a:lnSpc>
                <a:spcPct val="115000"/>
              </a:lnSpc>
              <a:spcBef>
                <a:spcPts val="0"/>
              </a:spcBef>
              <a:spcAft>
                <a:spcPts val="1000"/>
              </a:spcAft>
              <a:buNone/>
            </a:pPr>
            <a:r>
              <a:rPr lang="en-US" sz="3600" dirty="0" smtClean="0">
                <a:effectLst/>
                <a:highlight>
                  <a:srgbClr val="FFFF00"/>
                </a:highlight>
                <a:latin typeface="Times New Roman"/>
                <a:ea typeface="Calibri"/>
              </a:rPr>
              <a:t>p. </a:t>
            </a:r>
            <a:r>
              <a:rPr lang="en-US" sz="3600" dirty="0" smtClean="0">
                <a:highlight>
                  <a:srgbClr val="FFFF00"/>
                </a:highlight>
                <a:latin typeface="Times New Roman"/>
                <a:ea typeface="Calibri"/>
              </a:rPr>
              <a:t>94</a:t>
            </a:r>
            <a:r>
              <a:rPr lang="en-US" sz="3500" dirty="0" smtClean="0">
                <a:effectLst/>
                <a:latin typeface="Times New Roman"/>
                <a:ea typeface="Calibri"/>
                <a:cs typeface="Times New Roman"/>
              </a:rPr>
              <a:t>	</a:t>
            </a:r>
            <a:r>
              <a:rPr lang="en-US" sz="3500" b="1" dirty="0" smtClean="0">
                <a:effectLst/>
                <a:latin typeface="Times New Roman"/>
                <a:ea typeface="Calibri"/>
                <a:cs typeface="Times New Roman"/>
              </a:rPr>
              <a:t>(Exhibit U)</a:t>
            </a:r>
            <a:r>
              <a:rPr lang="en-US" sz="3500" dirty="0" smtClean="0">
                <a:effectLst/>
                <a:latin typeface="Times New Roman"/>
                <a:ea typeface="Calibri"/>
                <a:cs typeface="Times New Roman"/>
              </a:rPr>
              <a:t>  Plaintiff’s incident report of December 31, 2008).</a:t>
            </a:r>
            <a:endParaRPr lang="en-US" sz="2800" dirty="0">
              <a:ea typeface="Calibri"/>
              <a:cs typeface="Times New Roman"/>
            </a:endParaRPr>
          </a:p>
          <a:p>
            <a:pPr marL="0" marR="0" indent="0">
              <a:lnSpc>
                <a:spcPct val="115000"/>
              </a:lnSpc>
              <a:spcBef>
                <a:spcPts val="0"/>
              </a:spcBef>
              <a:spcAft>
                <a:spcPts val="1000"/>
              </a:spcAft>
              <a:buNone/>
            </a:pPr>
            <a:r>
              <a:rPr lang="en-US" sz="3500" dirty="0" smtClean="0">
                <a:effectLst/>
                <a:latin typeface="Times New Roman"/>
                <a:ea typeface="Calibri"/>
                <a:cs typeface="Times New Roman"/>
              </a:rPr>
              <a:t>	Respiration Rate 30-32; “heavy set;” .5 mg EPI; 1:10,000 – but pushed 1:1,000 (Not in </a:t>
            </a:r>
            <a:r>
              <a:rPr lang="en-US" sz="3500" dirty="0" err="1" smtClean="0">
                <a:effectLst/>
                <a:latin typeface="Times New Roman"/>
                <a:ea typeface="Calibri"/>
                <a:cs typeface="Times New Roman"/>
              </a:rPr>
              <a:t>Exh</a:t>
            </a:r>
            <a:r>
              <a:rPr lang="en-US" sz="3500" dirty="0" smtClean="0">
                <a:effectLst/>
                <a:latin typeface="Times New Roman"/>
                <a:ea typeface="Calibri"/>
                <a:cs typeface="Times New Roman"/>
              </a:rPr>
              <a:t>. “T”)</a:t>
            </a:r>
            <a:endParaRPr lang="en-US" sz="2800" dirty="0">
              <a:ea typeface="Calibri"/>
              <a:cs typeface="Times New Roman"/>
            </a:endParaRPr>
          </a:p>
          <a:p>
            <a:endParaRPr lang="en-US" dirty="0"/>
          </a:p>
        </p:txBody>
      </p:sp>
    </p:spTree>
    <p:extLst>
      <p:ext uri="{BB962C8B-B14F-4D97-AF65-F5344CB8AC3E}">
        <p14:creationId xmlns:p14="http://schemas.microsoft.com/office/powerpoint/2010/main" val="932580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E:\cross-keep-calm-and-lead-on-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79714"/>
            <a:ext cx="463731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37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E:\Cross-PointillismClose__2__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57200"/>
            <a:ext cx="3695294" cy="555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4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E:\cross-pointillistsundaya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888607"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383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E:\CrossAtticu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55914"/>
            <a:ext cx="6705600" cy="518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1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E:\CrossGrantContr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
            <a:ext cx="4271627" cy="64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6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452083355"/>
              </p:ext>
            </p:extLst>
          </p:nvPr>
        </p:nvGraphicFramePr>
        <p:xfrm>
          <a:off x="2514600" y="609600"/>
          <a:ext cx="4495800" cy="5848195"/>
        </p:xfrm>
        <a:graphic>
          <a:graphicData uri="http://schemas.openxmlformats.org/presentationml/2006/ole">
            <mc:AlternateContent xmlns:mc="http://schemas.openxmlformats.org/markup-compatibility/2006">
              <mc:Choice xmlns:v="urn:schemas-microsoft-com:vml" Requires="v">
                <p:oleObj spid="_x0000_s23568" name="Document" r:id="rId4" imgW="5956042" imgH="7748533" progId="Word.Document.12">
                  <p:embed/>
                </p:oleObj>
              </mc:Choice>
              <mc:Fallback>
                <p:oleObj name="Document" r:id="rId4" imgW="5956042" imgH="7748533" progId="Word.Document.12">
                  <p:embed/>
                  <p:pic>
                    <p:nvPicPr>
                      <p:cNvPr id="0" name=""/>
                      <p:cNvPicPr/>
                      <p:nvPr/>
                    </p:nvPicPr>
                    <p:blipFill>
                      <a:blip r:embed="rId5"/>
                      <a:stretch>
                        <a:fillRect/>
                      </a:stretch>
                    </p:blipFill>
                    <p:spPr>
                      <a:xfrm>
                        <a:off x="2514600" y="609600"/>
                        <a:ext cx="4495800" cy="5848195"/>
                      </a:xfrm>
                      <a:prstGeom prst="rect">
                        <a:avLst/>
                      </a:prstGeom>
                    </p:spPr>
                  </p:pic>
                </p:oleObj>
              </mc:Fallback>
            </mc:AlternateContent>
          </a:graphicData>
        </a:graphic>
      </p:graphicFrame>
    </p:spTree>
    <p:extLst>
      <p:ext uri="{BB962C8B-B14F-4D97-AF65-F5344CB8AC3E}">
        <p14:creationId xmlns:p14="http://schemas.microsoft.com/office/powerpoint/2010/main" val="4040657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130246758"/>
              </p:ext>
            </p:extLst>
          </p:nvPr>
        </p:nvGraphicFramePr>
        <p:xfrm>
          <a:off x="1143000" y="838200"/>
          <a:ext cx="7391400" cy="4847264"/>
        </p:xfrm>
        <a:graphic>
          <a:graphicData uri="http://schemas.openxmlformats.org/presentationml/2006/ole">
            <mc:AlternateContent xmlns:mc="http://schemas.openxmlformats.org/markup-compatibility/2006">
              <mc:Choice xmlns:v="urn:schemas-microsoft-com:vml" Requires="v">
                <p:oleObj spid="_x0000_s19471" name="Document" r:id="rId4" imgW="8227575" imgH="5395792" progId="Word.Document.12">
                  <p:embed/>
                </p:oleObj>
              </mc:Choice>
              <mc:Fallback>
                <p:oleObj name="Document" r:id="rId4" imgW="8227575" imgH="5395792" progId="Word.Document.12">
                  <p:embed/>
                  <p:pic>
                    <p:nvPicPr>
                      <p:cNvPr id="0" name=""/>
                      <p:cNvPicPr/>
                      <p:nvPr/>
                    </p:nvPicPr>
                    <p:blipFill>
                      <a:blip r:embed="rId5"/>
                      <a:stretch>
                        <a:fillRect/>
                      </a:stretch>
                    </p:blipFill>
                    <p:spPr>
                      <a:xfrm>
                        <a:off x="1143000" y="838200"/>
                        <a:ext cx="7391400" cy="4847264"/>
                      </a:xfrm>
                      <a:prstGeom prst="rect">
                        <a:avLst/>
                      </a:prstGeom>
                    </p:spPr>
                  </p:pic>
                </p:oleObj>
              </mc:Fallback>
            </mc:AlternateContent>
          </a:graphicData>
        </a:graphic>
      </p:graphicFrame>
    </p:spTree>
    <p:extLst>
      <p:ext uri="{BB962C8B-B14F-4D97-AF65-F5344CB8AC3E}">
        <p14:creationId xmlns:p14="http://schemas.microsoft.com/office/powerpoint/2010/main" val="2305966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E:\CrossFrederic_Remington_The_Scout_Friends_or_F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781800" cy="453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0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Cross by vin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934200" cy="407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224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E:\CrossPerry Ma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143000"/>
            <a:ext cx="640904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78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CrossAttic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33693"/>
            <a:ext cx="6629400" cy="485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7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E:\CrossVinn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14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E:\CrossStGeo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
            <a:ext cx="452704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38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cross-birdmanofLasca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5791200" cy="541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28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7486" y="990600"/>
            <a:ext cx="6941114" cy="544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24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7486" y="990600"/>
            <a:ext cx="6941114" cy="544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601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39956773"/>
              </p:ext>
            </p:extLst>
          </p:nvPr>
        </p:nvGraphicFramePr>
        <p:xfrm>
          <a:off x="915988" y="533400"/>
          <a:ext cx="8228012" cy="5956300"/>
        </p:xfrm>
        <a:graphic>
          <a:graphicData uri="http://schemas.openxmlformats.org/presentationml/2006/ole">
            <mc:AlternateContent xmlns:mc="http://schemas.openxmlformats.org/markup-compatibility/2006">
              <mc:Choice xmlns:v="urn:schemas-microsoft-com:vml" Requires="v">
                <p:oleObj spid="_x0000_s18448" name="Document" r:id="rId4" imgW="8227575" imgH="5956042" progId="Word.Document.12">
                  <p:embed/>
                </p:oleObj>
              </mc:Choice>
              <mc:Fallback>
                <p:oleObj name="Document" r:id="rId4" imgW="8227575" imgH="5956042" progId="Word.Document.12">
                  <p:embed/>
                  <p:pic>
                    <p:nvPicPr>
                      <p:cNvPr id="0" name=""/>
                      <p:cNvPicPr/>
                      <p:nvPr/>
                    </p:nvPicPr>
                    <p:blipFill>
                      <a:blip r:embed="rId5"/>
                      <a:stretch>
                        <a:fillRect/>
                      </a:stretch>
                    </p:blipFill>
                    <p:spPr>
                      <a:xfrm>
                        <a:off x="915988" y="533400"/>
                        <a:ext cx="8228012" cy="5956300"/>
                      </a:xfrm>
                      <a:prstGeom prst="rect">
                        <a:avLst/>
                      </a:prstGeom>
                    </p:spPr>
                  </p:pic>
                </p:oleObj>
              </mc:Fallback>
            </mc:AlternateContent>
          </a:graphicData>
        </a:graphic>
      </p:graphicFrame>
    </p:spTree>
    <p:extLst>
      <p:ext uri="{BB962C8B-B14F-4D97-AF65-F5344CB8AC3E}">
        <p14:creationId xmlns:p14="http://schemas.microsoft.com/office/powerpoint/2010/main" val="387488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22069568"/>
              </p:ext>
            </p:extLst>
          </p:nvPr>
        </p:nvGraphicFramePr>
        <p:xfrm>
          <a:off x="1295400" y="1066800"/>
          <a:ext cx="6629400" cy="5320130"/>
        </p:xfrm>
        <a:graphic>
          <a:graphicData uri="http://schemas.openxmlformats.org/presentationml/2006/ole">
            <mc:AlternateContent xmlns:mc="http://schemas.openxmlformats.org/markup-compatibility/2006">
              <mc:Choice xmlns:v="urn:schemas-microsoft-com:vml" Requires="v">
                <p:oleObj spid="_x0000_s20496" name="Document" r:id="rId4" imgW="5956042" imgH="4780704" progId="Word.Document.12">
                  <p:embed/>
                </p:oleObj>
              </mc:Choice>
              <mc:Fallback>
                <p:oleObj name="Document" r:id="rId4" imgW="5956042" imgH="4780704" progId="Word.Document.12">
                  <p:embed/>
                  <p:pic>
                    <p:nvPicPr>
                      <p:cNvPr id="0" name=""/>
                      <p:cNvPicPr/>
                      <p:nvPr/>
                    </p:nvPicPr>
                    <p:blipFill>
                      <a:blip r:embed="rId5"/>
                      <a:stretch>
                        <a:fillRect/>
                      </a:stretch>
                    </p:blipFill>
                    <p:spPr>
                      <a:xfrm>
                        <a:off x="1295400" y="1066800"/>
                        <a:ext cx="6629400" cy="5320130"/>
                      </a:xfrm>
                      <a:prstGeom prst="rect">
                        <a:avLst/>
                      </a:prstGeom>
                    </p:spPr>
                  </p:pic>
                </p:oleObj>
              </mc:Fallback>
            </mc:AlternateContent>
          </a:graphicData>
        </a:graphic>
      </p:graphicFrame>
    </p:spTree>
    <p:extLst>
      <p:ext uri="{BB962C8B-B14F-4D97-AF65-F5344CB8AC3E}">
        <p14:creationId xmlns:p14="http://schemas.microsoft.com/office/powerpoint/2010/main" val="615489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E:\CrossJAcksonPoll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985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029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E:\Cross-Claude_Monet,_Impression,_soleil_lev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629400" cy="515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01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195</Words>
  <Application>Microsoft Office PowerPoint</Application>
  <PresentationFormat>On-screen Show (4:3)</PresentationFormat>
  <Paragraphs>17</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Document</vt:lpstr>
      <vt:lpstr>Acrobat Document</vt:lpstr>
      <vt:lpstr>Art of Cross Examination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Matthew W. Rizzini</dc:creator>
  <cp:lastModifiedBy>James T. Murphy</cp:lastModifiedBy>
  <cp:revision>12</cp:revision>
  <cp:lastPrinted>2015-10-06T14:15:16Z</cp:lastPrinted>
  <dcterms:created xsi:type="dcterms:W3CDTF">2015-10-06T13:23:10Z</dcterms:created>
  <dcterms:modified xsi:type="dcterms:W3CDTF">2015-10-27T14:02:32Z</dcterms:modified>
</cp:coreProperties>
</file>