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7" autoAdjust="0"/>
    <p:restoredTop sz="90244" autoAdjust="0"/>
  </p:normalViewPr>
  <p:slideViewPr>
    <p:cSldViewPr snapToGrid="0" snapToObjects="1">
      <p:cViewPr varScale="1">
        <p:scale>
          <a:sx n="80" d="100"/>
          <a:sy n="80" d="100"/>
        </p:scale>
        <p:origin x="-2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B2EA-DF6C-EA44-8051-DA09266DC159}" type="datetimeFigureOut">
              <a:rPr lang="en-US" smtClean="0"/>
              <a:t>10/28/15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E90C3-1DAE-0F44-A8F2-2F8CE22FD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65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Credibility</a:t>
            </a:r>
            <a:r>
              <a:rPr lang="en-US" baseline="0" dirty="0" smtClean="0"/>
              <a:t> – the opportunity to control the bad news – anticipate cross, deal with weaknesses</a:t>
            </a:r>
          </a:p>
          <a:p>
            <a:r>
              <a:rPr lang="en-US" baseline="0" dirty="0" smtClean="0"/>
              <a:t>What are the take-</a:t>
            </a:r>
            <a:r>
              <a:rPr lang="en-US" baseline="0" dirty="0" err="1" smtClean="0"/>
              <a:t>aways</a:t>
            </a:r>
            <a:r>
              <a:rPr lang="en-US" baseline="0" dirty="0" smtClean="0"/>
              <a:t>? Consider jury instructions.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E90C3-1DAE-0F44-A8F2-2F8CE22FD14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36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ask non-leading questions</a:t>
            </a:r>
          </a:p>
          <a:p>
            <a:r>
              <a:rPr lang="en-US" dirty="0" smtClean="0"/>
              <a:t>Leading questions – as transitions</a:t>
            </a:r>
          </a:p>
          <a:p>
            <a:r>
              <a:rPr lang="en-US" dirty="0" smtClean="0"/>
              <a:t>Opinions – Read 701 with 602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E90C3-1DAE-0F44-A8F2-2F8CE22FD14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80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End strong – what should the last question(s) be about?  Time to pay close attention</a:t>
            </a:r>
            <a:r>
              <a:rPr lang="en-US" baseline="0" dirty="0" smtClean="0"/>
              <a:t> to pace and anchoring.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E90C3-1DAE-0F44-A8F2-2F8CE22FD14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33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are creating</a:t>
            </a:r>
            <a:r>
              <a:rPr lang="en-US" baseline="0" dirty="0" smtClean="0"/>
              <a:t> tags/labels.</a:t>
            </a:r>
          </a:p>
          <a:p>
            <a:r>
              <a:rPr lang="en-US" baseline="0" dirty="0" smtClean="0"/>
              <a:t>Your questions – short and TO THE POINT!!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E90C3-1DAE-0F44-A8F2-2F8CE22FD14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64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Garamond"/>
                <a:cs typeface="Garamond"/>
              </a:rPr>
              <a:t>STRAYING WITNESS – use leading/transition questions, remember everyone will appreciate it!</a:t>
            </a:r>
          </a:p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Garamond"/>
                <a:cs typeface="Garamond"/>
              </a:rPr>
              <a:t>	VALID OBJECTIONS – consider</a:t>
            </a:r>
            <a:r>
              <a:rPr lang="en-US" sz="1200" baseline="0" dirty="0" smtClean="0">
                <a:solidFill>
                  <a:srgbClr val="000000"/>
                </a:solidFill>
                <a:latin typeface="Garamond"/>
                <a:cs typeface="Garamond"/>
              </a:rPr>
              <a:t> withdrawing the question</a:t>
            </a:r>
            <a:endParaRPr lang="en-US" sz="12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Garamond"/>
                <a:cs typeface="Garamond"/>
              </a:rPr>
              <a:t>		OBSTRUCTIVE OBJECTIONS – have the rules at the ready, opportunity</a:t>
            </a:r>
            <a:r>
              <a:rPr lang="en-US" sz="1200" baseline="0" dirty="0" smtClean="0">
                <a:solidFill>
                  <a:srgbClr val="000000"/>
                </a:solidFill>
                <a:latin typeface="Garamond"/>
                <a:cs typeface="Garamond"/>
              </a:rPr>
              <a:t> to develop trust with the judge.</a:t>
            </a:r>
            <a:endParaRPr lang="en-US" sz="12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Garamond"/>
                <a:cs typeface="Garamond"/>
              </a:rPr>
              <a:t>			PRESSURE FROM THE BENCH – protect the rights of your</a:t>
            </a:r>
            <a:r>
              <a:rPr lang="en-US" sz="1200" baseline="0" dirty="0" smtClean="0">
                <a:solidFill>
                  <a:srgbClr val="000000"/>
                </a:solidFill>
                <a:latin typeface="Garamond"/>
                <a:cs typeface="Garamond"/>
              </a:rPr>
              <a:t> client to a fair trial; s/he only gets one shot.</a:t>
            </a:r>
            <a:endParaRPr lang="en-US" sz="12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Garamond"/>
                <a:cs typeface="Garamond"/>
              </a:rPr>
              <a:t>				SURPRISE!! – Move on, can return to it once you’ve figured out how to deal with it.  Watch the jury.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E90C3-1DAE-0F44-A8F2-2F8CE22FD14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87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10/28/15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10/28/15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10/28/15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10/28/15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10/28/15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10/28/15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10/28/15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7452"/>
            <a:ext cx="7772400" cy="1684300"/>
          </a:xfrm>
        </p:spPr>
        <p:txBody>
          <a:bodyPr/>
          <a:lstStyle/>
          <a:p>
            <a:r>
              <a:rPr lang="en-US" sz="4800" dirty="0" smtClean="0">
                <a:latin typeface="Garamond"/>
                <a:cs typeface="Garamond"/>
              </a:rPr>
              <a:t>The part of the trial called</a:t>
            </a:r>
            <a:br>
              <a:rPr lang="en-US" sz="4800" dirty="0" smtClean="0">
                <a:latin typeface="Garamond"/>
                <a:cs typeface="Garamond"/>
              </a:rPr>
            </a:br>
            <a:r>
              <a:rPr lang="en-US" sz="4800" dirty="0" smtClean="0">
                <a:latin typeface="Garamond"/>
                <a:cs typeface="Garamond"/>
              </a:rPr>
              <a:t>DIRECT EXAMINATION</a:t>
            </a:r>
            <a:endParaRPr lang="en-US" sz="4800" dirty="0">
              <a:latin typeface="Garamond"/>
              <a:cs typeface="Garamond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41802" y="5273791"/>
            <a:ext cx="3916398" cy="690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i="1" dirty="0" smtClean="0">
                <a:solidFill>
                  <a:schemeClr val="tx1"/>
                </a:solidFill>
                <a:latin typeface="Garamond"/>
                <a:cs typeface="Garamond"/>
              </a:rPr>
              <a:t>Attorney Miriam Weizenbaum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Garamond"/>
                <a:cs typeface="Garamond"/>
              </a:rPr>
              <a:t>DeLuca &amp; Weizenbaum, Ltd.</a:t>
            </a:r>
            <a:endParaRPr lang="en-US" sz="2000" i="1" dirty="0">
              <a:solidFill>
                <a:schemeClr val="tx1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82776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1126"/>
            <a:ext cx="8229600" cy="1453030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EXHIBITS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- Authentication- 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87" y="1698043"/>
            <a:ext cx="8522782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Garamond"/>
                <a:cs typeface="Garamond"/>
              </a:rPr>
              <a:t>Rule 901. Authenticating or Identifying Evidence</a:t>
            </a:r>
          </a:p>
          <a:p>
            <a:r>
              <a:rPr lang="en-US" dirty="0" smtClean="0">
                <a:latin typeface="Garamond"/>
                <a:cs typeface="Garamond"/>
              </a:rPr>
              <a:t>(</a:t>
            </a:r>
            <a:r>
              <a:rPr lang="en-US" dirty="0">
                <a:latin typeface="Garamond"/>
                <a:cs typeface="Garamond"/>
              </a:rPr>
              <a:t>a) In General. To satisfy the requirement of authenticating or identifying an item of evidence, the proponent must produce evidence sufficient to support a finding that the item is what the proponent claims it is.</a:t>
            </a:r>
          </a:p>
          <a:p>
            <a:r>
              <a:rPr lang="en-US" dirty="0">
                <a:latin typeface="Garamond"/>
                <a:cs typeface="Garamond"/>
              </a:rPr>
              <a:t>(b) Examples. The following are examples only--not a complete list--of evidence that satisfies the requirement:</a:t>
            </a:r>
          </a:p>
          <a:p>
            <a:r>
              <a:rPr lang="en-US" dirty="0" smtClean="0">
                <a:latin typeface="Garamond"/>
                <a:cs typeface="Garamond"/>
              </a:rPr>
              <a:t>	(</a:t>
            </a:r>
            <a:r>
              <a:rPr lang="en-US" dirty="0">
                <a:latin typeface="Garamond"/>
                <a:cs typeface="Garamond"/>
              </a:rPr>
              <a:t>1) </a:t>
            </a:r>
            <a:r>
              <a:rPr lang="en-US" b="1" dirty="0">
                <a:latin typeface="Garamond"/>
                <a:cs typeface="Garamond"/>
              </a:rPr>
              <a:t>Testimony of a Witness with Knowledge</a:t>
            </a:r>
            <a:r>
              <a:rPr lang="en-US" dirty="0">
                <a:latin typeface="Garamond"/>
                <a:cs typeface="Garamond"/>
              </a:rPr>
              <a:t>. Testimony that an item is what it is claimed to be.</a:t>
            </a:r>
          </a:p>
          <a:p>
            <a:r>
              <a:rPr lang="en-US" dirty="0" smtClean="0">
                <a:latin typeface="Garamond"/>
                <a:cs typeface="Garamond"/>
              </a:rPr>
              <a:t>	(</a:t>
            </a:r>
            <a:r>
              <a:rPr lang="en-US" dirty="0">
                <a:latin typeface="Garamond"/>
                <a:cs typeface="Garamond"/>
              </a:rPr>
              <a:t>2) </a:t>
            </a:r>
            <a:r>
              <a:rPr lang="en-US" b="1" dirty="0" err="1">
                <a:latin typeface="Garamond"/>
                <a:cs typeface="Garamond"/>
              </a:rPr>
              <a:t>Nonexpert</a:t>
            </a:r>
            <a:r>
              <a:rPr lang="en-US" b="1" dirty="0">
                <a:latin typeface="Garamond"/>
                <a:cs typeface="Garamond"/>
              </a:rPr>
              <a:t> Opinion About Handwriting</a:t>
            </a:r>
            <a:r>
              <a:rPr lang="en-US" dirty="0">
                <a:latin typeface="Garamond"/>
                <a:cs typeface="Garamond"/>
              </a:rPr>
              <a:t>. A </a:t>
            </a:r>
            <a:r>
              <a:rPr lang="en-US" dirty="0" err="1">
                <a:latin typeface="Garamond"/>
                <a:cs typeface="Garamond"/>
              </a:rPr>
              <a:t>nonexpert's</a:t>
            </a:r>
            <a:r>
              <a:rPr lang="en-US" dirty="0">
                <a:latin typeface="Garamond"/>
                <a:cs typeface="Garamond"/>
              </a:rPr>
              <a:t> opinion that handwriting is genuine, based on a familiarity with it that was not acquired for the current litigation.</a:t>
            </a:r>
          </a:p>
          <a:p>
            <a:r>
              <a:rPr lang="en-US" dirty="0" smtClean="0">
                <a:latin typeface="Garamond"/>
                <a:cs typeface="Garamond"/>
              </a:rPr>
              <a:t>	(</a:t>
            </a:r>
            <a:r>
              <a:rPr lang="en-US" dirty="0">
                <a:latin typeface="Garamond"/>
                <a:cs typeface="Garamond"/>
              </a:rPr>
              <a:t>3) </a:t>
            </a:r>
            <a:r>
              <a:rPr lang="en-US" b="1" dirty="0">
                <a:latin typeface="Garamond"/>
                <a:cs typeface="Garamond"/>
              </a:rPr>
              <a:t>Comparison by an Expert Witness or the Trier of Fact</a:t>
            </a:r>
            <a:r>
              <a:rPr lang="en-US" dirty="0">
                <a:latin typeface="Garamond"/>
                <a:cs typeface="Garamond"/>
              </a:rPr>
              <a:t>. A comparison with an authenticated specimen by an expert witness or the trier of fact.</a:t>
            </a:r>
          </a:p>
          <a:p>
            <a:r>
              <a:rPr lang="en-US" dirty="0" smtClean="0">
                <a:latin typeface="Garamond"/>
                <a:cs typeface="Garamond"/>
              </a:rPr>
              <a:t>	(</a:t>
            </a:r>
            <a:r>
              <a:rPr lang="en-US" dirty="0">
                <a:latin typeface="Garamond"/>
                <a:cs typeface="Garamond"/>
              </a:rPr>
              <a:t>4) </a:t>
            </a:r>
            <a:r>
              <a:rPr lang="en-US" b="1" dirty="0">
                <a:latin typeface="Garamond"/>
                <a:cs typeface="Garamond"/>
              </a:rPr>
              <a:t>Distinctive Characteristics and the Like</a:t>
            </a:r>
            <a:r>
              <a:rPr lang="en-US" dirty="0">
                <a:latin typeface="Garamond"/>
                <a:cs typeface="Garamond"/>
              </a:rPr>
              <a:t>. The appearance, contents, substance, internal patterns, or other distinctive characteristics of the item, taken together with all the circumstances</a:t>
            </a:r>
            <a:r>
              <a:rPr lang="en-US" dirty="0" smtClean="0">
                <a:latin typeface="Garamond"/>
                <a:cs typeface="Garamond"/>
              </a:rPr>
              <a:t>.</a:t>
            </a:r>
          </a:p>
          <a:p>
            <a:r>
              <a:rPr lang="en-US" dirty="0">
                <a:latin typeface="Garamond"/>
                <a:cs typeface="Garamond"/>
              </a:rPr>
              <a:t>	</a:t>
            </a:r>
            <a:r>
              <a:rPr lang="en-US" dirty="0" smtClean="0">
                <a:latin typeface="Garamond"/>
                <a:cs typeface="Garamond"/>
              </a:rPr>
              <a:t>	</a:t>
            </a:r>
            <a:r>
              <a:rPr lang="en-US" i="1" dirty="0" smtClean="0">
                <a:latin typeface="Garamond"/>
                <a:cs typeface="Garamond"/>
              </a:rPr>
              <a:t>et cetera</a:t>
            </a:r>
            <a:endParaRPr lang="en-US" i="1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48876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en-US" sz="3600" dirty="0">
                <a:solidFill>
                  <a:srgbClr val="000000"/>
                </a:solidFill>
                <a:latin typeface="Garamond"/>
                <a:cs typeface="Garamond"/>
              </a:rPr>
              <a:t>Why is THIS character in THIS drama</a:t>
            </a:r>
            <a:r>
              <a:rPr lang="en-US" sz="3600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THE ENDING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24111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4151"/>
            <a:ext cx="8229600" cy="1555314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>
                <a:latin typeface="Garamond"/>
                <a:cs typeface="Garamond"/>
              </a:rPr>
              <a:t>- </a:t>
            </a:r>
            <a:r>
              <a:rPr lang="en-US" sz="4800" dirty="0" smtClean="0">
                <a:solidFill>
                  <a:schemeClr val="tx1"/>
                </a:solidFill>
                <a:latin typeface="Garamond"/>
                <a:cs typeface="Garamond"/>
              </a:rPr>
              <a:t>The Action </a:t>
            </a:r>
            <a:r>
              <a:rPr lang="en-US" sz="4800" dirty="0" smtClean="0">
                <a:latin typeface="Garamond"/>
                <a:cs typeface="Garamond"/>
              </a:rPr>
              <a:t>-</a:t>
            </a:r>
            <a:br>
              <a:rPr lang="en-US" sz="4800" dirty="0" smtClean="0">
                <a:latin typeface="Garamond"/>
                <a:cs typeface="Garamond"/>
              </a:rPr>
            </a:br>
            <a:r>
              <a:rPr lang="en-US" sz="4800" dirty="0" smtClean="0">
                <a:latin typeface="Garamond"/>
                <a:cs typeface="Garamond"/>
              </a:rPr>
              <a:t>Make the Evidence Come Alive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527" y="2358862"/>
            <a:ext cx="852278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- Point of View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- Present Tense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- Pace, Repetition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	- Sensory Language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		- Witness Demonstration</a:t>
            </a:r>
          </a:p>
          <a:p>
            <a:endParaRPr lang="en-US" sz="36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08528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en-US" sz="3600" dirty="0">
                <a:solidFill>
                  <a:srgbClr val="000000"/>
                </a:solidFill>
                <a:latin typeface="Garamond"/>
                <a:cs typeface="Garamond"/>
              </a:rPr>
              <a:t>Why is THIS character in THIS drama</a:t>
            </a:r>
            <a:r>
              <a:rPr lang="en-US" sz="3600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THE ENDING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3147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en-US" sz="3600" dirty="0">
                <a:solidFill>
                  <a:srgbClr val="000000"/>
                </a:solidFill>
                <a:latin typeface="Garamond"/>
                <a:cs typeface="Garamond"/>
              </a:rPr>
              <a:t>Why is THIS character in THIS drama</a:t>
            </a:r>
            <a:r>
              <a:rPr lang="en-US" sz="3600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THE ENDING</a:t>
            </a:r>
            <a:endParaRPr lang="en-US" sz="2800" b="1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6111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07999"/>
            <a:ext cx="8229600" cy="939215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>
                <a:latin typeface="Garamond"/>
                <a:cs typeface="Garamond"/>
              </a:rPr>
              <a:t>LANGUAGE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527" y="2358862"/>
            <a:ext cx="85227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- Tags for Key Evidence, Key Events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- Your Questions – Clear, Plain, Impactful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- Witness - 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	- With the Court -</a:t>
            </a:r>
          </a:p>
          <a:p>
            <a:endParaRPr lang="en-US" sz="36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114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22249"/>
            <a:ext cx="8229600" cy="939215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>
                <a:latin typeface="Garamond"/>
                <a:cs typeface="Garamond"/>
              </a:rPr>
              <a:t>LANGUAGE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527" y="1612737"/>
            <a:ext cx="852278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- Tags for Key Evidence, Key Events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- Your Questions – Clear, Plain, Impactful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- </a:t>
            </a:r>
            <a:r>
              <a:rPr lang="en-US" sz="3600" b="1" dirty="0" smtClean="0">
                <a:latin typeface="Garamond"/>
                <a:cs typeface="Garamond"/>
              </a:rPr>
              <a:t>Witness</a:t>
            </a:r>
            <a:r>
              <a:rPr lang="en-US" sz="3600" dirty="0" smtClean="0">
                <a:latin typeface="Garamond"/>
                <a:cs typeface="Garamond"/>
              </a:rPr>
              <a:t> 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500" y="3383530"/>
            <a:ext cx="8776762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The Math of Preparing a Witness: More Time = Better Results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Explain the Take-</a:t>
            </a:r>
            <a:r>
              <a:rPr lang="en-US" sz="2600" dirty="0" err="1" smtClean="0">
                <a:latin typeface="Garamond"/>
                <a:cs typeface="Garamond"/>
              </a:rPr>
              <a:t>Aways</a:t>
            </a:r>
            <a:endParaRPr lang="en-US" sz="2600" dirty="0" smtClean="0">
              <a:latin typeface="Garamond"/>
              <a:cs typeface="Garamond"/>
            </a:endParaRP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Use Leading Questions for Transitions – for W and Jury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Refreshed Recollection/Rule 612 – Watch Out!!</a:t>
            </a:r>
          </a:p>
          <a:p>
            <a:pPr marL="457200" indent="-457200">
              <a:buFont typeface="Arial"/>
              <a:buChar char="•"/>
            </a:pPr>
            <a:r>
              <a:rPr lang="en-US" sz="2600" dirty="0" smtClean="0">
                <a:latin typeface="Garamond"/>
                <a:cs typeface="Garamond"/>
              </a:rPr>
              <a:t>Listen to the Answer</a:t>
            </a:r>
          </a:p>
        </p:txBody>
      </p:sp>
    </p:spTree>
    <p:extLst>
      <p:ext uri="{BB962C8B-B14F-4D97-AF65-F5344CB8AC3E}">
        <p14:creationId xmlns:p14="http://schemas.microsoft.com/office/powerpoint/2010/main" val="314820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07999"/>
            <a:ext cx="8229600" cy="939215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800" dirty="0" smtClean="0">
                <a:latin typeface="Garamond"/>
                <a:cs typeface="Garamond"/>
              </a:rPr>
              <a:t>LANGUAGE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527" y="2358862"/>
            <a:ext cx="852278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Garamond"/>
                <a:cs typeface="Garamond"/>
              </a:rPr>
              <a:t>- Tags for Key Evidence, Key Events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- Your Questions – Clear, Plain, Impactful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- Witness - </a:t>
            </a:r>
          </a:p>
          <a:p>
            <a:r>
              <a:rPr lang="en-US" sz="3600" dirty="0">
                <a:latin typeface="Garamond"/>
                <a:cs typeface="Garamond"/>
              </a:rPr>
              <a:t>	</a:t>
            </a:r>
            <a:r>
              <a:rPr lang="en-US" sz="3600" dirty="0" smtClean="0">
                <a:latin typeface="Garamond"/>
                <a:cs typeface="Garamond"/>
              </a:rPr>
              <a:t>		- </a:t>
            </a:r>
            <a:r>
              <a:rPr lang="en-US" sz="3600" b="1" dirty="0" smtClean="0">
                <a:latin typeface="Garamond"/>
                <a:cs typeface="Garamond"/>
              </a:rPr>
              <a:t>With the Court</a:t>
            </a:r>
            <a:r>
              <a:rPr lang="en-US" sz="3600" dirty="0" smtClean="0">
                <a:latin typeface="Garamond"/>
                <a:cs typeface="Garamond"/>
              </a:rPr>
              <a:t> -</a:t>
            </a:r>
          </a:p>
          <a:p>
            <a:endParaRPr lang="en-US" sz="36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221833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buNone/>
            </a:pPr>
            <a:r>
              <a:rPr lang="en-US" sz="3200" u="sng" dirty="0" smtClean="0">
                <a:solidFill>
                  <a:srgbClr val="000000"/>
                </a:solidFill>
                <a:latin typeface="Garamond"/>
                <a:cs typeface="Garamond"/>
              </a:rPr>
              <a:t>How to Respond when you are Derailed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STRAYING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VALID OBJECTIONS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OBSTRUCTIVE OBJECTIONS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PRESSURE FROM THE BENCH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SURPRISE!!</a:t>
            </a: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593099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4459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Show Begins …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3781425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Considering your entire story, why THIS witness?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Engaging the jury with this character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Show, don</a:t>
            </a:r>
            <a:r>
              <a:rPr lang="fr-FR" sz="2800" dirty="0">
                <a:solidFill>
                  <a:srgbClr val="000000"/>
                </a:solidFill>
                <a:latin typeface="Garamond"/>
                <a:cs typeface="Garamond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t tell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Who is this person, in this story?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Why is he here, now?</a:t>
            </a:r>
          </a:p>
          <a:p>
            <a:pPr lvl="1"/>
            <a:r>
              <a:rPr lang="en-US" sz="2800" b="1" dirty="0">
                <a:solidFill>
                  <a:srgbClr val="000000"/>
                </a:solidFill>
                <a:latin typeface="Garamond"/>
                <a:cs typeface="Garamond"/>
              </a:rPr>
              <a:t>Can I believe what he says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The Physics of Space – You Can Only Keep What Fits.</a:t>
            </a:r>
          </a:p>
          <a:p>
            <a:pPr marL="457200" lvl="1" indent="0">
              <a:buNone/>
            </a:pPr>
            <a:endParaRPr lang="en-US" sz="2800" b="1" dirty="0" smtClean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7273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4459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Show Begins …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700"/>
            <a:ext cx="8229600" cy="3781425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Considering your entire story, why THIS witness?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Engaging the jury with this character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Show, don</a:t>
            </a:r>
            <a:r>
              <a:rPr lang="fr-FR" sz="2800" dirty="0">
                <a:solidFill>
                  <a:srgbClr val="000000"/>
                </a:solidFill>
                <a:latin typeface="Garamond"/>
                <a:cs typeface="Garamond"/>
              </a:rPr>
              <a:t>’</a:t>
            </a: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t tell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Who is this person, in this story?</a:t>
            </a:r>
          </a:p>
          <a:p>
            <a:pPr lvl="1"/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Why is he here, now?</a:t>
            </a:r>
          </a:p>
          <a:p>
            <a:pPr lvl="1"/>
            <a:r>
              <a:rPr lang="en-US" sz="2800" b="1" dirty="0">
                <a:solidFill>
                  <a:srgbClr val="000000"/>
                </a:solidFill>
                <a:latin typeface="Garamond"/>
                <a:cs typeface="Garamond"/>
              </a:rPr>
              <a:t>Can I believe what he says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Garamond"/>
                <a:cs typeface="Garamond"/>
              </a:rPr>
              <a:t>The Physics of Space – You Can Only Keep What Fits.</a:t>
            </a:r>
          </a:p>
          <a:p>
            <a:pPr marL="457200" lvl="1" indent="0">
              <a:buNone/>
            </a:pPr>
            <a:endParaRPr lang="en-US" sz="2800" b="1" dirty="0" smtClean="0">
              <a:solidFill>
                <a:srgbClr val="000000"/>
              </a:solidFill>
              <a:latin typeface="Garamond"/>
              <a:cs typeface="Garamond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0751" y="2667000"/>
            <a:ext cx="7366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Garamond"/>
                <a:cs typeface="Garamond"/>
              </a:rPr>
              <a:t>WHAT ARE THE TAKE-AWAYS?</a:t>
            </a:r>
            <a:endParaRPr lang="en-US" sz="4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061565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Know the Law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Have it ‘at the ready’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601 – Competency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602 – Personal Knowledge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401 to 415 – Relevancy</a:t>
            </a:r>
          </a:p>
          <a:p>
            <a:pPr lvl="1"/>
            <a:r>
              <a:rPr lang="en-US" sz="2000" b="1" dirty="0" smtClean="0">
                <a:solidFill>
                  <a:srgbClr val="000000"/>
                </a:solidFill>
                <a:latin typeface="Garamond"/>
                <a:cs typeface="Garamond"/>
              </a:rPr>
              <a:t>Relevant, unless … </a:t>
            </a:r>
            <a:r>
              <a:rPr lang="en-US" sz="2000" b="1" i="1" dirty="0" smtClean="0">
                <a:solidFill>
                  <a:srgbClr val="000000"/>
                </a:solidFill>
                <a:latin typeface="Garamond"/>
                <a:cs typeface="Garamond"/>
              </a:rPr>
              <a:t>character, other acts, habit, policy, sexual assault, privilege</a:t>
            </a:r>
            <a:endParaRPr lang="en-US" sz="2000" b="1" dirty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611 – Leading Questions – no … and yes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701 – Opinions – again, no … and yes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</a:t>
            </a: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801 to 807 – Hearsay 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aramond"/>
                <a:cs typeface="Garamond"/>
              </a:rPr>
              <a:t>Non-hearsay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Garamond"/>
                <a:cs typeface="Garamond"/>
              </a:rPr>
              <a:t>Exceptions to </a:t>
            </a:r>
            <a:r>
              <a:rPr lang="en-US" sz="2000" dirty="0" smtClean="0">
                <a:solidFill>
                  <a:srgbClr val="000000"/>
                </a:solidFill>
                <a:latin typeface="Garamond"/>
                <a:cs typeface="Garamond"/>
              </a:rPr>
              <a:t>Hearsay</a:t>
            </a: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FRE 901 – Authenticating Evidence</a:t>
            </a:r>
          </a:p>
          <a:p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54420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latin typeface="Garamond"/>
                <a:cs typeface="Garamond"/>
              </a:rPr>
              <a:t>Why is THIS character in THIS drama?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THE ENDING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766112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8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First impressions are largely non-verbal</a:t>
            </a:r>
          </a:p>
          <a:p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Your relationship with this witness is being displayed</a:t>
            </a:r>
          </a:p>
          <a:p>
            <a:r>
              <a:rPr lang="en-US" sz="2800" u="sng" dirty="0" smtClean="0">
                <a:solidFill>
                  <a:srgbClr val="000000"/>
                </a:solidFill>
                <a:latin typeface="Garamond"/>
                <a:cs typeface="Garamond"/>
              </a:rPr>
              <a:t>You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 are being introduced as …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an honest broker?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an unreliable source?</a:t>
            </a:r>
          </a:p>
        </p:txBody>
      </p:sp>
    </p:spTree>
    <p:extLst>
      <p:ext uri="{BB962C8B-B14F-4D97-AF65-F5344CB8AC3E}">
        <p14:creationId xmlns:p14="http://schemas.microsoft.com/office/powerpoint/2010/main" val="106159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en-US" sz="3600" dirty="0">
                <a:solidFill>
                  <a:srgbClr val="000000"/>
                </a:solidFill>
                <a:latin typeface="Garamond"/>
                <a:cs typeface="Garamond"/>
              </a:rPr>
              <a:t>Why is THIS character in THIS drama</a:t>
            </a:r>
            <a:r>
              <a:rPr lang="en-US" sz="3600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THE ENDING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135926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10448"/>
            <a:ext cx="8229600" cy="1352963"/>
          </a:xfrm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The Structure of a </a:t>
            </a:r>
            <a:br>
              <a:rPr lang="en-US" dirty="0" smtClean="0">
                <a:latin typeface="Garamond"/>
                <a:cs typeface="Garamond"/>
              </a:rPr>
            </a:br>
            <a:r>
              <a:rPr lang="en-US" dirty="0" smtClean="0">
                <a:latin typeface="Garamond"/>
                <a:cs typeface="Garamond"/>
              </a:rPr>
              <a:t>Directed Examination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575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60000"/>
              </a:lnSpc>
              <a:buNone/>
            </a:pPr>
            <a:endParaRPr lang="en-US" sz="36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 algn="ctr">
              <a:lnSpc>
                <a:spcPct val="60000"/>
              </a:lnSpc>
              <a:buNone/>
            </a:pPr>
            <a:r>
              <a:rPr lang="en-US" sz="3600" dirty="0">
                <a:solidFill>
                  <a:srgbClr val="000000"/>
                </a:solidFill>
                <a:latin typeface="Garamond"/>
                <a:cs typeface="Garamond"/>
              </a:rPr>
              <a:t>Why is THIS character in THIS drama</a:t>
            </a:r>
            <a:r>
              <a:rPr lang="en-US" sz="3600" dirty="0" smtClean="0">
                <a:solidFill>
                  <a:srgbClr val="000000"/>
                </a:solidFill>
                <a:latin typeface="Garamond"/>
                <a:cs typeface="Garamond"/>
              </a:rPr>
              <a:t>?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Garamond"/>
              <a:cs typeface="Garamond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INTRODUCTION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BACKGROUND of THIS WITNESS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b="1" dirty="0" smtClean="0">
                <a:solidFill>
                  <a:srgbClr val="000000"/>
                </a:solidFill>
                <a:latin typeface="Garamond"/>
                <a:cs typeface="Garamond"/>
              </a:rPr>
              <a:t>SCENE in the DRAMA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THE ACTION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THE RESULT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Garamond"/>
                <a:cs typeface="Garamond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Garamond"/>
                <a:cs typeface="Garamond"/>
              </a:rPr>
              <a:t>				THE ENDING</a:t>
            </a:r>
            <a:endParaRPr lang="en-US" sz="2800" dirty="0">
              <a:solidFill>
                <a:srgbClr val="000000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234851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9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31338"/>
            <a:ext cx="8229600" cy="883567"/>
          </a:xfr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latin typeface="Garamond"/>
                <a:cs typeface="Garamond"/>
              </a:rPr>
              <a:t>EXHIBITS</a:t>
            </a:r>
            <a:endParaRPr lang="en-US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1218" y="2016406"/>
            <a:ext cx="852278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Tx/>
              <a:buChar char="-"/>
            </a:pPr>
            <a:r>
              <a:rPr lang="en-US" sz="5000" dirty="0" smtClean="0">
                <a:latin typeface="Garamond"/>
                <a:cs typeface="Garamond"/>
              </a:rPr>
              <a:t>Why – </a:t>
            </a:r>
            <a:r>
              <a:rPr lang="en-US" sz="4000" dirty="0" smtClean="0">
                <a:solidFill>
                  <a:srgbClr val="FF0000"/>
                </a:solidFill>
                <a:latin typeface="Garamond"/>
                <a:cs typeface="Garamond"/>
              </a:rPr>
              <a:t>remember physics</a:t>
            </a:r>
          </a:p>
          <a:p>
            <a:endParaRPr lang="en-US" sz="4000" dirty="0" smtClean="0">
              <a:latin typeface="Garamond"/>
              <a:cs typeface="Garamond"/>
            </a:endParaRPr>
          </a:p>
          <a:p>
            <a:r>
              <a:rPr lang="en-US" sz="5000" dirty="0" smtClean="0">
                <a:latin typeface="Garamond"/>
                <a:cs typeface="Garamond"/>
              </a:rPr>
              <a:t>		- When – </a:t>
            </a:r>
            <a:r>
              <a:rPr lang="en-US" sz="4000" dirty="0" smtClean="0">
                <a:latin typeface="Garamond"/>
                <a:cs typeface="Garamond"/>
              </a:rPr>
              <a:t>the play’s the thing</a:t>
            </a:r>
          </a:p>
          <a:p>
            <a:endParaRPr lang="en-US" sz="4000" dirty="0" smtClean="0">
              <a:latin typeface="Garamond"/>
              <a:cs typeface="Garamond"/>
            </a:endParaRPr>
          </a:p>
          <a:p>
            <a:r>
              <a:rPr lang="en-US" sz="5000" dirty="0">
                <a:latin typeface="Garamond"/>
                <a:cs typeface="Garamond"/>
              </a:rPr>
              <a:t>	</a:t>
            </a:r>
            <a:r>
              <a:rPr lang="en-US" sz="5000" dirty="0" smtClean="0">
                <a:latin typeface="Garamond"/>
                <a:cs typeface="Garamond"/>
              </a:rPr>
              <a:t>			- How</a:t>
            </a:r>
            <a:endParaRPr lang="en-US" sz="5000" dirty="0">
              <a:latin typeface="Garamond"/>
              <a:cs typeface="Garamond"/>
            </a:endParaRPr>
          </a:p>
          <a:p>
            <a:r>
              <a:rPr lang="en-US" sz="5000" dirty="0" smtClean="0">
                <a:latin typeface="Garamond"/>
                <a:cs typeface="Garamond"/>
              </a:rPr>
              <a:t>	</a:t>
            </a:r>
            <a:endParaRPr lang="en-US" sz="5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2597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333</TotalTime>
  <Words>611</Words>
  <Application>Microsoft Macintosh PowerPoint</Application>
  <PresentationFormat>On-screen Show (4:3)</PresentationFormat>
  <Paragraphs>168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Executive</vt:lpstr>
      <vt:lpstr>The part of the trial called DIRECT EXAMINATION</vt:lpstr>
      <vt:lpstr>The Show Begins …</vt:lpstr>
      <vt:lpstr>The Show Begins …</vt:lpstr>
      <vt:lpstr>Know the Law Have it ‘at the ready’</vt:lpstr>
      <vt:lpstr>The Structure of a  Directed Examination</vt:lpstr>
      <vt:lpstr>The Structure of a  Directed Examination</vt:lpstr>
      <vt:lpstr>The Structure of a  Directed Examination</vt:lpstr>
      <vt:lpstr>The Structure of a  Directed Examination</vt:lpstr>
      <vt:lpstr>EXHIBITS</vt:lpstr>
      <vt:lpstr>EXHIBITS - Authentication- </vt:lpstr>
      <vt:lpstr>The Structure of a  Directed Examination</vt:lpstr>
      <vt:lpstr>- The Action - Make the Evidence Come Alive</vt:lpstr>
      <vt:lpstr>The Structure of a  Directed Examination</vt:lpstr>
      <vt:lpstr>The Structure of a  Directed Examination</vt:lpstr>
      <vt:lpstr>LANGUAGE</vt:lpstr>
      <vt:lpstr>LANGUAGE</vt:lpstr>
      <vt:lpstr>LANGUAGE</vt:lpstr>
      <vt:lpstr>The Structure of a  Directed Examination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part of the trial called DIRECT EXAMINATION</dc:title>
  <dc:creator>Miriam Weizenbaum</dc:creator>
  <cp:lastModifiedBy>Miriam Weizenbaum</cp:lastModifiedBy>
  <cp:revision>16</cp:revision>
  <dcterms:created xsi:type="dcterms:W3CDTF">2015-10-28T09:02:20Z</dcterms:created>
  <dcterms:modified xsi:type="dcterms:W3CDTF">2015-10-28T14:35:46Z</dcterms:modified>
</cp:coreProperties>
</file>