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2.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3.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4.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5.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6.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notesSlides/notesSlide7.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notesSlides/notesSlide8.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notesSlides/notesSlide9.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notesSlides/notesSlide10.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notesSlides/notesSlide11.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notesSlides/notesSlide12.xml" ContentType="application/vnd.openxmlformats-officedocument.presentationml.notesSlide+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notesSlides/notesSlide13.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notesSlides/notesSlide14.xml" ContentType="application/vnd.openxmlformats-officedocument.presentationml.notesSlide+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1"/>
  </p:notesMasterIdLst>
  <p:handoutMasterIdLst>
    <p:handoutMasterId r:id="rId32"/>
  </p:handoutMasterIdLst>
  <p:sldIdLst>
    <p:sldId id="259" r:id="rId2"/>
    <p:sldId id="301" r:id="rId3"/>
    <p:sldId id="261" r:id="rId4"/>
    <p:sldId id="290" r:id="rId5"/>
    <p:sldId id="289" r:id="rId6"/>
    <p:sldId id="304" r:id="rId7"/>
    <p:sldId id="305" r:id="rId8"/>
    <p:sldId id="291" r:id="rId9"/>
    <p:sldId id="306" r:id="rId10"/>
    <p:sldId id="314" r:id="rId11"/>
    <p:sldId id="315" r:id="rId12"/>
    <p:sldId id="316" r:id="rId13"/>
    <p:sldId id="292" r:id="rId14"/>
    <p:sldId id="308" r:id="rId15"/>
    <p:sldId id="307" r:id="rId16"/>
    <p:sldId id="317" r:id="rId17"/>
    <p:sldId id="321" r:id="rId18"/>
    <p:sldId id="295" r:id="rId19"/>
    <p:sldId id="309" r:id="rId20"/>
    <p:sldId id="318" r:id="rId21"/>
    <p:sldId id="310" r:id="rId22"/>
    <p:sldId id="319" r:id="rId23"/>
    <p:sldId id="320" r:id="rId24"/>
    <p:sldId id="294" r:id="rId25"/>
    <p:sldId id="293" r:id="rId26"/>
    <p:sldId id="311" r:id="rId27"/>
    <p:sldId id="296" r:id="rId28"/>
    <p:sldId id="299" r:id="rId29"/>
    <p:sldId id="297" r:id="rId30"/>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79CC93D-E52E-4D84-901B-11D7331DD495}">
          <p14:sldIdLst>
            <p14:sldId id="259"/>
            <p14:sldId id="301"/>
          </p14:sldIdLst>
        </p14:section>
        <p14:section name="Overview and Objectives" id="{ABA716BF-3A5C-4ADB-94C9-CFEF84EBA240}">
          <p14:sldIdLst>
            <p14:sldId id="261"/>
            <p14:sldId id="290"/>
            <p14:sldId id="289"/>
            <p14:sldId id="304"/>
            <p14:sldId id="305"/>
            <p14:sldId id="291"/>
            <p14:sldId id="306"/>
            <p14:sldId id="314"/>
            <p14:sldId id="315"/>
            <p14:sldId id="316"/>
            <p14:sldId id="292"/>
            <p14:sldId id="308"/>
            <p14:sldId id="307"/>
            <p14:sldId id="317"/>
            <p14:sldId id="321"/>
            <p14:sldId id="295"/>
            <p14:sldId id="309"/>
            <p14:sldId id="318"/>
            <p14:sldId id="310"/>
            <p14:sldId id="319"/>
            <p14:sldId id="320"/>
            <p14:sldId id="294"/>
            <p14:sldId id="293"/>
            <p14:sldId id="311"/>
            <p14:sldId id="296"/>
            <p14:sldId id="299"/>
            <p14:sldId id="297"/>
          </p14:sldIdLst>
        </p14:section>
        <p14:section name="Topic 1" id="{6D9936A3-3945-4757-BC8B-B5C252D8E036}">
          <p14:sldIdLst/>
        </p14:section>
        <p14:section name="Sample Slides for Visuals" id="{BAB3A466-96C9-4230-9978-795378D75699}">
          <p14:sldIdLst/>
        </p14:section>
        <p14:section name="Case Study" id="{8C0305C9-B152-4FBA-A789-FE1976D53990}">
          <p14:sldIdLst/>
        </p14:section>
        <p14:section name="Conclusion and Summary" id="{790CEF5B-569A-4C2F-BED5-750B08C0E5AD}">
          <p14:sldIdLst/>
        </p14:section>
        <p14:section name="Appendix" id="{3F78B471-41DA-46F2-A8E4-97E471896AB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ED6"/>
    <a:srgbClr val="003300"/>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59" autoAdjust="0"/>
    <p:restoredTop sz="83977" autoAdjust="0"/>
  </p:normalViewPr>
  <p:slideViewPr>
    <p:cSldViewPr>
      <p:cViewPr varScale="1">
        <p:scale>
          <a:sx n="77" d="100"/>
          <a:sy n="77" d="100"/>
        </p:scale>
        <p:origin x="1464" y="90"/>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0"/>
    </p:cViewPr>
  </p:sorterViewPr>
  <p:notesViewPr>
    <p:cSldViewPr>
      <p:cViewPr varScale="1">
        <p:scale>
          <a:sx n="83" d="100"/>
          <a:sy n="83" d="100"/>
        </p:scale>
        <p:origin x="-3144" y="-96"/>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4820"/>
          </a:xfrm>
          <a:prstGeom prst="rect">
            <a:avLst/>
          </a:prstGeom>
        </p:spPr>
        <p:txBody>
          <a:bodyPr vert="horz" lIns="93177" tIns="46589" rIns="93177" bIns="46589" rtlCol="0"/>
          <a:lstStyle>
            <a:lvl1pPr algn="r">
              <a:defRPr sz="1200"/>
            </a:lvl1pPr>
          </a:lstStyle>
          <a:p>
            <a:fld id="{D83FDC75-7F73-4A4A-A77C-09AADF00E0EA}" type="datetimeFigureOut">
              <a:rPr lang="en-US" smtClean="0"/>
              <a:pPr/>
              <a:t>10/24/2017</a:t>
            </a:fld>
            <a:endParaRPr lang="en-US" dirty="0"/>
          </a:p>
        </p:txBody>
      </p:sp>
      <p:sp>
        <p:nvSpPr>
          <p:cNvPr id="4" name="Footer Placeholder 3"/>
          <p:cNvSpPr>
            <a:spLocks noGrp="1"/>
          </p:cNvSpPr>
          <p:nvPr>
            <p:ph type="ftr" sz="quarter" idx="2"/>
          </p:nvPr>
        </p:nvSpPr>
        <p:spPr>
          <a:xfrm>
            <a:off x="0" y="8829967"/>
            <a:ext cx="297180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3177" tIns="46589" rIns="93177" bIns="46589" rtlCol="0" anchor="b"/>
          <a:lstStyle>
            <a:lvl1pPr algn="r">
              <a:defRPr sz="1200"/>
            </a:lvl1pPr>
          </a:lstStyle>
          <a:p>
            <a:fld id="{459226BF-1F13-42D3-80DC-373E7ADD1EBC}" type="slidenum">
              <a:rPr lang="en-US" smtClean="0"/>
              <a:pPr/>
              <a:t>‹#›</a:t>
            </a:fld>
            <a:endParaRPr lang="en-US" dirty="0"/>
          </a:p>
        </p:txBody>
      </p:sp>
    </p:spTree>
    <p:extLst>
      <p:ext uri="{BB962C8B-B14F-4D97-AF65-F5344CB8AC3E}">
        <p14:creationId xmlns:p14="http://schemas.microsoft.com/office/powerpoint/2010/main" val="5112358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3177" tIns="46589" rIns="93177" bIns="46589" rtlCol="0"/>
          <a:lstStyle>
            <a:lvl1pPr algn="r">
              <a:defRPr sz="1200"/>
            </a:lvl1pPr>
          </a:lstStyle>
          <a:p>
            <a:fld id="{48AEF76B-3757-4A0B-AF93-28494465C1DD}" type="datetimeFigureOut">
              <a:rPr lang="en-US" smtClean="0"/>
              <a:pPr/>
              <a:t>10/24/2017</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3177" tIns="46589" rIns="93177" bIns="46589" rtlCol="0" anchor="b"/>
          <a:lstStyle>
            <a:lvl1pPr algn="r">
              <a:defRPr sz="1200"/>
            </a:lvl1pPr>
          </a:lstStyle>
          <a:p>
            <a:fld id="{75693FD4-8F83-4EF7-AC3F-0DC0388986B0}" type="slidenum">
              <a:rPr lang="en-US" smtClean="0"/>
              <a:pPr/>
              <a:t>‹#›</a:t>
            </a:fld>
            <a:endParaRPr lang="en-US" dirty="0"/>
          </a:p>
        </p:txBody>
      </p:sp>
    </p:spTree>
    <p:extLst>
      <p:ext uri="{BB962C8B-B14F-4D97-AF65-F5344CB8AC3E}">
        <p14:creationId xmlns:p14="http://schemas.microsoft.com/office/powerpoint/2010/main" val="35003523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dirty="0" smtClean="0"/>
              <a:t>This template can be used as a starter file for presenting training materials in a group setting.</a:t>
            </a:r>
          </a:p>
          <a:p>
            <a:endParaRPr lang="en-US" dirty="0" smtClean="0"/>
          </a:p>
          <a:p>
            <a:pPr lvl="0"/>
            <a:r>
              <a:rPr lang="en-US" b="1" dirty="0"/>
              <a:t>Sections</a:t>
            </a:r>
            <a:endParaRPr lang="en-US" dirty="0"/>
          </a:p>
          <a:p>
            <a:pPr lvl="0"/>
            <a:r>
              <a:rPr lang="en-US" dirty="0"/>
              <a:t>Right-click on a slide to add sections. Sections can help to organize your slides or facilitate collaboration between multiple authors.</a:t>
            </a:r>
          </a:p>
          <a:p>
            <a:pPr lvl="0"/>
            <a:endParaRPr lang="en-US" b="1" dirty="0"/>
          </a:p>
          <a:p>
            <a:pPr lvl="0"/>
            <a:r>
              <a:rPr lang="en-US" b="1" dirty="0"/>
              <a:t>Notes</a:t>
            </a:r>
          </a:p>
          <a:p>
            <a:pPr lvl="0"/>
            <a:r>
              <a:rPr lang="en-US" dirty="0"/>
              <a:t>Use the Notes section for delivery notes or to provide additional details for the audience. View these notes in Presentation View during your presentation. </a:t>
            </a:r>
          </a:p>
          <a:p>
            <a:pPr lvl="0">
              <a:buFontTx/>
              <a:buNone/>
            </a:pPr>
            <a:r>
              <a:rPr lang="en-US" dirty="0"/>
              <a:t>Keep in mind the font size (important for accessibility, visibility, videotaping, and online production)</a:t>
            </a:r>
          </a:p>
          <a:p>
            <a:pPr lvl="0"/>
            <a:endParaRPr lang="en-US" dirty="0"/>
          </a:p>
          <a:p>
            <a:pPr lvl="0">
              <a:buFontTx/>
              <a:buNone/>
            </a:pPr>
            <a:r>
              <a:rPr lang="en-US" b="1" dirty="0"/>
              <a:t>Coordinated colors </a:t>
            </a:r>
          </a:p>
          <a:p>
            <a:pPr lvl="0">
              <a:buFontTx/>
              <a:buNone/>
            </a:pPr>
            <a:r>
              <a:rPr lang="en-US" dirty="0"/>
              <a:t>Pay particular attention to the graphs, charts, and text boxes. </a:t>
            </a:r>
          </a:p>
          <a:p>
            <a:pPr lvl="0"/>
            <a:r>
              <a:rPr lang="en-US" dirty="0"/>
              <a:t>Consider that attendees will print in black and white or </a:t>
            </a:r>
            <a:r>
              <a:rPr lang="en-US" dirty="0" err="1"/>
              <a:t>grayscale</a:t>
            </a:r>
            <a:r>
              <a:rPr lang="en-US" dirty="0"/>
              <a:t>. Run a test print to make sure your colors work when printed in pure black and white and </a:t>
            </a:r>
            <a:r>
              <a:rPr lang="en-US" dirty="0" err="1"/>
              <a:t>grayscale</a:t>
            </a:r>
            <a:r>
              <a:rPr lang="en-US" dirty="0"/>
              <a:t>.</a:t>
            </a:r>
          </a:p>
          <a:p>
            <a:pPr lvl="0">
              <a:buFontTx/>
              <a:buNone/>
            </a:pPr>
            <a:endParaRPr lang="en-US" dirty="0"/>
          </a:p>
          <a:p>
            <a:pPr lvl="0">
              <a:buFontTx/>
              <a:buNone/>
            </a:pPr>
            <a:r>
              <a:rPr lang="en-US" b="1" dirty="0"/>
              <a:t>Graphics, tables, and graphs</a:t>
            </a:r>
          </a:p>
          <a:p>
            <a:pPr lvl="0"/>
            <a:r>
              <a:rPr lang="en-US" dirty="0"/>
              <a:t>Keep it simple: If possible, use consistent, non-distracting styles and colors.</a:t>
            </a:r>
          </a:p>
          <a:p>
            <a:pPr lvl="0"/>
            <a:r>
              <a:rPr lang="en-US" dirty="0"/>
              <a:t>Label all graphs and tables.</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1</a:t>
            </a:fld>
            <a:endParaRPr lang="en-US"/>
          </a:p>
        </p:txBody>
      </p:sp>
    </p:spTree>
    <p:extLst>
      <p:ext uri="{BB962C8B-B14F-4D97-AF65-F5344CB8AC3E}">
        <p14:creationId xmlns:p14="http://schemas.microsoft.com/office/powerpoint/2010/main" val="36499725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Summarize presentation content by restating the important points from the lessons.</a:t>
            </a:r>
          </a:p>
          <a:p>
            <a:r>
              <a:rPr lang="en-US" dirty="0" smtClean="0"/>
              <a:t>What do you want the audience to remember when they leave your presentation?</a:t>
            </a:r>
          </a:p>
          <a:p>
            <a:endParaRPr lang="en-US" dirty="0" smtClean="0"/>
          </a:p>
          <a:p>
            <a:r>
              <a:rPr lang="en-US" dirty="0" smtClean="0"/>
              <a:t>Save your presentation to a video for easy distribution (To create a video, click the File tab, and then click Share.  Under File Types, click Create a Video.)</a:t>
            </a:r>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24</a:t>
            </a:fld>
            <a:endParaRPr lang="en-US" dirty="0"/>
          </a:p>
        </p:txBody>
      </p:sp>
    </p:spTree>
    <p:extLst>
      <p:ext uri="{BB962C8B-B14F-4D97-AF65-F5344CB8AC3E}">
        <p14:creationId xmlns:p14="http://schemas.microsoft.com/office/powerpoint/2010/main" val="42374642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Summarize presentation content by restating the important points from the lessons.</a:t>
            </a:r>
          </a:p>
          <a:p>
            <a:r>
              <a:rPr lang="en-US" dirty="0" smtClean="0"/>
              <a:t>What do you want the audience to remember when they leave your presentation?</a:t>
            </a:r>
          </a:p>
          <a:p>
            <a:endParaRPr lang="en-US" dirty="0" smtClean="0"/>
          </a:p>
          <a:p>
            <a:r>
              <a:rPr lang="en-US" dirty="0" smtClean="0"/>
              <a:t>Save your presentation to a video for easy distribution (To create a video, click the File tab, and then click Share.  Under File Types, click Create a Video.)</a:t>
            </a:r>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25</a:t>
            </a:fld>
            <a:endParaRPr lang="en-US" dirty="0"/>
          </a:p>
        </p:txBody>
      </p:sp>
    </p:spTree>
    <p:extLst>
      <p:ext uri="{BB962C8B-B14F-4D97-AF65-F5344CB8AC3E}">
        <p14:creationId xmlns:p14="http://schemas.microsoft.com/office/powerpoint/2010/main" val="11373944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Summarize presentation content by restating the important points from the lessons.</a:t>
            </a:r>
          </a:p>
          <a:p>
            <a:r>
              <a:rPr lang="en-US" dirty="0" smtClean="0"/>
              <a:t>What do you want the audience to remember when they leave your presentation?</a:t>
            </a:r>
          </a:p>
          <a:p>
            <a:endParaRPr lang="en-US" dirty="0" smtClean="0"/>
          </a:p>
          <a:p>
            <a:r>
              <a:rPr lang="en-US" dirty="0" smtClean="0"/>
              <a:t>Save your presentation to a video for easy distribution (To create a video, click the File tab, and then click Share.  Under File Types, click Create a Video.)</a:t>
            </a:r>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26</a:t>
            </a:fld>
            <a:endParaRPr lang="en-US" dirty="0"/>
          </a:p>
        </p:txBody>
      </p:sp>
    </p:spTree>
    <p:extLst>
      <p:ext uri="{BB962C8B-B14F-4D97-AF65-F5344CB8AC3E}">
        <p14:creationId xmlns:p14="http://schemas.microsoft.com/office/powerpoint/2010/main" val="12497295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Summarize presentation content by restating the important points from the lessons.</a:t>
            </a:r>
          </a:p>
          <a:p>
            <a:r>
              <a:rPr lang="en-US" dirty="0" smtClean="0"/>
              <a:t>What do you want the audience to remember when they leave your presentation?</a:t>
            </a:r>
          </a:p>
          <a:p>
            <a:endParaRPr lang="en-US" dirty="0" smtClean="0"/>
          </a:p>
          <a:p>
            <a:r>
              <a:rPr lang="en-US" dirty="0" smtClean="0"/>
              <a:t>Save your presentation to a video for easy distribution (To create a video, click the File tab, and then click Share.  Under File Types, click Create a Video.)</a:t>
            </a:r>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27</a:t>
            </a:fld>
            <a:endParaRPr lang="en-US" dirty="0"/>
          </a:p>
        </p:txBody>
      </p:sp>
    </p:spTree>
    <p:extLst>
      <p:ext uri="{BB962C8B-B14F-4D97-AF65-F5344CB8AC3E}">
        <p14:creationId xmlns:p14="http://schemas.microsoft.com/office/powerpoint/2010/main" val="36077639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Summarize presentation content by restating the important points from the lessons.</a:t>
            </a:r>
          </a:p>
          <a:p>
            <a:r>
              <a:rPr lang="en-US" dirty="0" smtClean="0"/>
              <a:t>What do you want the audience to remember when they leave your presentation?</a:t>
            </a:r>
          </a:p>
          <a:p>
            <a:endParaRPr lang="en-US" dirty="0" smtClean="0"/>
          </a:p>
          <a:p>
            <a:r>
              <a:rPr lang="en-US" dirty="0" smtClean="0"/>
              <a:t>Save your presentation to a video for easy distribution (To create a video, click the File tab, and then click Share.  Under File Types, click Create a Video.)</a:t>
            </a:r>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28</a:t>
            </a:fld>
            <a:endParaRPr lang="en-US" dirty="0"/>
          </a:p>
        </p:txBody>
      </p:sp>
    </p:spTree>
    <p:extLst>
      <p:ext uri="{BB962C8B-B14F-4D97-AF65-F5344CB8AC3E}">
        <p14:creationId xmlns:p14="http://schemas.microsoft.com/office/powerpoint/2010/main" val="4900212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Summarize presentation content by restating the important points from the lessons.</a:t>
            </a:r>
          </a:p>
          <a:p>
            <a:r>
              <a:rPr lang="en-US" dirty="0" smtClean="0"/>
              <a:t>What do you want the audience to remember when they leave your presentation?</a:t>
            </a:r>
          </a:p>
          <a:p>
            <a:endParaRPr lang="en-US" dirty="0" smtClean="0"/>
          </a:p>
          <a:p>
            <a:r>
              <a:rPr lang="en-US" dirty="0" smtClean="0"/>
              <a:t>Save your presentation to a video for easy distribution (To create a video, click the File tab, and then click Share.  Under File Types, click Create a Video.)</a:t>
            </a:r>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29</a:t>
            </a:fld>
            <a:endParaRPr lang="en-US" dirty="0"/>
          </a:p>
        </p:txBody>
      </p:sp>
    </p:spTree>
    <p:extLst>
      <p:ext uri="{BB962C8B-B14F-4D97-AF65-F5344CB8AC3E}">
        <p14:creationId xmlns:p14="http://schemas.microsoft.com/office/powerpoint/2010/main" val="25590090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dirty="0" smtClean="0"/>
              <a:t>Give a brief overview of the presentation.</a:t>
            </a:r>
            <a:r>
              <a:rPr lang="en-US" baseline="0" dirty="0" smtClean="0"/>
              <a:t> D</a:t>
            </a:r>
            <a:r>
              <a:rPr lang="en-US" dirty="0" smtClean="0"/>
              <a:t>escribe the major focus of the presentation and why it is important.</a:t>
            </a:r>
          </a:p>
          <a:p>
            <a:pPr>
              <a:lnSpc>
                <a:spcPct val="80000"/>
              </a:lnSpc>
            </a:pPr>
            <a:r>
              <a:rPr lang="en-US" dirty="0" smtClean="0"/>
              <a:t>Introduce each of the major topics.</a:t>
            </a:r>
          </a:p>
          <a:p>
            <a:r>
              <a:rPr lang="en-US" dirty="0" smtClean="0"/>
              <a:t>To provide a road map for the audience, you</a:t>
            </a:r>
            <a:r>
              <a:rPr lang="en-US" baseline="0" dirty="0" smtClean="0"/>
              <a:t> can </a:t>
            </a:r>
            <a:r>
              <a:rPr lang="en-US" dirty="0" smtClean="0"/>
              <a:t>repeat this Overview slide throughout the presentation, highlighting the particular topic you will discuss next.</a:t>
            </a:r>
          </a:p>
        </p:txBody>
      </p:sp>
      <p:sp>
        <p:nvSpPr>
          <p:cNvPr id="4" name="Slide Number Placeholder 3"/>
          <p:cNvSpPr>
            <a:spLocks noGrp="1"/>
          </p:cNvSpPr>
          <p:nvPr>
            <p:ph type="sldNum" sz="quarter" idx="10"/>
          </p:nvPr>
        </p:nvSpPr>
        <p:spPr/>
        <p:txBody>
          <a:bodyPr/>
          <a:lstStyle/>
          <a:p>
            <a:fld id="{EC6EAC7D-5A89-47C2-8ABA-56C9C2DEF7A4}" type="slidenum">
              <a:rPr lang="en-US" smtClean="0"/>
              <a:pPr/>
              <a:t>3</a:t>
            </a:fld>
            <a:endParaRPr lang="en-US"/>
          </a:p>
        </p:txBody>
      </p:sp>
    </p:spTree>
    <p:extLst>
      <p:ext uri="{BB962C8B-B14F-4D97-AF65-F5344CB8AC3E}">
        <p14:creationId xmlns:p14="http://schemas.microsoft.com/office/powerpoint/2010/main" val="34817953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Summarize presentation content by restating the important points from the lessons.</a:t>
            </a:r>
          </a:p>
          <a:p>
            <a:r>
              <a:rPr lang="en-US" dirty="0" smtClean="0"/>
              <a:t>What do you want the audience to remember when they leave your presentation?</a:t>
            </a:r>
          </a:p>
          <a:p>
            <a:endParaRPr lang="en-US" dirty="0" smtClean="0"/>
          </a:p>
          <a:p>
            <a:r>
              <a:rPr lang="en-US" dirty="0" smtClean="0"/>
              <a:t>Save your presentation to a video for easy distribution (To create a video, click the File tab, and then click Share.  Under File Types, click Create a Video.)</a:t>
            </a:r>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4</a:t>
            </a:fld>
            <a:endParaRPr lang="en-US" dirty="0"/>
          </a:p>
        </p:txBody>
      </p:sp>
    </p:spTree>
    <p:extLst>
      <p:ext uri="{BB962C8B-B14F-4D97-AF65-F5344CB8AC3E}">
        <p14:creationId xmlns:p14="http://schemas.microsoft.com/office/powerpoint/2010/main" val="8259396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Summarize presentation content by restating the important points from the lessons.</a:t>
            </a:r>
          </a:p>
          <a:p>
            <a:r>
              <a:rPr lang="en-US" dirty="0" smtClean="0"/>
              <a:t>What do you want the audience to remember when they leave your presentation?</a:t>
            </a:r>
          </a:p>
          <a:p>
            <a:endParaRPr lang="en-US" dirty="0" smtClean="0"/>
          </a:p>
          <a:p>
            <a:r>
              <a:rPr lang="en-US" dirty="0" smtClean="0"/>
              <a:t>Save your presentation to a video for easy distribution (To create a video, click the File tab, and then click Share.  Under File Types, click Create a Video.)</a:t>
            </a:r>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5</a:t>
            </a:fld>
            <a:endParaRPr lang="en-US" dirty="0"/>
          </a:p>
        </p:txBody>
      </p:sp>
    </p:spTree>
    <p:extLst>
      <p:ext uri="{BB962C8B-B14F-4D97-AF65-F5344CB8AC3E}">
        <p14:creationId xmlns:p14="http://schemas.microsoft.com/office/powerpoint/2010/main" val="3834860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Summarize presentation content by restating the important points from the lessons.</a:t>
            </a:r>
          </a:p>
          <a:p>
            <a:r>
              <a:rPr lang="en-US" dirty="0" smtClean="0"/>
              <a:t>What do you want the audience to remember when they leave your presentation?</a:t>
            </a:r>
          </a:p>
          <a:p>
            <a:endParaRPr lang="en-US" dirty="0" smtClean="0"/>
          </a:p>
          <a:p>
            <a:r>
              <a:rPr lang="en-US" dirty="0" smtClean="0"/>
              <a:t>Save your presentation to a video for easy distribution (To create a video, click the File tab, and then click Share.  Under File Types, click Create a Video.)</a:t>
            </a:r>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8</a:t>
            </a:fld>
            <a:endParaRPr lang="en-US" dirty="0"/>
          </a:p>
        </p:txBody>
      </p:sp>
    </p:spTree>
    <p:extLst>
      <p:ext uri="{BB962C8B-B14F-4D97-AF65-F5344CB8AC3E}">
        <p14:creationId xmlns:p14="http://schemas.microsoft.com/office/powerpoint/2010/main" val="42367663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Summarize presentation content by restating the important points from the lessons.</a:t>
            </a:r>
          </a:p>
          <a:p>
            <a:r>
              <a:rPr lang="en-US" dirty="0" smtClean="0"/>
              <a:t>What do you want the audience to remember when they leave your presentation?</a:t>
            </a:r>
          </a:p>
          <a:p>
            <a:endParaRPr lang="en-US" dirty="0" smtClean="0"/>
          </a:p>
          <a:p>
            <a:r>
              <a:rPr lang="en-US" dirty="0" smtClean="0"/>
              <a:t>Save your presentation to a video for easy distribution (To create a video, click the File tab, and then click Share.  Under File Types, click Create a Video.)</a:t>
            </a:r>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13</a:t>
            </a:fld>
            <a:endParaRPr lang="en-US" dirty="0"/>
          </a:p>
        </p:txBody>
      </p:sp>
    </p:spTree>
    <p:extLst>
      <p:ext uri="{BB962C8B-B14F-4D97-AF65-F5344CB8AC3E}">
        <p14:creationId xmlns:p14="http://schemas.microsoft.com/office/powerpoint/2010/main" val="40406770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Summarize presentation content by restating the important points from the lessons.</a:t>
            </a:r>
          </a:p>
          <a:p>
            <a:r>
              <a:rPr lang="en-US" dirty="0" smtClean="0"/>
              <a:t>What do you want the audience to remember when they leave your presentation?</a:t>
            </a:r>
          </a:p>
          <a:p>
            <a:endParaRPr lang="en-US" dirty="0" smtClean="0"/>
          </a:p>
          <a:p>
            <a:r>
              <a:rPr lang="en-US" dirty="0" smtClean="0"/>
              <a:t>Save your presentation to a video for easy distribution (To create a video, click the File tab, and then click Share.  Under File Types, click Create a Video.)</a:t>
            </a:r>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18</a:t>
            </a:fld>
            <a:endParaRPr lang="en-US" dirty="0"/>
          </a:p>
        </p:txBody>
      </p:sp>
    </p:spTree>
    <p:extLst>
      <p:ext uri="{BB962C8B-B14F-4D97-AF65-F5344CB8AC3E}">
        <p14:creationId xmlns:p14="http://schemas.microsoft.com/office/powerpoint/2010/main" val="19050271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Summarize presentation content by restating the important points from the lessons.</a:t>
            </a:r>
          </a:p>
          <a:p>
            <a:r>
              <a:rPr lang="en-US" dirty="0" smtClean="0"/>
              <a:t>What do you want the audience to remember when they leave your presentation?</a:t>
            </a:r>
          </a:p>
          <a:p>
            <a:endParaRPr lang="en-US" dirty="0" smtClean="0"/>
          </a:p>
          <a:p>
            <a:r>
              <a:rPr lang="en-US" dirty="0" smtClean="0"/>
              <a:t>Save your presentation to a video for easy distribution (To create a video, click the File tab, and then click Share.  Under File Types, click Create a Video.)</a:t>
            </a:r>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19</a:t>
            </a:fld>
            <a:endParaRPr lang="en-US" dirty="0"/>
          </a:p>
        </p:txBody>
      </p:sp>
    </p:spTree>
    <p:extLst>
      <p:ext uri="{BB962C8B-B14F-4D97-AF65-F5344CB8AC3E}">
        <p14:creationId xmlns:p14="http://schemas.microsoft.com/office/powerpoint/2010/main" val="35639854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Summarize presentation content by restating the important points from the lessons.</a:t>
            </a:r>
          </a:p>
          <a:p>
            <a:r>
              <a:rPr lang="en-US" dirty="0" smtClean="0"/>
              <a:t>What do you want the audience to remember when they leave your presentation?</a:t>
            </a:r>
          </a:p>
          <a:p>
            <a:endParaRPr lang="en-US" dirty="0" smtClean="0"/>
          </a:p>
          <a:p>
            <a:r>
              <a:rPr lang="en-US" dirty="0" smtClean="0"/>
              <a:t>Save your presentation to a video for easy distribution (To create a video, click the File tab, and then click Share.  Under File Types, click Create a Video.)</a:t>
            </a:r>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21</a:t>
            </a:fld>
            <a:endParaRPr lang="en-US" dirty="0"/>
          </a:p>
        </p:txBody>
      </p:sp>
    </p:spTree>
    <p:extLst>
      <p:ext uri="{BB962C8B-B14F-4D97-AF65-F5344CB8AC3E}">
        <p14:creationId xmlns:p14="http://schemas.microsoft.com/office/powerpoint/2010/main" val="190656545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a:defRPr b="1" cap="small" baseline="0">
                <a:solidFill>
                  <a:srgbClr val="0033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962400" y="4038600"/>
            <a:ext cx="4772528" cy="990600"/>
          </a:xfrm>
        </p:spPr>
        <p:txBody>
          <a:bodyPr>
            <a:normAutofit/>
          </a:bodyPr>
          <a:lstStyle>
            <a:lvl1pPr marL="0" indent="0" algn="r">
              <a:buNone/>
              <a:defRPr sz="2000" b="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a:buNone/>
              <a:defRPr sz="2000" baseline="0"/>
            </a:lvl1pPr>
          </a:lstStyle>
          <a:p>
            <a:r>
              <a:rPr lang="en-US" dirty="0" smtClean="0"/>
              <a:t>Company Logo</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7B281C-5159-4971-8228-52B9A72E9ED2}" type="datetimeFigureOut">
              <a:rPr lang="en-US" smtClean="0"/>
              <a:pPr/>
              <a:t>10/24/2017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B281C-5159-4971-8228-52B9A72E9ED2}" type="datetimeFigureOut">
              <a:rPr lang="en-US" smtClean="0"/>
              <a:pPr/>
              <a:t>10/24/2017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ackground Only">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757B281C-5159-4971-8228-52B9A72E9ED2}" type="datetimeFigureOut">
              <a:rPr lang="en-US" smtClean="0"/>
              <a:pPr/>
              <a:t>10/24/2017</a:t>
            </a:fld>
            <a:endParaRPr lang="en-US" dirty="0"/>
          </a:p>
        </p:txBody>
      </p:sp>
      <p:sp>
        <p:nvSpPr>
          <p:cNvPr id="4" name="Footer Placeholder 4"/>
          <p:cNvSpPr>
            <a:spLocks noGrp="1"/>
          </p:cNvSpPr>
          <p:nvPr>
            <p:ph type="ftr" sz="quarter" idx="11"/>
          </p:nvPr>
        </p:nvSpPr>
        <p:spPr>
          <a:xfrm>
            <a:off x="3352800" y="6356350"/>
            <a:ext cx="2895600" cy="365125"/>
          </a:xfrm>
        </p:spPr>
        <p:txBody>
          <a:bodyPr/>
          <a:lstStyle/>
          <a:p>
            <a:endParaRPr lang="en-US" dirty="0"/>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10/24/2017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smtClean="0"/>
              <a:t>Company Logo</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a:defRPr lang="en-US" dirty="0"/>
            </a:lvl1pPr>
          </a:lstStyle>
          <a:p>
            <a:r>
              <a:rPr lang="en-US" dirty="0" smtClean="0"/>
              <a:t>Click To Edit Master Title Style</a:t>
            </a:r>
            <a:endParaRPr lang="en-US" dirty="0"/>
          </a:p>
        </p:txBody>
      </p:sp>
      <p:sp>
        <p:nvSpPr>
          <p:cNvPr id="3" name="Content Placeholder 2"/>
          <p:cNvSpPr>
            <a:spLocks noGrp="1"/>
          </p:cNvSpPr>
          <p:nvPr>
            <p:ph idx="1"/>
          </p:nvPr>
        </p:nvSpPr>
        <p:spPr>
          <a:xfrm>
            <a:off x="762000" y="1596413"/>
            <a:ext cx="8077200" cy="4297363"/>
          </a:xfrm>
        </p:spPr>
        <p:txBody>
          <a:bodyPr>
            <a:normAutofit/>
          </a:bodyPr>
          <a:lstStyle>
            <a:lvl1pPr>
              <a:defRPr sz="3200">
                <a:latin typeface="+mn-lt"/>
              </a:defRPr>
            </a:lvl1pPr>
            <a:lvl2pPr>
              <a:defRPr sz="2800">
                <a:latin typeface="+mn-lt"/>
              </a:defRPr>
            </a:lvl2pPr>
            <a:lvl3pPr>
              <a:defRPr sz="2400">
                <a:latin typeface="+mn-lt"/>
              </a:defRPr>
            </a:lvl3pPr>
            <a:lvl4pPr>
              <a:defRPr sz="2400">
                <a:latin typeface="+mn-lt"/>
              </a:defRPr>
            </a:lvl4pPr>
            <a:lvl5pPr>
              <a:defRPr sz="2400">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10/24/2017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7B281C-5159-4971-8228-52B9A72E9ED2}" type="datetimeFigureOut">
              <a:rPr lang="en-US" smtClean="0"/>
              <a:pPr/>
              <a:t>10/24/2017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7B281C-5159-4971-8228-52B9A72E9ED2}" type="datetimeFigureOut">
              <a:rPr lang="en-US" smtClean="0"/>
              <a:pPr/>
              <a:t>10/24/2017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036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10/24/2017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10/24/2017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10/24/2017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274638"/>
            <a:ext cx="5867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10/24/2017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4"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B281C-5159-4971-8228-52B9A72E9ED2}" type="datetimeFigureOut">
              <a:rPr lang="en-US" smtClean="0"/>
              <a:pPr/>
              <a:t>10/24/2017</a:t>
            </a:fld>
            <a:endParaRPr lang="en-US"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6E5A2-EC83-451F-A719-9AC1370DD5CF}" type="slidenum">
              <a:rPr lang="en-US" smtClean="0"/>
              <a:pPr/>
              <a:t>‹#›</a:t>
            </a:fld>
            <a:endParaRPr lang="en-US" dirty="0"/>
          </a:p>
        </p:txBody>
      </p:sp>
      <p:pic>
        <p:nvPicPr>
          <p:cNvPr id="8" name="Picture 7"/>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Lst>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txStyles>
    <p:titleStyle>
      <a:lvl1pPr algn="l" defTabSz="914400" rtl="0" eaLnBrk="1" latinLnBrk="0" hangingPunct="1">
        <a:spcBef>
          <a:spcPct val="0"/>
        </a:spcBef>
        <a:buNone/>
        <a:defRPr lang="en-US" sz="4400" kern="1200" dirty="0" smtClean="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5" Type="http://schemas.openxmlformats.org/officeDocument/2006/relationships/notesSlide" Target="../notesSlides/notesSlide6.xml"/><Relationship Id="rId4"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 Id="rId5" Type="http://schemas.openxmlformats.org/officeDocument/2006/relationships/notesSlide" Target="../notesSlides/notesSlide7.xml"/><Relationship Id="rId4"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notesSlide" Target="../notesSlides/notesSlide8.xml"/><Relationship Id="rId4"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 Id="rId5" Type="http://schemas.openxmlformats.org/officeDocument/2006/relationships/notesSlide" Target="../notesSlides/notesSlide9.xml"/><Relationship Id="rId4"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tags" Target="../tags/tag28.xml"/><Relationship Id="rId5" Type="http://schemas.openxmlformats.org/officeDocument/2006/relationships/notesSlide" Target="../notesSlides/notesSlide10.xml"/><Relationship Id="rId4"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tags" Target="../tags/tag31.xml"/><Relationship Id="rId5" Type="http://schemas.openxmlformats.org/officeDocument/2006/relationships/notesSlide" Target="../notesSlides/notesSlide11.xml"/><Relationship Id="rId4"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tags" Target="../tags/tag34.xml"/><Relationship Id="rId5" Type="http://schemas.openxmlformats.org/officeDocument/2006/relationships/notesSlide" Target="../notesSlides/notesSlide12.xml"/><Relationship Id="rId4"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tags" Target="../tags/tag39.xml"/><Relationship Id="rId7" Type="http://schemas.openxmlformats.org/officeDocument/2006/relationships/hyperlink" Target="https://a.next.westlaw.com/Link/Document/FullText?findType=L&amp;pubNum=1000600&amp;cite=USFRCPR37&amp;originationContext=document&amp;transitionType=DocumentItem&amp;contextData=(sc.UserEnteredCitation)#co_pp_488b0000d05e2" TargetMode="External"/><Relationship Id="rId2" Type="http://schemas.openxmlformats.org/officeDocument/2006/relationships/tags" Target="../tags/tag38.xml"/><Relationship Id="rId1" Type="http://schemas.openxmlformats.org/officeDocument/2006/relationships/tags" Target="../tags/tag37.xml"/><Relationship Id="rId6" Type="http://schemas.openxmlformats.org/officeDocument/2006/relationships/hyperlink" Target="https://a.next.westlaw.com/Link/Document/FullText?findType=L&amp;pubNum=1000600&amp;cite=USFRCPR26&amp;originationContext=document&amp;transitionType=DocumentItem&amp;contextData=(sc.UserEnteredCitation)#co_pp_4b24000003ba5" TargetMode="External"/><Relationship Id="rId5" Type="http://schemas.openxmlformats.org/officeDocument/2006/relationships/notesSlide" Target="../notesSlides/notesSlide13.xml"/><Relationship Id="rId4"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 Id="rId5" Type="http://schemas.openxmlformats.org/officeDocument/2006/relationships/notesSlide" Target="../notesSlides/notesSlide14.xml"/><Relationship Id="rId4"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tags" Target="../tags/tag45.xml"/><Relationship Id="rId2" Type="http://schemas.openxmlformats.org/officeDocument/2006/relationships/tags" Target="../tags/tag44.xml"/><Relationship Id="rId1" Type="http://schemas.openxmlformats.org/officeDocument/2006/relationships/tags" Target="../tags/tag43.xml"/><Relationship Id="rId5" Type="http://schemas.openxmlformats.org/officeDocument/2006/relationships/notesSlide" Target="../notesSlides/notesSlide15.xml"/><Relationship Id="rId4"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5" Type="http://schemas.openxmlformats.org/officeDocument/2006/relationships/notesSlide" Target="../notesSlides/notesSlide2.xml"/><Relationship Id="rId4"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5" Type="http://schemas.openxmlformats.org/officeDocument/2006/relationships/notesSlide" Target="../notesSlides/notesSlide3.xml"/><Relationship Id="rId4"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5" Type="http://schemas.openxmlformats.org/officeDocument/2006/relationships/notesSlide" Target="../notesSlides/notesSlide4.xml"/><Relationship Id="rId4"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5" Type="http://schemas.openxmlformats.org/officeDocument/2006/relationships/notesSlide" Target="../notesSlides/notesSlide5.xml"/><Relationship Id="rId4"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p:txBody>
          <a:bodyPr/>
          <a:lstStyle/>
          <a:p>
            <a:r>
              <a:rPr lang="en-US" dirty="0" smtClean="0"/>
              <a:t>Deposition Ethics</a:t>
            </a:r>
            <a:endParaRPr lang="en-US" dirty="0"/>
          </a:p>
        </p:txBody>
      </p:sp>
      <p:sp>
        <p:nvSpPr>
          <p:cNvPr id="3" name="Subtitle 2"/>
          <p:cNvSpPr>
            <a:spLocks noGrp="1"/>
          </p:cNvSpPr>
          <p:nvPr>
            <p:ph type="subTitle" idx="1"/>
            <p:custDataLst>
              <p:tags r:id="rId3"/>
            </p:custDataLst>
          </p:nvPr>
        </p:nvSpPr>
        <p:spPr>
          <a:xfrm>
            <a:off x="3962400" y="4038600"/>
            <a:ext cx="4772528" cy="1600200"/>
          </a:xfrm>
        </p:spPr>
        <p:txBody>
          <a:bodyPr>
            <a:normAutofit/>
          </a:bodyPr>
          <a:lstStyle/>
          <a:p>
            <a:r>
              <a:rPr lang="en-US" sz="2400" dirty="0" smtClean="0">
                <a:latin typeface="+mn-lt"/>
              </a:rPr>
              <a:t>U.S. District Court</a:t>
            </a:r>
          </a:p>
          <a:p>
            <a:r>
              <a:rPr lang="en-US" sz="2400" dirty="0" smtClean="0">
                <a:latin typeface="+mn-lt"/>
              </a:rPr>
              <a:t>District of Rhode Island</a:t>
            </a:r>
          </a:p>
          <a:p>
            <a:r>
              <a:rPr lang="en-US" sz="2400" dirty="0" smtClean="0">
                <a:latin typeface="+mn-lt"/>
              </a:rPr>
              <a:t>October 27, 2016</a:t>
            </a:r>
          </a:p>
          <a:p>
            <a:endParaRPr lang="en-US" sz="2400" dirty="0">
              <a:latin typeface="+mn-lt"/>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8077200" cy="1143000"/>
          </a:xfrm>
        </p:spPr>
        <p:txBody>
          <a:bodyPr/>
          <a:lstStyle/>
          <a:p>
            <a:endParaRPr lang="en-US"/>
          </a:p>
        </p:txBody>
      </p:sp>
      <p:pic>
        <p:nvPicPr>
          <p:cNvPr id="8" name="Content Placeholder 7"/>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rot="16200000">
            <a:off x="1148751" y="984847"/>
            <a:ext cx="6654987" cy="5142490"/>
          </a:xfrm>
        </p:spPr>
      </p:pic>
    </p:spTree>
    <p:extLst>
      <p:ext uri="{BB962C8B-B14F-4D97-AF65-F5344CB8AC3E}">
        <p14:creationId xmlns:p14="http://schemas.microsoft.com/office/powerpoint/2010/main" val="184656343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rot="16200000">
            <a:off x="1932524" y="915077"/>
            <a:ext cx="6330670" cy="4891882"/>
          </a:xfrm>
        </p:spPr>
      </p:pic>
    </p:spTree>
    <p:extLst>
      <p:ext uri="{BB962C8B-B14F-4D97-AF65-F5344CB8AC3E}">
        <p14:creationId xmlns:p14="http://schemas.microsoft.com/office/powerpoint/2010/main" val="119974650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a:off x="1828800" y="33867"/>
            <a:ext cx="5131918" cy="6641306"/>
          </a:xfrm>
        </p:spPr>
      </p:pic>
    </p:spTree>
    <p:extLst>
      <p:ext uri="{BB962C8B-B14F-4D97-AF65-F5344CB8AC3E}">
        <p14:creationId xmlns:p14="http://schemas.microsoft.com/office/powerpoint/2010/main" val="177712059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762000" y="304800"/>
            <a:ext cx="8077200" cy="1143000"/>
          </a:xfrm>
        </p:spPr>
        <p:txBody>
          <a:bodyPr>
            <a:normAutofit fontScale="90000"/>
          </a:bodyPr>
          <a:lstStyle/>
          <a:p>
            <a:pPr algn="ctr"/>
            <a:r>
              <a:rPr lang="en-US" i="1" dirty="0" err="1" smtClean="0"/>
              <a:t>Kelvey</a:t>
            </a:r>
            <a:r>
              <a:rPr lang="en-US" i="1" dirty="0" smtClean="0"/>
              <a:t> v. Coughlin</a:t>
            </a:r>
            <a:r>
              <a:rPr lang="en-US" dirty="0" smtClean="0"/>
              <a:t> </a:t>
            </a:r>
            <a:br>
              <a:rPr lang="en-US" dirty="0" smtClean="0"/>
            </a:br>
            <a:r>
              <a:rPr lang="en-US" b="1" dirty="0" smtClean="0"/>
              <a:t>RULE #2</a:t>
            </a:r>
            <a:endParaRPr lang="en-US" b="1" i="1" dirty="0"/>
          </a:p>
        </p:txBody>
      </p:sp>
      <p:sp>
        <p:nvSpPr>
          <p:cNvPr id="3" name="Content Placeholder 2"/>
          <p:cNvSpPr>
            <a:spLocks noGrp="1"/>
          </p:cNvSpPr>
          <p:nvPr>
            <p:ph idx="1"/>
            <p:custDataLst>
              <p:tags r:id="rId3"/>
            </p:custDataLst>
          </p:nvPr>
        </p:nvSpPr>
        <p:spPr>
          <a:xfrm>
            <a:off x="685800" y="2286000"/>
            <a:ext cx="8077200" cy="3048000"/>
          </a:xfrm>
        </p:spPr>
        <p:txBody>
          <a:bodyPr>
            <a:normAutofit fontScale="77500" lnSpcReduction="20000"/>
          </a:bodyPr>
          <a:lstStyle/>
          <a:p>
            <a:pPr marL="0" indent="0" algn="just">
              <a:buNone/>
            </a:pPr>
            <a:r>
              <a:rPr lang="en-US" sz="4800" dirty="0"/>
              <a:t>Counsel shall refrain from </a:t>
            </a:r>
            <a:r>
              <a:rPr lang="en-US" sz="4800" dirty="0" smtClean="0"/>
              <a:t>cueing </a:t>
            </a:r>
            <a:r>
              <a:rPr lang="en-US" sz="4800" dirty="0"/>
              <a:t>the deponent by objecting in any manner other than stating an objection for the record followed by a word or two describing the legal basis for the objection.</a:t>
            </a:r>
          </a:p>
        </p:txBody>
      </p:sp>
    </p:spTree>
    <p:custDataLst>
      <p:tags r:id="rId1"/>
    </p:custDataLst>
    <p:extLst>
      <p:ext uri="{BB962C8B-B14F-4D97-AF65-F5344CB8AC3E}">
        <p14:creationId xmlns:p14="http://schemas.microsoft.com/office/powerpoint/2010/main" val="15794673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ALLOWED</a:t>
            </a:r>
            <a:endParaRPr lang="en-US" b="1" dirty="0"/>
          </a:p>
        </p:txBody>
      </p:sp>
      <p:sp>
        <p:nvSpPr>
          <p:cNvPr id="3" name="Content Placeholder 2"/>
          <p:cNvSpPr>
            <a:spLocks noGrp="1"/>
          </p:cNvSpPr>
          <p:nvPr>
            <p:ph idx="1"/>
          </p:nvPr>
        </p:nvSpPr>
        <p:spPr/>
        <p:txBody>
          <a:bodyPr/>
          <a:lstStyle/>
          <a:p>
            <a:r>
              <a:rPr lang="en-US" dirty="0"/>
              <a:t>“</a:t>
            </a:r>
            <a:r>
              <a:rPr lang="en-US" i="1" dirty="0"/>
              <a:t>Objection, to the form of the </a:t>
            </a:r>
            <a:r>
              <a:rPr lang="en-US" i="1" dirty="0" smtClean="0"/>
              <a:t>question.</a:t>
            </a:r>
            <a:r>
              <a:rPr lang="en-US" dirty="0" smtClean="0"/>
              <a:t>”</a:t>
            </a:r>
            <a:endParaRPr lang="en-US" dirty="0"/>
          </a:p>
          <a:p>
            <a:endParaRPr lang="en-US" dirty="0" smtClean="0"/>
          </a:p>
          <a:p>
            <a:r>
              <a:rPr lang="en-US" dirty="0" smtClean="0"/>
              <a:t>“</a:t>
            </a:r>
            <a:r>
              <a:rPr lang="en-US" i="1" dirty="0" smtClean="0"/>
              <a:t>Objection, compound question</a:t>
            </a:r>
            <a:r>
              <a:rPr lang="en-US" dirty="0" smtClean="0"/>
              <a:t>.”</a:t>
            </a:r>
          </a:p>
          <a:p>
            <a:endParaRPr lang="en-US" dirty="0" smtClean="0"/>
          </a:p>
          <a:p>
            <a:r>
              <a:rPr lang="en-US" dirty="0" smtClean="0"/>
              <a:t>“</a:t>
            </a:r>
            <a:r>
              <a:rPr lang="en-US" i="1" dirty="0" smtClean="0"/>
              <a:t>Objection, misstates the facts</a:t>
            </a:r>
            <a:r>
              <a:rPr lang="en-US" dirty="0" smtClean="0"/>
              <a:t>.”</a:t>
            </a:r>
          </a:p>
        </p:txBody>
      </p:sp>
    </p:spTree>
    <p:extLst>
      <p:ext uri="{BB962C8B-B14F-4D97-AF65-F5344CB8AC3E}">
        <p14:creationId xmlns:p14="http://schemas.microsoft.com/office/powerpoint/2010/main" val="157597721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NOT ALLOWED</a:t>
            </a:r>
            <a:endParaRPr lang="en-US" b="1" dirty="0"/>
          </a:p>
        </p:txBody>
      </p:sp>
      <p:sp>
        <p:nvSpPr>
          <p:cNvPr id="3" name="Content Placeholder 2"/>
          <p:cNvSpPr>
            <a:spLocks noGrp="1"/>
          </p:cNvSpPr>
          <p:nvPr>
            <p:ph idx="1"/>
          </p:nvPr>
        </p:nvSpPr>
        <p:spPr/>
        <p:txBody>
          <a:bodyPr/>
          <a:lstStyle/>
          <a:p>
            <a:r>
              <a:rPr lang="en-US" dirty="0" smtClean="0"/>
              <a:t>“</a:t>
            </a:r>
            <a:r>
              <a:rPr lang="en-US" i="1" dirty="0" smtClean="0"/>
              <a:t>Objection, the question asks her to talk about a meeting she did not attend</a:t>
            </a:r>
            <a:r>
              <a:rPr lang="en-US" dirty="0" smtClean="0"/>
              <a:t>.”</a:t>
            </a:r>
          </a:p>
          <a:p>
            <a:r>
              <a:rPr lang="en-US" dirty="0" smtClean="0"/>
              <a:t>“</a:t>
            </a:r>
            <a:r>
              <a:rPr lang="en-US" i="1" dirty="0" smtClean="0"/>
              <a:t>Objection, you have misstated the standard of care.</a:t>
            </a:r>
            <a:r>
              <a:rPr lang="en-US" dirty="0" smtClean="0"/>
              <a:t>”</a:t>
            </a:r>
          </a:p>
          <a:p>
            <a:r>
              <a:rPr lang="en-US" dirty="0" smtClean="0"/>
              <a:t>“</a:t>
            </a:r>
            <a:r>
              <a:rPr lang="en-US" i="1" dirty="0" smtClean="0"/>
              <a:t>Objection, the light was red when the defendant went through the intersection, not green</a:t>
            </a:r>
            <a:r>
              <a:rPr lang="en-US" dirty="0" smtClean="0"/>
              <a:t>.”</a:t>
            </a:r>
          </a:p>
        </p:txBody>
      </p:sp>
    </p:spTree>
    <p:extLst>
      <p:ext uri="{BB962C8B-B14F-4D97-AF65-F5344CB8AC3E}">
        <p14:creationId xmlns:p14="http://schemas.microsoft.com/office/powerpoint/2010/main" val="4462039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rot="16200000">
            <a:off x="1338006" y="871794"/>
            <a:ext cx="6330670" cy="4891882"/>
          </a:xfrm>
        </p:spPr>
      </p:pic>
    </p:spTree>
    <p:extLst>
      <p:ext uri="{BB962C8B-B14F-4D97-AF65-F5344CB8AC3E}">
        <p14:creationId xmlns:p14="http://schemas.microsoft.com/office/powerpoint/2010/main" val="18227409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rot="16200000">
            <a:off x="1143001" y="914400"/>
            <a:ext cx="6705599" cy="5181600"/>
          </a:xfrm>
        </p:spPr>
      </p:pic>
    </p:spTree>
    <p:extLst>
      <p:ext uri="{BB962C8B-B14F-4D97-AF65-F5344CB8AC3E}">
        <p14:creationId xmlns:p14="http://schemas.microsoft.com/office/powerpoint/2010/main" val="7635274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762000" y="304800"/>
            <a:ext cx="8077200" cy="1143000"/>
          </a:xfrm>
        </p:spPr>
        <p:txBody>
          <a:bodyPr>
            <a:normAutofit fontScale="90000"/>
          </a:bodyPr>
          <a:lstStyle/>
          <a:p>
            <a:pPr algn="ctr"/>
            <a:r>
              <a:rPr lang="en-US" i="1" dirty="0" err="1" smtClean="0"/>
              <a:t>Kelvey</a:t>
            </a:r>
            <a:r>
              <a:rPr lang="en-US" i="1" dirty="0" smtClean="0"/>
              <a:t> v. Coughlin</a:t>
            </a:r>
            <a:r>
              <a:rPr lang="en-US" dirty="0" smtClean="0"/>
              <a:t> </a:t>
            </a:r>
            <a:br>
              <a:rPr lang="en-US" dirty="0" smtClean="0"/>
            </a:br>
            <a:r>
              <a:rPr lang="en-US" b="1" dirty="0" smtClean="0"/>
              <a:t>RULE #3</a:t>
            </a:r>
            <a:endParaRPr lang="en-US" b="1" i="1" dirty="0"/>
          </a:p>
        </p:txBody>
      </p:sp>
      <p:sp>
        <p:nvSpPr>
          <p:cNvPr id="3" name="Content Placeholder 2"/>
          <p:cNvSpPr>
            <a:spLocks noGrp="1"/>
          </p:cNvSpPr>
          <p:nvPr>
            <p:ph idx="1"/>
            <p:custDataLst>
              <p:tags r:id="rId3"/>
            </p:custDataLst>
          </p:nvPr>
        </p:nvSpPr>
        <p:spPr>
          <a:xfrm>
            <a:off x="685800" y="2286000"/>
            <a:ext cx="8077200" cy="3048000"/>
          </a:xfrm>
        </p:spPr>
        <p:txBody>
          <a:bodyPr>
            <a:normAutofit fontScale="92500" lnSpcReduction="10000"/>
          </a:bodyPr>
          <a:lstStyle/>
          <a:p>
            <a:pPr marL="0" indent="0" algn="just">
              <a:buNone/>
            </a:pPr>
            <a:r>
              <a:rPr lang="en-US" sz="4400" dirty="0"/>
              <a:t>Counsel shall refrain from directing the deponent not to answer any </a:t>
            </a:r>
            <a:r>
              <a:rPr lang="en-US" sz="4400" dirty="0" smtClean="0"/>
              <a:t>question </a:t>
            </a:r>
            <a:r>
              <a:rPr lang="en-US" sz="4400" dirty="0"/>
              <a:t>submitted unless the question calls for privileged information.</a:t>
            </a:r>
            <a:endParaRPr lang="en-US" sz="4800" dirty="0"/>
          </a:p>
        </p:txBody>
      </p:sp>
    </p:spTree>
    <p:custDataLst>
      <p:tags r:id="rId1"/>
    </p:custDataLst>
    <p:extLst>
      <p:ext uri="{BB962C8B-B14F-4D97-AF65-F5344CB8AC3E}">
        <p14:creationId xmlns:p14="http://schemas.microsoft.com/office/powerpoint/2010/main" val="173380803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762000" y="304800"/>
            <a:ext cx="8077200" cy="1143000"/>
          </a:xfrm>
        </p:spPr>
        <p:txBody>
          <a:bodyPr>
            <a:normAutofit fontScale="90000"/>
          </a:bodyPr>
          <a:lstStyle/>
          <a:p>
            <a:pPr algn="ctr"/>
            <a:r>
              <a:rPr lang="en-US" dirty="0" smtClean="0"/>
              <a:t/>
            </a:r>
            <a:br>
              <a:rPr lang="en-US" dirty="0" smtClean="0"/>
            </a:br>
            <a:r>
              <a:rPr lang="en-US" i="1" dirty="0" err="1" smtClean="0"/>
              <a:t>Kelvey</a:t>
            </a:r>
            <a:r>
              <a:rPr lang="en-US" dirty="0" smtClean="0"/>
              <a:t>, 625 A.2d at 776</a:t>
            </a:r>
            <a:endParaRPr lang="en-US" b="1" i="1" dirty="0"/>
          </a:p>
        </p:txBody>
      </p:sp>
      <p:sp>
        <p:nvSpPr>
          <p:cNvPr id="3" name="Content Placeholder 2"/>
          <p:cNvSpPr>
            <a:spLocks noGrp="1"/>
          </p:cNvSpPr>
          <p:nvPr>
            <p:ph idx="1"/>
            <p:custDataLst>
              <p:tags r:id="rId3"/>
            </p:custDataLst>
          </p:nvPr>
        </p:nvSpPr>
        <p:spPr>
          <a:xfrm>
            <a:off x="685800" y="2286000"/>
            <a:ext cx="8077200" cy="3048000"/>
          </a:xfrm>
        </p:spPr>
        <p:txBody>
          <a:bodyPr>
            <a:normAutofit fontScale="85000" lnSpcReduction="10000"/>
          </a:bodyPr>
          <a:lstStyle/>
          <a:p>
            <a:pPr marL="0" indent="0" algn="just">
              <a:buNone/>
            </a:pPr>
            <a:r>
              <a:rPr lang="en-US" sz="4400" dirty="0" smtClean="0"/>
              <a:t>“The only instance, we repeat, the only instance in which an attorney is justified in instructing a deponent not to answer is when the question calls for information that is privileged.”</a:t>
            </a:r>
            <a:endParaRPr lang="en-US" sz="4800" dirty="0"/>
          </a:p>
        </p:txBody>
      </p:sp>
    </p:spTree>
    <p:custDataLst>
      <p:tags r:id="rId1"/>
    </p:custDataLst>
    <p:extLst>
      <p:ext uri="{BB962C8B-B14F-4D97-AF65-F5344CB8AC3E}">
        <p14:creationId xmlns:p14="http://schemas.microsoft.com/office/powerpoint/2010/main" val="236386841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3600" y="304800"/>
            <a:ext cx="3708400" cy="5892800"/>
          </a:xfrm>
          <a:prstGeom prst="rect">
            <a:avLst/>
          </a:prstGeom>
        </p:spPr>
      </p:pic>
      <p:sp>
        <p:nvSpPr>
          <p:cNvPr id="5" name="TextBox 4"/>
          <p:cNvSpPr txBox="1"/>
          <p:nvPr/>
        </p:nvSpPr>
        <p:spPr>
          <a:xfrm>
            <a:off x="4724400" y="1371600"/>
            <a:ext cx="4038600" cy="3416320"/>
          </a:xfrm>
          <a:prstGeom prst="rect">
            <a:avLst/>
          </a:prstGeom>
          <a:noFill/>
        </p:spPr>
        <p:txBody>
          <a:bodyPr wrap="square" rtlCol="0">
            <a:spAutoFit/>
          </a:bodyPr>
          <a:lstStyle/>
          <a:p>
            <a:pPr algn="ctr"/>
            <a:r>
              <a:rPr lang="en-US" sz="5400" b="1" dirty="0" smtClean="0"/>
              <a:t>The Dos and Don’ts </a:t>
            </a:r>
          </a:p>
          <a:p>
            <a:pPr algn="ctr"/>
            <a:r>
              <a:rPr lang="en-US" sz="5400" b="1" dirty="0"/>
              <a:t>o</a:t>
            </a:r>
            <a:r>
              <a:rPr lang="en-US" sz="5400" b="1" dirty="0" smtClean="0"/>
              <a:t>f Being a </a:t>
            </a:r>
          </a:p>
          <a:p>
            <a:pPr algn="ctr"/>
            <a:r>
              <a:rPr lang="en-US" sz="5400" b="1" dirty="0" smtClean="0"/>
              <a:t>Potted Plant</a:t>
            </a:r>
            <a:endParaRPr lang="en-US" sz="5400" b="1" dirty="0"/>
          </a:p>
        </p:txBody>
      </p:sp>
    </p:spTree>
    <p:extLst>
      <p:ext uri="{BB962C8B-B14F-4D97-AF65-F5344CB8AC3E}">
        <p14:creationId xmlns:p14="http://schemas.microsoft.com/office/powerpoint/2010/main" val="10679026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rot="16200000">
            <a:off x="1056788" y="870173"/>
            <a:ext cx="6793706" cy="5249682"/>
          </a:xfrm>
        </p:spPr>
      </p:pic>
    </p:spTree>
    <p:extLst>
      <p:ext uri="{BB962C8B-B14F-4D97-AF65-F5344CB8AC3E}">
        <p14:creationId xmlns:p14="http://schemas.microsoft.com/office/powerpoint/2010/main" val="132845580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762000" y="304800"/>
            <a:ext cx="8077200" cy="1143000"/>
          </a:xfrm>
        </p:spPr>
        <p:txBody>
          <a:bodyPr>
            <a:normAutofit fontScale="90000"/>
          </a:bodyPr>
          <a:lstStyle/>
          <a:p>
            <a:pPr algn="ctr"/>
            <a:r>
              <a:rPr lang="en-US" dirty="0" smtClean="0"/>
              <a:t/>
            </a:r>
            <a:br>
              <a:rPr lang="en-US" dirty="0" smtClean="0"/>
            </a:br>
            <a:r>
              <a:rPr lang="en-US" b="1" dirty="0" smtClean="0"/>
              <a:t>Post-</a:t>
            </a:r>
            <a:r>
              <a:rPr lang="en-US" b="1" i="1" dirty="0" err="1" smtClean="0"/>
              <a:t>Kelvey</a:t>
            </a:r>
            <a:r>
              <a:rPr lang="en-US" b="1" dirty="0" smtClean="0"/>
              <a:t> Rulings</a:t>
            </a:r>
            <a:endParaRPr lang="en-US" b="1" i="1" dirty="0"/>
          </a:p>
        </p:txBody>
      </p:sp>
      <p:sp>
        <p:nvSpPr>
          <p:cNvPr id="3" name="Content Placeholder 2"/>
          <p:cNvSpPr>
            <a:spLocks noGrp="1"/>
          </p:cNvSpPr>
          <p:nvPr>
            <p:ph idx="1"/>
            <p:custDataLst>
              <p:tags r:id="rId3"/>
            </p:custDataLst>
          </p:nvPr>
        </p:nvSpPr>
        <p:spPr>
          <a:xfrm>
            <a:off x="685800" y="2286000"/>
            <a:ext cx="8077200" cy="3048000"/>
          </a:xfrm>
        </p:spPr>
        <p:txBody>
          <a:bodyPr>
            <a:normAutofit fontScale="85000" lnSpcReduction="20000"/>
          </a:bodyPr>
          <a:lstStyle/>
          <a:p>
            <a:pPr algn="just"/>
            <a:r>
              <a:rPr lang="en-US" sz="2400" b="1" i="1" dirty="0"/>
              <a:t>Cunningham v. Heard (1995):</a:t>
            </a:r>
            <a:r>
              <a:rPr lang="en-US" sz="2400" dirty="0"/>
              <a:t> Deponent asked to draw a diagram and was instructed not to draw.  RI Supreme Court ruled:  improper.</a:t>
            </a:r>
          </a:p>
          <a:p>
            <a:pPr algn="just"/>
            <a:endParaRPr lang="en-US" sz="2400" b="1" i="1" dirty="0" smtClean="0"/>
          </a:p>
          <a:p>
            <a:pPr algn="just"/>
            <a:r>
              <a:rPr lang="en-US" sz="2400" b="1" i="1" dirty="0" smtClean="0"/>
              <a:t>Menard v. </a:t>
            </a:r>
            <a:r>
              <a:rPr lang="en-US" sz="2400" b="1" i="1" dirty="0" err="1" smtClean="0"/>
              <a:t>Blazar</a:t>
            </a:r>
            <a:r>
              <a:rPr lang="en-US" sz="2400" b="1" i="1" dirty="0" smtClean="0"/>
              <a:t> (1996)</a:t>
            </a:r>
            <a:r>
              <a:rPr lang="en-US" sz="2400" dirty="0" smtClean="0"/>
              <a:t>: Defendant doctor deponent was asked about the “standard of care” and was instructed not to answer. </a:t>
            </a:r>
            <a:r>
              <a:rPr lang="en-US" sz="2400" dirty="0"/>
              <a:t>RI Supreme </a:t>
            </a:r>
            <a:r>
              <a:rPr lang="en-US" sz="2400" dirty="0" smtClean="0"/>
              <a:t>Court ruled:  </a:t>
            </a:r>
            <a:r>
              <a:rPr lang="en-US" sz="2400" dirty="0"/>
              <a:t>improper</a:t>
            </a:r>
            <a:r>
              <a:rPr lang="en-US" sz="2400" dirty="0" smtClean="0"/>
              <a:t>.</a:t>
            </a:r>
          </a:p>
          <a:p>
            <a:pPr algn="just"/>
            <a:endParaRPr lang="en-US" sz="2400" dirty="0" smtClean="0"/>
          </a:p>
          <a:p>
            <a:pPr algn="just"/>
            <a:r>
              <a:rPr lang="en-US" sz="2400" b="1" i="1" dirty="0" smtClean="0"/>
              <a:t>Irvine v. Inn at Castle Hill (1996):</a:t>
            </a:r>
            <a:r>
              <a:rPr lang="en-US" sz="2400" dirty="0" smtClean="0"/>
              <a:t> Deponent asked about what he said to the defendant’s insurance carrier investigator and was instructed not to answer on a work product objection. </a:t>
            </a:r>
            <a:r>
              <a:rPr lang="en-US" sz="2400" dirty="0"/>
              <a:t>RI Supreme </a:t>
            </a:r>
            <a:r>
              <a:rPr lang="en-US" sz="2400" dirty="0" smtClean="0"/>
              <a:t>Court ruled:  </a:t>
            </a:r>
            <a:r>
              <a:rPr lang="en-US" sz="2400" dirty="0"/>
              <a:t>improper.</a:t>
            </a:r>
          </a:p>
          <a:p>
            <a:pPr algn="just"/>
            <a:endParaRPr lang="en-US" sz="2400" b="1" i="1" dirty="0"/>
          </a:p>
        </p:txBody>
      </p:sp>
    </p:spTree>
    <p:custDataLst>
      <p:tags r:id="rId1"/>
    </p:custDataLst>
    <p:extLst>
      <p:ext uri="{BB962C8B-B14F-4D97-AF65-F5344CB8AC3E}">
        <p14:creationId xmlns:p14="http://schemas.microsoft.com/office/powerpoint/2010/main" val="42805203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000"/>
                                        <p:tgtEl>
                                          <p:spTgt spid="3">
                                            <p:txEl>
                                              <p:pRg st="2" end="2"/>
                                            </p:txEl>
                                          </p:spTgt>
                                        </p:tgtEl>
                                      </p:cBhvr>
                                    </p:animEffect>
                                    <p:anim calcmode="lin" valueType="num">
                                      <p:cBhvr>
                                        <p:cTn id="1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1000"/>
                                        <p:tgtEl>
                                          <p:spTgt spid="3">
                                            <p:txEl>
                                              <p:pRg st="4" end="4"/>
                                            </p:txEl>
                                          </p:spTgt>
                                        </p:tgtEl>
                                      </p:cBhvr>
                                    </p:animEffect>
                                    <p:anim calcmode="lin" valueType="num">
                                      <p:cBhvr>
                                        <p:cTn id="2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i="1" u="sng" dirty="0" smtClean="0"/>
              <a:t>Plante v. Stack</a:t>
            </a:r>
            <a:br>
              <a:rPr lang="en-US" b="1" i="1" u="sng" dirty="0" smtClean="0"/>
            </a:br>
            <a:r>
              <a:rPr lang="en-US" dirty="0" smtClean="0"/>
              <a:t>109 A.3d 846 (Feb. 6, 2015)</a:t>
            </a:r>
            <a:endParaRPr lang="en-US" i="1" dirty="0"/>
          </a:p>
        </p:txBody>
      </p:sp>
      <p:sp>
        <p:nvSpPr>
          <p:cNvPr id="3" name="Content Placeholder 2"/>
          <p:cNvSpPr>
            <a:spLocks noGrp="1"/>
          </p:cNvSpPr>
          <p:nvPr>
            <p:ph idx="1"/>
          </p:nvPr>
        </p:nvSpPr>
        <p:spPr/>
        <p:txBody>
          <a:bodyPr>
            <a:normAutofit lnSpcReduction="10000"/>
          </a:bodyPr>
          <a:lstStyle/>
          <a:p>
            <a:pPr algn="just"/>
            <a:r>
              <a:rPr lang="en-US" dirty="0" smtClean="0"/>
              <a:t>Auto collision case – defense </a:t>
            </a:r>
            <a:r>
              <a:rPr lang="en-US" dirty="0" err="1" smtClean="0"/>
              <a:t>att’y</a:t>
            </a:r>
            <a:r>
              <a:rPr lang="en-US" dirty="0" smtClean="0"/>
              <a:t> asked injured Pltf’s mother the reason for her divorce – Pltf counsel instructed her not to answer</a:t>
            </a:r>
          </a:p>
          <a:p>
            <a:pPr algn="just"/>
            <a:r>
              <a:rPr lang="en-US" dirty="0" smtClean="0"/>
              <a:t>RI Supreme Ct: “Although plaintiff’s </a:t>
            </a:r>
            <a:r>
              <a:rPr lang="en-US" dirty="0" err="1" smtClean="0"/>
              <a:t>cosunel</a:t>
            </a:r>
            <a:r>
              <a:rPr lang="en-US" dirty="0" smtClean="0"/>
              <a:t> did not comply with our holding in </a:t>
            </a:r>
            <a:r>
              <a:rPr lang="en-US" i="1" dirty="0" err="1" smtClean="0"/>
              <a:t>Kelvey</a:t>
            </a:r>
            <a:r>
              <a:rPr lang="en-US" dirty="0" smtClean="0"/>
              <a:t>, we nevertheless conclude that the hearing justice did not err in denying defendant’ motion to reopen discovery.”</a:t>
            </a:r>
            <a:endParaRPr lang="en-US" i="1" dirty="0"/>
          </a:p>
        </p:txBody>
      </p:sp>
    </p:spTree>
    <p:extLst>
      <p:ext uri="{BB962C8B-B14F-4D97-AF65-F5344CB8AC3E}">
        <p14:creationId xmlns:p14="http://schemas.microsoft.com/office/powerpoint/2010/main" val="268410078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b="1" i="1" u="sng" dirty="0">
                <a:solidFill>
                  <a:prstClr val="black"/>
                </a:solidFill>
              </a:rPr>
              <a:t>Plante v. Stack</a:t>
            </a:r>
            <a:br>
              <a:rPr lang="en-US" sz="4000" b="1" i="1" u="sng" dirty="0">
                <a:solidFill>
                  <a:prstClr val="black"/>
                </a:solidFill>
              </a:rPr>
            </a:br>
            <a:r>
              <a:rPr lang="en-US" sz="4000" dirty="0">
                <a:solidFill>
                  <a:prstClr val="black"/>
                </a:solidFill>
              </a:rPr>
              <a:t>109 A.3d 846 (Feb. 6, 2015)</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“Although we do not retreat from our holding I </a:t>
            </a:r>
            <a:r>
              <a:rPr lang="en-US" i="1" dirty="0" err="1" smtClean="0"/>
              <a:t>Kelvey</a:t>
            </a:r>
            <a:r>
              <a:rPr lang="en-US" dirty="0" smtClean="0"/>
              <a:t>, we are not convinced that the hearing justice erred in her denial of the motion to compel, especially in light of the length of both depositions, and the point at which they concluded.  We find the grounds for the hearing justice’s denial of the motion to compel to be reasonable given the extent of the deposition, and we affirm that portion of the ruling.”</a:t>
            </a:r>
            <a:endParaRPr lang="en-US" dirty="0"/>
          </a:p>
        </p:txBody>
      </p:sp>
    </p:spTree>
    <p:extLst>
      <p:ext uri="{BB962C8B-B14F-4D97-AF65-F5344CB8AC3E}">
        <p14:creationId xmlns:p14="http://schemas.microsoft.com/office/powerpoint/2010/main" val="231357476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762000" y="304800"/>
            <a:ext cx="8077200" cy="1143000"/>
          </a:xfrm>
        </p:spPr>
        <p:txBody>
          <a:bodyPr>
            <a:normAutofit fontScale="90000"/>
          </a:bodyPr>
          <a:lstStyle/>
          <a:p>
            <a:pPr algn="ctr"/>
            <a:r>
              <a:rPr lang="en-US" i="1" dirty="0" err="1" smtClean="0"/>
              <a:t>Kelvey</a:t>
            </a:r>
            <a:r>
              <a:rPr lang="en-US" i="1" dirty="0" smtClean="0"/>
              <a:t> v. Coughlin</a:t>
            </a:r>
            <a:r>
              <a:rPr lang="en-US" dirty="0" smtClean="0"/>
              <a:t> </a:t>
            </a:r>
            <a:br>
              <a:rPr lang="en-US" dirty="0" smtClean="0"/>
            </a:br>
            <a:r>
              <a:rPr lang="en-US" b="1" dirty="0" smtClean="0"/>
              <a:t>RULE #4</a:t>
            </a:r>
            <a:endParaRPr lang="en-US" b="1" i="1" dirty="0"/>
          </a:p>
        </p:txBody>
      </p:sp>
      <p:sp>
        <p:nvSpPr>
          <p:cNvPr id="3" name="Content Placeholder 2"/>
          <p:cNvSpPr>
            <a:spLocks noGrp="1"/>
          </p:cNvSpPr>
          <p:nvPr>
            <p:ph idx="1"/>
            <p:custDataLst>
              <p:tags r:id="rId3"/>
            </p:custDataLst>
          </p:nvPr>
        </p:nvSpPr>
        <p:spPr>
          <a:xfrm>
            <a:off x="685800" y="2286000"/>
            <a:ext cx="8077200" cy="3048000"/>
          </a:xfrm>
        </p:spPr>
        <p:txBody>
          <a:bodyPr>
            <a:normAutofit/>
          </a:bodyPr>
          <a:lstStyle/>
          <a:p>
            <a:pPr marL="0" indent="0" algn="just">
              <a:buNone/>
            </a:pPr>
            <a:r>
              <a:rPr lang="en-US" sz="4400" dirty="0"/>
              <a:t>Counsel shall refrain from dialogue on the record during the course of the deposition.</a:t>
            </a:r>
            <a:endParaRPr lang="en-US" sz="4800" dirty="0"/>
          </a:p>
        </p:txBody>
      </p:sp>
    </p:spTree>
    <p:custDataLst>
      <p:tags r:id="rId1"/>
    </p:custDataLst>
    <p:extLst>
      <p:ext uri="{BB962C8B-B14F-4D97-AF65-F5344CB8AC3E}">
        <p14:creationId xmlns:p14="http://schemas.microsoft.com/office/powerpoint/2010/main" val="173380803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762000" y="304800"/>
            <a:ext cx="8077200" cy="1143000"/>
          </a:xfrm>
        </p:spPr>
        <p:txBody>
          <a:bodyPr>
            <a:normAutofit fontScale="90000"/>
          </a:bodyPr>
          <a:lstStyle/>
          <a:p>
            <a:pPr algn="ctr"/>
            <a:r>
              <a:rPr lang="en-US" i="1" dirty="0" err="1" smtClean="0"/>
              <a:t>Kelvey</a:t>
            </a:r>
            <a:r>
              <a:rPr lang="en-US" i="1" dirty="0" smtClean="0"/>
              <a:t> v. Coughlin</a:t>
            </a:r>
            <a:r>
              <a:rPr lang="en-US" dirty="0" smtClean="0"/>
              <a:t> </a:t>
            </a:r>
            <a:br>
              <a:rPr lang="en-US" dirty="0" smtClean="0"/>
            </a:br>
            <a:r>
              <a:rPr lang="en-US" b="1" dirty="0" smtClean="0"/>
              <a:t>RULE #5</a:t>
            </a:r>
            <a:endParaRPr lang="en-US" b="1" i="1" dirty="0"/>
          </a:p>
        </p:txBody>
      </p:sp>
      <p:sp>
        <p:nvSpPr>
          <p:cNvPr id="3" name="Content Placeholder 2"/>
          <p:cNvSpPr>
            <a:spLocks noGrp="1"/>
          </p:cNvSpPr>
          <p:nvPr>
            <p:ph idx="1"/>
            <p:custDataLst>
              <p:tags r:id="rId3"/>
            </p:custDataLst>
          </p:nvPr>
        </p:nvSpPr>
        <p:spPr>
          <a:xfrm>
            <a:off x="685800" y="2286000"/>
            <a:ext cx="8077200" cy="3048000"/>
          </a:xfrm>
        </p:spPr>
        <p:txBody>
          <a:bodyPr>
            <a:normAutofit fontScale="62500" lnSpcReduction="20000"/>
          </a:bodyPr>
          <a:lstStyle/>
          <a:p>
            <a:pPr marL="0" indent="0" algn="just">
              <a:buNone/>
            </a:pPr>
            <a:r>
              <a:rPr lang="en-US" sz="4400" dirty="0"/>
              <a:t>If counsel for any party or person given notice of the deposition believes that </a:t>
            </a:r>
            <a:r>
              <a:rPr lang="en-US" sz="4400" u="sng" dirty="0"/>
              <a:t>these conditions are not being adhered to</a:t>
            </a:r>
            <a:r>
              <a:rPr lang="en-US" sz="4400" dirty="0"/>
              <a:t>, that counsel may call for </a:t>
            </a:r>
            <a:r>
              <a:rPr lang="en-US" sz="4400" u="sng" dirty="0"/>
              <a:t>suspension of the deposition</a:t>
            </a:r>
            <a:r>
              <a:rPr lang="en-US" sz="4400" dirty="0"/>
              <a:t> and then immediately </a:t>
            </a:r>
            <a:r>
              <a:rPr lang="en-US" sz="4400" u="sng" dirty="0"/>
              <a:t>apply to the court</a:t>
            </a:r>
            <a:r>
              <a:rPr lang="en-US" sz="4400" dirty="0"/>
              <a:t> in which the case is pending, or the court in which the case will be brought, for an immediate ruling and remedy. Where appropriate, sanctions should be considered.</a:t>
            </a:r>
            <a:endParaRPr lang="en-US" sz="4800" dirty="0"/>
          </a:p>
        </p:txBody>
      </p:sp>
    </p:spTree>
    <p:custDataLst>
      <p:tags r:id="rId1"/>
    </p:custDataLst>
    <p:extLst>
      <p:ext uri="{BB962C8B-B14F-4D97-AF65-F5344CB8AC3E}">
        <p14:creationId xmlns:p14="http://schemas.microsoft.com/office/powerpoint/2010/main" val="173380803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762000" y="304800"/>
            <a:ext cx="8077200" cy="1143000"/>
          </a:xfrm>
        </p:spPr>
        <p:txBody>
          <a:bodyPr>
            <a:normAutofit/>
          </a:bodyPr>
          <a:lstStyle/>
          <a:p>
            <a:pPr algn="ctr"/>
            <a:r>
              <a:rPr lang="en-US" b="1" i="1" dirty="0" smtClean="0"/>
              <a:t>Unanswered Question</a:t>
            </a:r>
            <a:endParaRPr lang="en-US" b="1" i="1" dirty="0"/>
          </a:p>
        </p:txBody>
      </p:sp>
      <p:sp>
        <p:nvSpPr>
          <p:cNvPr id="3" name="Content Placeholder 2"/>
          <p:cNvSpPr>
            <a:spLocks noGrp="1"/>
          </p:cNvSpPr>
          <p:nvPr>
            <p:ph idx="1"/>
            <p:custDataLst>
              <p:tags r:id="rId3"/>
            </p:custDataLst>
          </p:nvPr>
        </p:nvSpPr>
        <p:spPr>
          <a:xfrm>
            <a:off x="685800" y="2286000"/>
            <a:ext cx="8077200" cy="3048000"/>
          </a:xfrm>
        </p:spPr>
        <p:txBody>
          <a:bodyPr>
            <a:normAutofit fontScale="40000" lnSpcReduction="20000"/>
          </a:bodyPr>
          <a:lstStyle/>
          <a:p>
            <a:pPr marL="0" indent="0">
              <a:buNone/>
            </a:pPr>
            <a:r>
              <a:rPr lang="en-US" sz="5900" dirty="0" smtClean="0"/>
              <a:t>What if the questioner engages in harassment or oppressive questioning of the deponent?</a:t>
            </a:r>
          </a:p>
          <a:p>
            <a:pPr marL="0" indent="0">
              <a:buNone/>
            </a:pPr>
            <a:endParaRPr lang="en-US" sz="5900" dirty="0" smtClean="0"/>
          </a:p>
          <a:p>
            <a:r>
              <a:rPr lang="en-US" sz="4400" dirty="0" smtClean="0"/>
              <a:t>Rule 30(d)(3): </a:t>
            </a:r>
            <a:r>
              <a:rPr lang="en-US" sz="4800" dirty="0"/>
              <a:t>At any time during a deposition, the deponent or a party may move to terminate or limit it on the ground that it is being </a:t>
            </a:r>
            <a:r>
              <a:rPr lang="en-US" sz="4800" u="sng" dirty="0"/>
              <a:t>conducted in bad faith</a:t>
            </a:r>
            <a:r>
              <a:rPr lang="en-US" sz="4800" dirty="0"/>
              <a:t> or </a:t>
            </a:r>
            <a:r>
              <a:rPr lang="en-US" sz="4800" u="sng" dirty="0"/>
              <a:t>in a manner that unreasonably annoys, embarrasses, or oppresses the deponent or party</a:t>
            </a:r>
            <a:r>
              <a:rPr lang="en-US" sz="4800" dirty="0"/>
              <a:t>. The motion may be filed in the court where the action is pending or the deposition is being taken. If the objecting deponent or party so demands, the deposition must be suspended for the time necessary to obtain an order.</a:t>
            </a:r>
          </a:p>
          <a:p>
            <a:endParaRPr lang="en-US" sz="4800" dirty="0"/>
          </a:p>
        </p:txBody>
      </p:sp>
    </p:spTree>
    <p:custDataLst>
      <p:tags r:id="rId1"/>
    </p:custDataLst>
    <p:extLst>
      <p:ext uri="{BB962C8B-B14F-4D97-AF65-F5344CB8AC3E}">
        <p14:creationId xmlns:p14="http://schemas.microsoft.com/office/powerpoint/2010/main" val="4515046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762000" y="304800"/>
            <a:ext cx="8077200" cy="1143000"/>
          </a:xfrm>
        </p:spPr>
        <p:txBody>
          <a:bodyPr>
            <a:normAutofit fontScale="90000"/>
          </a:bodyPr>
          <a:lstStyle/>
          <a:p>
            <a:pPr algn="ctr"/>
            <a:r>
              <a:rPr lang="en-US" b="1" i="1" dirty="0" smtClean="0"/>
              <a:t>Federal Rules of Civil Procedure</a:t>
            </a:r>
            <a:br>
              <a:rPr lang="en-US" b="1" i="1" dirty="0" smtClean="0"/>
            </a:br>
            <a:r>
              <a:rPr lang="en-US" b="1" i="1" dirty="0" smtClean="0"/>
              <a:t>Rule 30 (c) and (d)</a:t>
            </a:r>
            <a:endParaRPr lang="en-US" b="1" i="1" dirty="0"/>
          </a:p>
        </p:txBody>
      </p:sp>
      <p:sp>
        <p:nvSpPr>
          <p:cNvPr id="3" name="Content Placeholder 2"/>
          <p:cNvSpPr>
            <a:spLocks noGrp="1"/>
          </p:cNvSpPr>
          <p:nvPr>
            <p:ph idx="1"/>
            <p:custDataLst>
              <p:tags r:id="rId3"/>
            </p:custDataLst>
          </p:nvPr>
        </p:nvSpPr>
        <p:spPr>
          <a:xfrm>
            <a:off x="685800" y="1828800"/>
            <a:ext cx="8077200" cy="4724400"/>
          </a:xfrm>
        </p:spPr>
        <p:txBody>
          <a:bodyPr>
            <a:normAutofit fontScale="47500" lnSpcReduction="20000"/>
          </a:bodyPr>
          <a:lstStyle/>
          <a:p>
            <a:pPr marL="0" indent="0" algn="just">
              <a:buNone/>
            </a:pPr>
            <a:r>
              <a:rPr lang="en-US" b="1" dirty="0"/>
              <a:t>(c) Examination and Cross-Examination; Record of the Examination; Objections; Written Questions.</a:t>
            </a:r>
            <a:endParaRPr lang="en-US" dirty="0"/>
          </a:p>
          <a:p>
            <a:pPr marL="0" indent="0" algn="just">
              <a:buNone/>
            </a:pPr>
            <a:r>
              <a:rPr lang="en-US" b="1" dirty="0" smtClean="0"/>
              <a:t>(</a:t>
            </a:r>
            <a:r>
              <a:rPr lang="en-US" b="1" dirty="0"/>
              <a:t>2)</a:t>
            </a:r>
            <a:r>
              <a:rPr lang="en-US" b="1" i="1" dirty="0"/>
              <a:t> Objections.</a:t>
            </a:r>
            <a:r>
              <a:rPr lang="en-US" dirty="0"/>
              <a:t> An objection at the time of the examination--whether to evidence, to a </a:t>
            </a:r>
            <a:r>
              <a:rPr lang="en-US" dirty="0" smtClean="0"/>
              <a:t>party’s </a:t>
            </a:r>
            <a:r>
              <a:rPr lang="en-US" dirty="0"/>
              <a:t>conduct, to the officer's qualifications, to the manner of taking the deposition, or to any other aspect of the deposition--must be noted on the record, but the examination still proceeds; the testimony is taken subject to any objection. An objection must be stated concisely in a </a:t>
            </a:r>
            <a:r>
              <a:rPr lang="en-US" dirty="0" err="1"/>
              <a:t>nonargumentative</a:t>
            </a:r>
            <a:r>
              <a:rPr lang="en-US" dirty="0"/>
              <a:t> and </a:t>
            </a:r>
            <a:r>
              <a:rPr lang="en-US" dirty="0" err="1"/>
              <a:t>nonsuggestive</a:t>
            </a:r>
            <a:r>
              <a:rPr lang="en-US" dirty="0"/>
              <a:t> manner. A person may instruct a deponent not to answer only when necessary to preserve a privilege, to enforce a limitation ordered by the court, or to present a motion under Rule 30(d)(3</a:t>
            </a:r>
            <a:r>
              <a:rPr lang="en-US" dirty="0" smtClean="0"/>
              <a:t>).</a:t>
            </a:r>
          </a:p>
          <a:p>
            <a:pPr marL="0" indent="0" algn="just">
              <a:buNone/>
            </a:pPr>
            <a:endParaRPr lang="en-US" dirty="0"/>
          </a:p>
          <a:p>
            <a:pPr marL="0" indent="0" algn="just">
              <a:buNone/>
            </a:pPr>
            <a:r>
              <a:rPr lang="en-US" b="1" dirty="0" smtClean="0"/>
              <a:t>(</a:t>
            </a:r>
            <a:r>
              <a:rPr lang="en-US" b="1" dirty="0"/>
              <a:t>d) Duration; Sanction; Motion to Terminate or Limit.</a:t>
            </a:r>
            <a:endParaRPr lang="en-US" dirty="0"/>
          </a:p>
          <a:p>
            <a:pPr marL="0" indent="0" algn="just">
              <a:buNone/>
            </a:pPr>
            <a:r>
              <a:rPr lang="en-US" b="1" dirty="0" smtClean="0"/>
              <a:t>(</a:t>
            </a:r>
            <a:r>
              <a:rPr lang="en-US" b="1" dirty="0"/>
              <a:t>2)</a:t>
            </a:r>
            <a:r>
              <a:rPr lang="en-US" b="1" i="1" dirty="0"/>
              <a:t> Sanction.</a:t>
            </a:r>
            <a:r>
              <a:rPr lang="en-US" dirty="0"/>
              <a:t> The court may impose an appropriate sanction--including the reasonable expenses and attorney's fees incurred by any party--on a person who impedes, delays, or frustrates the fair examination of the deponent.</a:t>
            </a:r>
          </a:p>
          <a:p>
            <a:pPr marL="0" indent="0" algn="just">
              <a:buNone/>
            </a:pPr>
            <a:r>
              <a:rPr lang="en-US" b="1" dirty="0"/>
              <a:t>(3)</a:t>
            </a:r>
            <a:r>
              <a:rPr lang="en-US" b="1" i="1" dirty="0"/>
              <a:t> Motion to Terminate or Limit.</a:t>
            </a:r>
            <a:endParaRPr lang="en-US" dirty="0"/>
          </a:p>
          <a:p>
            <a:pPr marL="0" indent="0" algn="just">
              <a:buNone/>
            </a:pPr>
            <a:r>
              <a:rPr lang="en-US" b="1" dirty="0"/>
              <a:t>(A) </a:t>
            </a:r>
            <a:r>
              <a:rPr lang="en-US" i="1" dirty="0"/>
              <a:t>Grounds.</a:t>
            </a:r>
            <a:r>
              <a:rPr lang="en-US" dirty="0"/>
              <a:t> At any time during a deposition, the deponent or a party may move to terminate or limit it on the ground that it is being conducted in bad faith or in a manner that unreasonably annoys, embarrasses, or oppresses the deponent or party. The motion may be filed in the court where the action is pending or the deposition is being taken. If the objecting deponent or party so demands, the deposition must be suspended for the time necessary to obtain an order.</a:t>
            </a:r>
          </a:p>
          <a:p>
            <a:pPr marL="0" indent="0" algn="just">
              <a:buNone/>
            </a:pPr>
            <a:r>
              <a:rPr lang="en-US" b="1" dirty="0"/>
              <a:t>(B) </a:t>
            </a:r>
            <a:r>
              <a:rPr lang="en-US" i="1" dirty="0"/>
              <a:t>Order.</a:t>
            </a:r>
            <a:r>
              <a:rPr lang="en-US" dirty="0"/>
              <a:t> The court may order that the deposition be terminated or may limit its scope and manner as provided in </a:t>
            </a:r>
            <a:r>
              <a:rPr lang="en-US" dirty="0">
                <a:hlinkClick r:id="rId6"/>
              </a:rPr>
              <a:t>Rule 26(c)</a:t>
            </a:r>
            <a:r>
              <a:rPr lang="en-US" dirty="0"/>
              <a:t>. If terminated, the deposition may be resumed only by order of the court where the action is pending.</a:t>
            </a:r>
          </a:p>
          <a:p>
            <a:pPr marL="0" indent="0" algn="just">
              <a:buNone/>
            </a:pPr>
            <a:r>
              <a:rPr lang="en-US" b="1" dirty="0"/>
              <a:t>(C) </a:t>
            </a:r>
            <a:r>
              <a:rPr lang="en-US" i="1" dirty="0"/>
              <a:t>Award of Expenses.</a:t>
            </a:r>
            <a:r>
              <a:rPr lang="en-US" dirty="0"/>
              <a:t> </a:t>
            </a:r>
            <a:r>
              <a:rPr lang="en-US" dirty="0">
                <a:hlinkClick r:id="rId7"/>
              </a:rPr>
              <a:t>Rule 37(a)(5)</a:t>
            </a:r>
            <a:r>
              <a:rPr lang="en-US" dirty="0"/>
              <a:t> applies to the award of expenses.</a:t>
            </a:r>
          </a:p>
          <a:p>
            <a:pPr marL="0" indent="0" algn="just">
              <a:buNone/>
            </a:pPr>
            <a:endParaRPr lang="en-US" sz="4800" dirty="0"/>
          </a:p>
        </p:txBody>
      </p:sp>
    </p:spTree>
    <p:custDataLst>
      <p:tags r:id="rId1"/>
    </p:custDataLst>
    <p:extLst>
      <p:ext uri="{BB962C8B-B14F-4D97-AF65-F5344CB8AC3E}">
        <p14:creationId xmlns:p14="http://schemas.microsoft.com/office/powerpoint/2010/main" val="28564101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1000"/>
                                        <p:tgtEl>
                                          <p:spTgt spid="3">
                                            <p:txEl>
                                              <p:pRg st="4" end="4"/>
                                            </p:txEl>
                                          </p:spTgt>
                                        </p:tgtEl>
                                      </p:cBhvr>
                                    </p:animEffect>
                                    <p:anim calcmode="lin" valueType="num">
                                      <p:cBhvr>
                                        <p:cTn id="2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1000"/>
                                        <p:tgtEl>
                                          <p:spTgt spid="3">
                                            <p:txEl>
                                              <p:pRg st="5" end="5"/>
                                            </p:txEl>
                                          </p:spTgt>
                                        </p:tgtEl>
                                      </p:cBhvr>
                                    </p:animEffect>
                                    <p:anim calcmode="lin" valueType="num">
                                      <p:cBhvr>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2" presetClass="entr" presetSubtype="0" fill="hold" grpId="0"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anim calcmode="lin" valueType="num">
                                      <p:cBhvr>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0" fill="hold">
                            <p:stCondLst>
                              <p:cond delay="6000"/>
                            </p:stCondLst>
                            <p:childTnLst>
                              <p:par>
                                <p:cTn id="41" presetID="42" presetClass="entr" presetSubtype="0" fill="hold" grpId="0" nodeType="after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1000"/>
                                        <p:tgtEl>
                                          <p:spTgt spid="3">
                                            <p:txEl>
                                              <p:pRg st="7" end="7"/>
                                            </p:txEl>
                                          </p:spTgt>
                                        </p:tgtEl>
                                      </p:cBhvr>
                                    </p:animEffect>
                                    <p:anim calcmode="lin" valueType="num">
                                      <p:cBhvr>
                                        <p:cTn id="4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46" fill="hold">
                            <p:stCondLst>
                              <p:cond delay="7000"/>
                            </p:stCondLst>
                            <p:childTnLst>
                              <p:par>
                                <p:cTn id="47" presetID="42" presetClass="entr" presetSubtype="0" fill="hold" grpId="0" nodeType="after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1000"/>
                                        <p:tgtEl>
                                          <p:spTgt spid="3">
                                            <p:txEl>
                                              <p:pRg st="8" end="8"/>
                                            </p:txEl>
                                          </p:spTgt>
                                        </p:tgtEl>
                                      </p:cBhvr>
                                    </p:animEffect>
                                    <p:anim calcmode="lin" valueType="num">
                                      <p:cBhvr>
                                        <p:cTn id="5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762000" y="304800"/>
            <a:ext cx="8077200" cy="1143000"/>
          </a:xfrm>
        </p:spPr>
        <p:txBody>
          <a:bodyPr>
            <a:normAutofit/>
          </a:bodyPr>
          <a:lstStyle/>
          <a:p>
            <a:pPr algn="ctr"/>
            <a:r>
              <a:rPr lang="en-US" i="1" dirty="0" smtClean="0"/>
              <a:t>Rule 30(c) (2)</a:t>
            </a:r>
            <a:endParaRPr lang="en-US" b="1" i="1" dirty="0"/>
          </a:p>
        </p:txBody>
      </p:sp>
      <p:sp>
        <p:nvSpPr>
          <p:cNvPr id="3" name="Content Placeholder 2"/>
          <p:cNvSpPr>
            <a:spLocks noGrp="1"/>
          </p:cNvSpPr>
          <p:nvPr>
            <p:ph idx="1"/>
            <p:custDataLst>
              <p:tags r:id="rId3"/>
            </p:custDataLst>
          </p:nvPr>
        </p:nvSpPr>
        <p:spPr>
          <a:xfrm>
            <a:off x="685800" y="2286000"/>
            <a:ext cx="8077200" cy="3048000"/>
          </a:xfrm>
        </p:spPr>
        <p:txBody>
          <a:bodyPr>
            <a:normAutofit fontScale="70000" lnSpcReduction="20000"/>
          </a:bodyPr>
          <a:lstStyle/>
          <a:p>
            <a:pPr algn="just"/>
            <a:r>
              <a:rPr lang="en-US" sz="4400" dirty="0" smtClean="0"/>
              <a:t>An </a:t>
            </a:r>
            <a:r>
              <a:rPr lang="en-US" sz="4400" dirty="0"/>
              <a:t>objection must be stated concisely in a </a:t>
            </a:r>
            <a:r>
              <a:rPr lang="en-US" sz="4400" dirty="0" err="1"/>
              <a:t>nonargumentative</a:t>
            </a:r>
            <a:r>
              <a:rPr lang="en-US" sz="4400" dirty="0"/>
              <a:t> and </a:t>
            </a:r>
            <a:r>
              <a:rPr lang="en-US" sz="4400" dirty="0" err="1"/>
              <a:t>nonsuggestive</a:t>
            </a:r>
            <a:r>
              <a:rPr lang="en-US" sz="4400" dirty="0"/>
              <a:t> manner. </a:t>
            </a:r>
            <a:endParaRPr lang="en-US" sz="4400" dirty="0" smtClean="0"/>
          </a:p>
          <a:p>
            <a:pPr algn="just"/>
            <a:r>
              <a:rPr lang="en-US" sz="4400" dirty="0" smtClean="0"/>
              <a:t>A </a:t>
            </a:r>
            <a:r>
              <a:rPr lang="en-US" sz="4400" dirty="0"/>
              <a:t>person may instruct a deponent not to answer only when necessary to preserve a privilege, to enforce a limitation ordered by the court, or to present a motion under Rule 30(d)(3)</a:t>
            </a:r>
            <a:endParaRPr lang="en-US" sz="4800" dirty="0"/>
          </a:p>
        </p:txBody>
      </p:sp>
    </p:spTree>
    <p:custDataLst>
      <p:tags r:id="rId1"/>
    </p:custDataLst>
    <p:extLst>
      <p:ext uri="{BB962C8B-B14F-4D97-AF65-F5344CB8AC3E}">
        <p14:creationId xmlns:p14="http://schemas.microsoft.com/office/powerpoint/2010/main" val="7439478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762000" y="304800"/>
            <a:ext cx="8077200" cy="1143000"/>
          </a:xfrm>
        </p:spPr>
        <p:txBody>
          <a:bodyPr>
            <a:normAutofit/>
          </a:bodyPr>
          <a:lstStyle/>
          <a:p>
            <a:pPr algn="ctr"/>
            <a:r>
              <a:rPr lang="en-US" i="1" dirty="0" smtClean="0"/>
              <a:t>Rule 30(d) (3)</a:t>
            </a:r>
            <a:endParaRPr lang="en-US" b="1" i="1" dirty="0"/>
          </a:p>
        </p:txBody>
      </p:sp>
      <p:sp>
        <p:nvSpPr>
          <p:cNvPr id="3" name="Content Placeholder 2"/>
          <p:cNvSpPr>
            <a:spLocks noGrp="1"/>
          </p:cNvSpPr>
          <p:nvPr>
            <p:ph idx="1"/>
            <p:custDataLst>
              <p:tags r:id="rId3"/>
            </p:custDataLst>
          </p:nvPr>
        </p:nvSpPr>
        <p:spPr>
          <a:xfrm>
            <a:off x="685800" y="2286000"/>
            <a:ext cx="8077200" cy="3048000"/>
          </a:xfrm>
        </p:spPr>
        <p:txBody>
          <a:bodyPr>
            <a:normAutofit fontScale="55000" lnSpcReduction="20000"/>
          </a:bodyPr>
          <a:lstStyle/>
          <a:p>
            <a:pPr marL="0" indent="0" algn="just">
              <a:buNone/>
            </a:pPr>
            <a:r>
              <a:rPr lang="en-US" sz="4000" b="1" dirty="0"/>
              <a:t>(3)</a:t>
            </a:r>
            <a:r>
              <a:rPr lang="en-US" sz="4000" b="1" i="1" dirty="0"/>
              <a:t> Motion to Terminate or Limit.</a:t>
            </a:r>
            <a:endParaRPr lang="en-US" sz="4000" dirty="0"/>
          </a:p>
          <a:p>
            <a:pPr marL="0" indent="0" algn="just">
              <a:buNone/>
            </a:pPr>
            <a:r>
              <a:rPr lang="en-US" sz="4000" b="1" dirty="0"/>
              <a:t>(A) </a:t>
            </a:r>
            <a:r>
              <a:rPr lang="en-US" sz="4000" i="1" dirty="0"/>
              <a:t>Grounds.</a:t>
            </a:r>
            <a:r>
              <a:rPr lang="en-US" sz="4000" dirty="0"/>
              <a:t> At any time during a deposition, the deponent or a party may move to terminate or limit it on the ground that it is being </a:t>
            </a:r>
            <a:r>
              <a:rPr lang="en-US" sz="4000" u="sng" dirty="0"/>
              <a:t>conducted in bad faith</a:t>
            </a:r>
            <a:r>
              <a:rPr lang="en-US" sz="4000" dirty="0"/>
              <a:t> or </a:t>
            </a:r>
            <a:r>
              <a:rPr lang="en-US" sz="4000" u="sng" dirty="0"/>
              <a:t>in a manner that unreasonably annoys, embarrasses, or oppresses the deponent or party</a:t>
            </a:r>
            <a:r>
              <a:rPr lang="en-US" sz="4000" dirty="0"/>
              <a:t>. The motion may be filed in the court where the action is pending or the deposition is being taken. If the objecting deponent or party so demands, the deposition must be suspended for the time necessary to obtain an order.</a:t>
            </a:r>
          </a:p>
        </p:txBody>
      </p:sp>
    </p:spTree>
    <p:custDataLst>
      <p:tags r:id="rId1"/>
    </p:custDataLst>
    <p:extLst>
      <p:ext uri="{BB962C8B-B14F-4D97-AF65-F5344CB8AC3E}">
        <p14:creationId xmlns:p14="http://schemas.microsoft.com/office/powerpoint/2010/main" val="34025770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pPr algn="ctr"/>
            <a:r>
              <a:rPr lang="en-US" b="1" dirty="0" smtClean="0"/>
              <a:t>Overview</a:t>
            </a:r>
            <a:endParaRPr lang="en-US" b="1" dirty="0"/>
          </a:p>
        </p:txBody>
      </p:sp>
      <p:sp>
        <p:nvSpPr>
          <p:cNvPr id="5" name="Content Placeholder 4"/>
          <p:cNvSpPr>
            <a:spLocks noGrp="1"/>
          </p:cNvSpPr>
          <p:nvPr>
            <p:ph idx="1"/>
            <p:custDataLst>
              <p:tags r:id="rId3"/>
            </p:custDataLst>
          </p:nvPr>
        </p:nvSpPr>
        <p:spPr/>
        <p:txBody>
          <a:bodyPr>
            <a:normAutofit/>
          </a:bodyPr>
          <a:lstStyle/>
          <a:p>
            <a:r>
              <a:rPr lang="en-US" b="1" u="sng" dirty="0" smtClean="0"/>
              <a:t>State</a:t>
            </a:r>
            <a:r>
              <a:rPr lang="en-US" dirty="0" smtClean="0"/>
              <a:t> – </a:t>
            </a:r>
            <a:r>
              <a:rPr lang="en-US" i="1" dirty="0" err="1" smtClean="0"/>
              <a:t>Kelvey</a:t>
            </a:r>
            <a:r>
              <a:rPr lang="en-US" i="1" dirty="0" smtClean="0"/>
              <a:t> v. Coughlin</a:t>
            </a:r>
          </a:p>
          <a:p>
            <a:endParaRPr lang="en-US" dirty="0"/>
          </a:p>
          <a:p>
            <a:endParaRPr lang="en-US" dirty="0" smtClean="0"/>
          </a:p>
          <a:p>
            <a:r>
              <a:rPr lang="en-US" b="1" u="sng" dirty="0" smtClean="0"/>
              <a:t>Federal</a:t>
            </a:r>
            <a:r>
              <a:rPr lang="en-US" dirty="0" smtClean="0"/>
              <a:t> – Fed. R. Civ. P. 30 (c) and (d)</a:t>
            </a:r>
            <a:endParaRPr lang="en-US" dirty="0"/>
          </a:p>
          <a:p>
            <a:endParaRPr lang="en-US" dirty="0" smtClean="0"/>
          </a:p>
        </p:txBody>
      </p:sp>
    </p:spTree>
    <p:custDataLst>
      <p:tags r:id="rId1"/>
    </p:custData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762000" y="304800"/>
            <a:ext cx="8077200" cy="1143000"/>
          </a:xfrm>
        </p:spPr>
        <p:txBody>
          <a:bodyPr>
            <a:normAutofit fontScale="90000"/>
          </a:bodyPr>
          <a:lstStyle/>
          <a:p>
            <a:pPr algn="ctr"/>
            <a:r>
              <a:rPr lang="en-US" i="1" dirty="0" err="1" smtClean="0"/>
              <a:t>Kelvey</a:t>
            </a:r>
            <a:r>
              <a:rPr lang="en-US" i="1" dirty="0" smtClean="0"/>
              <a:t> v. Coughlin</a:t>
            </a:r>
            <a:r>
              <a:rPr lang="en-US" dirty="0" smtClean="0"/>
              <a:t> </a:t>
            </a:r>
            <a:br>
              <a:rPr lang="en-US" dirty="0" smtClean="0"/>
            </a:br>
            <a:r>
              <a:rPr lang="en-US" b="1" dirty="0" smtClean="0"/>
              <a:t>FACTS</a:t>
            </a:r>
            <a:endParaRPr lang="en-US" b="1" i="1" dirty="0"/>
          </a:p>
        </p:txBody>
      </p:sp>
      <p:sp>
        <p:nvSpPr>
          <p:cNvPr id="3" name="Content Placeholder 2"/>
          <p:cNvSpPr>
            <a:spLocks noGrp="1"/>
          </p:cNvSpPr>
          <p:nvPr>
            <p:ph idx="1"/>
            <p:custDataLst>
              <p:tags r:id="rId3"/>
            </p:custDataLst>
          </p:nvPr>
        </p:nvSpPr>
        <p:spPr>
          <a:xfrm>
            <a:off x="685800" y="1828800"/>
            <a:ext cx="8077200" cy="4191000"/>
          </a:xfrm>
        </p:spPr>
        <p:txBody>
          <a:bodyPr>
            <a:normAutofit fontScale="47500" lnSpcReduction="20000"/>
          </a:bodyPr>
          <a:lstStyle/>
          <a:p>
            <a:pPr algn="just"/>
            <a:r>
              <a:rPr lang="en-US" sz="5100" b="1" dirty="0" smtClean="0"/>
              <a:t>Medical negligence case; involving allegations of negligent treatment of Ms. </a:t>
            </a:r>
            <a:r>
              <a:rPr lang="en-US" sz="5100" b="1" dirty="0" err="1" smtClean="0"/>
              <a:t>Kelvey’s</a:t>
            </a:r>
            <a:r>
              <a:rPr lang="en-US" sz="5100" b="1" dirty="0" smtClean="0"/>
              <a:t> newborn son, Benjamin</a:t>
            </a:r>
          </a:p>
          <a:p>
            <a:pPr algn="just"/>
            <a:endParaRPr lang="en-US" sz="5100" b="1" dirty="0"/>
          </a:p>
          <a:p>
            <a:pPr algn="just"/>
            <a:r>
              <a:rPr lang="en-US" sz="5100" b="1" dirty="0" smtClean="0"/>
              <a:t>Deposition of Defendant </a:t>
            </a:r>
            <a:r>
              <a:rPr lang="en-US" sz="5100" b="1" dirty="0" err="1" smtClean="0"/>
              <a:t>ObGyn</a:t>
            </a:r>
            <a:r>
              <a:rPr lang="en-US" sz="5100" b="1" dirty="0" smtClean="0"/>
              <a:t>, Dr. John Coughlin; </a:t>
            </a:r>
          </a:p>
          <a:p>
            <a:pPr marL="0" indent="0" algn="just">
              <a:buNone/>
            </a:pPr>
            <a:endParaRPr lang="en-US" sz="5100" b="1" dirty="0" smtClean="0"/>
          </a:p>
          <a:p>
            <a:pPr algn="just"/>
            <a:r>
              <a:rPr lang="en-US" sz="5100" b="1" dirty="0" smtClean="0"/>
              <a:t>Defendant's counsel:</a:t>
            </a:r>
          </a:p>
          <a:p>
            <a:pPr lvl="1" algn="just"/>
            <a:r>
              <a:rPr lang="en-US" sz="5100" b="1" dirty="0" smtClean="0"/>
              <a:t>offered gratuitous comments, </a:t>
            </a:r>
          </a:p>
          <a:p>
            <a:pPr lvl="1" algn="just"/>
            <a:r>
              <a:rPr lang="en-US" sz="5100" b="1" dirty="0" smtClean="0"/>
              <a:t>directed the deponent’s answers through suggestive objections, </a:t>
            </a:r>
          </a:p>
          <a:p>
            <a:pPr lvl="1" algn="just"/>
            <a:r>
              <a:rPr lang="en-US" sz="5100" b="1" dirty="0" smtClean="0"/>
              <a:t>instructed the deponent not to answer certain non-privileged questions.</a:t>
            </a:r>
          </a:p>
          <a:p>
            <a:endParaRPr lang="en-US" dirty="0" smtClean="0"/>
          </a:p>
        </p:txBody>
      </p:sp>
    </p:spTree>
    <p:custDataLst>
      <p:tags r:id="rId1"/>
    </p:custDataLst>
    <p:extLst>
      <p:ext uri="{BB962C8B-B14F-4D97-AF65-F5344CB8AC3E}">
        <p14:creationId xmlns:p14="http://schemas.microsoft.com/office/powerpoint/2010/main" val="179816818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000"/>
                                        <p:tgtEl>
                                          <p:spTgt spid="3">
                                            <p:txEl>
                                              <p:pRg st="2" end="2"/>
                                            </p:txEl>
                                          </p:spTgt>
                                        </p:tgtEl>
                                      </p:cBhvr>
                                    </p:animEffect>
                                    <p:anim calcmode="lin" valueType="num">
                                      <p:cBhvr>
                                        <p:cTn id="1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1000"/>
                                        <p:tgtEl>
                                          <p:spTgt spid="3">
                                            <p:txEl>
                                              <p:pRg st="4" end="4"/>
                                            </p:txEl>
                                          </p:spTgt>
                                        </p:tgtEl>
                                      </p:cBhvr>
                                    </p:animEffect>
                                    <p:anim calcmode="lin" valueType="num">
                                      <p:cBhvr>
                                        <p:cTn id="2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1000"/>
                                        <p:tgtEl>
                                          <p:spTgt spid="3">
                                            <p:txEl>
                                              <p:pRg st="5" end="5"/>
                                            </p:txEl>
                                          </p:spTgt>
                                        </p:tgtEl>
                                      </p:cBhvr>
                                    </p:animEffect>
                                    <p:anim calcmode="lin" valueType="num">
                                      <p:cBhvr>
                                        <p:cTn id="2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fade">
                                      <p:cBhvr>
                                        <p:cTn id="30" dur="1000"/>
                                        <p:tgtEl>
                                          <p:spTgt spid="3">
                                            <p:txEl>
                                              <p:pRg st="6" end="6"/>
                                            </p:txEl>
                                          </p:spTgt>
                                        </p:tgtEl>
                                      </p:cBhvr>
                                    </p:animEffect>
                                    <p:anim calcmode="lin" valueType="num">
                                      <p:cBhvr>
                                        <p:cTn id="3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3" presetID="42" presetClass="entr" presetSubtype="0" fill="hold" grpId="0"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762000" y="304800"/>
            <a:ext cx="8077200" cy="1143000"/>
          </a:xfrm>
        </p:spPr>
        <p:txBody>
          <a:bodyPr>
            <a:normAutofit fontScale="90000"/>
          </a:bodyPr>
          <a:lstStyle/>
          <a:p>
            <a:pPr algn="ctr"/>
            <a:r>
              <a:rPr lang="en-US" b="1" i="1" dirty="0" err="1" smtClean="0"/>
              <a:t>Kelvey</a:t>
            </a:r>
            <a:r>
              <a:rPr lang="en-US" b="1" i="1" dirty="0" smtClean="0"/>
              <a:t> v. Coughlin</a:t>
            </a:r>
            <a:r>
              <a:rPr lang="en-US" b="1" dirty="0" smtClean="0"/>
              <a:t>, </a:t>
            </a:r>
            <a:r>
              <a:rPr lang="en-US" dirty="0" smtClean="0"/>
              <a:t/>
            </a:r>
            <a:br>
              <a:rPr lang="en-US" dirty="0" smtClean="0"/>
            </a:br>
            <a:r>
              <a:rPr lang="en-US" dirty="0" smtClean="0"/>
              <a:t>625 A.2d 775 </a:t>
            </a:r>
            <a:r>
              <a:rPr lang="en-US" dirty="0"/>
              <a:t>(</a:t>
            </a:r>
            <a:r>
              <a:rPr lang="en-US" dirty="0" smtClean="0"/>
              <a:t>R.I. 1993)</a:t>
            </a:r>
            <a:endParaRPr lang="en-US" i="1" dirty="0"/>
          </a:p>
        </p:txBody>
      </p:sp>
      <p:sp>
        <p:nvSpPr>
          <p:cNvPr id="3" name="Content Placeholder 2"/>
          <p:cNvSpPr>
            <a:spLocks noGrp="1"/>
          </p:cNvSpPr>
          <p:nvPr>
            <p:ph idx="1"/>
            <p:custDataLst>
              <p:tags r:id="rId3"/>
            </p:custDataLst>
          </p:nvPr>
        </p:nvSpPr>
        <p:spPr>
          <a:xfrm>
            <a:off x="685800" y="2209800"/>
            <a:ext cx="8077200" cy="4114800"/>
          </a:xfrm>
        </p:spPr>
        <p:txBody>
          <a:bodyPr>
            <a:noAutofit/>
          </a:bodyPr>
          <a:lstStyle/>
          <a:p>
            <a:r>
              <a:rPr lang="en-US" sz="2800" b="1" dirty="0"/>
              <a:t>Came to the R.I. Supreme Court by way of Writ of Certiorari after a </a:t>
            </a:r>
            <a:r>
              <a:rPr lang="en-US" sz="2800" b="1" dirty="0" smtClean="0"/>
              <a:t>ruling </a:t>
            </a:r>
            <a:r>
              <a:rPr lang="en-US" sz="2800" b="1" dirty="0"/>
              <a:t>by the Motion Calendar</a:t>
            </a:r>
          </a:p>
          <a:p>
            <a:pPr marL="0" indent="0">
              <a:buNone/>
            </a:pPr>
            <a:r>
              <a:rPr lang="en-US" sz="2800" b="1" dirty="0"/>
              <a:t> </a:t>
            </a:r>
            <a:r>
              <a:rPr lang="en-US" sz="2800" b="1" dirty="0" smtClean="0"/>
              <a:t>   trial court </a:t>
            </a:r>
          </a:p>
          <a:p>
            <a:r>
              <a:rPr lang="en-US" sz="2800" b="1" dirty="0" smtClean="0"/>
              <a:t>Trial court had granted Plaintiff’s motion under Rule 37(a) and ordered:</a:t>
            </a:r>
          </a:p>
          <a:p>
            <a:pPr lvl="1"/>
            <a:r>
              <a:rPr lang="en-US" b="1" i="1" dirty="0"/>
              <a:t>t</a:t>
            </a:r>
            <a:r>
              <a:rPr lang="en-US" b="1" i="1" dirty="0" smtClean="0"/>
              <a:t>he deponent to be </a:t>
            </a:r>
            <a:r>
              <a:rPr lang="en-US" b="1" i="1" dirty="0" err="1" smtClean="0"/>
              <a:t>redeposed</a:t>
            </a:r>
            <a:r>
              <a:rPr lang="en-US" b="1" i="1" dirty="0" smtClean="0"/>
              <a:t> under certain conditions</a:t>
            </a:r>
            <a:endParaRPr lang="en-US" b="1" i="1" dirty="0"/>
          </a:p>
          <a:p>
            <a:endParaRPr lang="en-US" b="1" dirty="0" smtClean="0"/>
          </a:p>
        </p:txBody>
      </p:sp>
    </p:spTree>
    <p:custDataLst>
      <p:tags r:id="rId1"/>
    </p:custDataLst>
    <p:extLst>
      <p:ext uri="{BB962C8B-B14F-4D97-AF65-F5344CB8AC3E}">
        <p14:creationId xmlns:p14="http://schemas.microsoft.com/office/powerpoint/2010/main" val="127473288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Defendant’s argument</a:t>
            </a:r>
            <a:endParaRPr lang="en-US" b="1" dirty="0"/>
          </a:p>
        </p:txBody>
      </p:sp>
      <p:sp>
        <p:nvSpPr>
          <p:cNvPr id="3" name="Content Placeholder 2"/>
          <p:cNvSpPr>
            <a:spLocks noGrp="1"/>
          </p:cNvSpPr>
          <p:nvPr>
            <p:ph idx="1"/>
          </p:nvPr>
        </p:nvSpPr>
        <p:spPr>
          <a:xfrm>
            <a:off x="762000" y="2133600"/>
            <a:ext cx="8077200" cy="2899387"/>
          </a:xfrm>
        </p:spPr>
        <p:txBody>
          <a:bodyPr/>
          <a:lstStyle/>
          <a:p>
            <a:pPr marL="0" indent="0" algn="just">
              <a:buNone/>
            </a:pPr>
            <a:r>
              <a:rPr lang="en-US" dirty="0" smtClean="0"/>
              <a:t>If </a:t>
            </a:r>
            <a:r>
              <a:rPr lang="en-US" dirty="0"/>
              <a:t>a deponent </a:t>
            </a:r>
            <a:r>
              <a:rPr lang="en-US" dirty="0" smtClean="0"/>
              <a:t>refuses </a:t>
            </a:r>
            <a:r>
              <a:rPr lang="en-US" dirty="0"/>
              <a:t>to answer any question propounded at a deposition, the deposition should be completed on other matters and the deponent should be required to seek a court order to compel the answers</a:t>
            </a:r>
          </a:p>
          <a:p>
            <a:endParaRPr lang="en-US" dirty="0"/>
          </a:p>
        </p:txBody>
      </p:sp>
    </p:spTree>
    <p:extLst>
      <p:ext uri="{BB962C8B-B14F-4D97-AF65-F5344CB8AC3E}">
        <p14:creationId xmlns:p14="http://schemas.microsoft.com/office/powerpoint/2010/main" val="48134278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RI Supreme Court Ruling</a:t>
            </a:r>
            <a:endParaRPr lang="en-US" b="1" dirty="0"/>
          </a:p>
        </p:txBody>
      </p:sp>
      <p:sp>
        <p:nvSpPr>
          <p:cNvPr id="3" name="Content Placeholder 2"/>
          <p:cNvSpPr>
            <a:spLocks noGrp="1"/>
          </p:cNvSpPr>
          <p:nvPr>
            <p:ph idx="1"/>
          </p:nvPr>
        </p:nvSpPr>
        <p:spPr/>
        <p:txBody>
          <a:bodyPr/>
          <a:lstStyle/>
          <a:p>
            <a:r>
              <a:rPr lang="en-US" b="1" dirty="0"/>
              <a:t>Affirmed the discretion of the trial justice to impose appropriate sanctions for discovery abuse pursuant to Rule 37(a</a:t>
            </a:r>
            <a:r>
              <a:rPr lang="en-US" b="1" dirty="0" smtClean="0"/>
              <a:t>)</a:t>
            </a:r>
          </a:p>
          <a:p>
            <a:r>
              <a:rPr lang="en-US" b="1" dirty="0" smtClean="0"/>
              <a:t>Rules 26 and 30 are so clear and direct that there should be no question about their meaning</a:t>
            </a:r>
          </a:p>
          <a:p>
            <a:r>
              <a:rPr lang="en-US" b="1" dirty="0" smtClean="0"/>
              <a:t>Issued 5 conditions for depositions in RI</a:t>
            </a:r>
            <a:endParaRPr lang="en-US" b="1" dirty="0"/>
          </a:p>
          <a:p>
            <a:endParaRPr lang="en-US" dirty="0"/>
          </a:p>
        </p:txBody>
      </p:sp>
    </p:spTree>
    <p:extLst>
      <p:ext uri="{BB962C8B-B14F-4D97-AF65-F5344CB8AC3E}">
        <p14:creationId xmlns:p14="http://schemas.microsoft.com/office/powerpoint/2010/main" val="12295887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762000" y="304800"/>
            <a:ext cx="8077200" cy="1143000"/>
          </a:xfrm>
        </p:spPr>
        <p:txBody>
          <a:bodyPr>
            <a:normAutofit fontScale="90000"/>
          </a:bodyPr>
          <a:lstStyle/>
          <a:p>
            <a:pPr algn="ctr"/>
            <a:r>
              <a:rPr lang="en-US" i="1" dirty="0" err="1" smtClean="0"/>
              <a:t>Kelvey</a:t>
            </a:r>
            <a:r>
              <a:rPr lang="en-US" i="1" dirty="0" smtClean="0"/>
              <a:t> v. Coughlin</a:t>
            </a:r>
            <a:r>
              <a:rPr lang="en-US" dirty="0" smtClean="0"/>
              <a:t> </a:t>
            </a:r>
            <a:br>
              <a:rPr lang="en-US" dirty="0" smtClean="0"/>
            </a:br>
            <a:r>
              <a:rPr lang="en-US" b="1" dirty="0" smtClean="0"/>
              <a:t>RULE #1</a:t>
            </a:r>
            <a:endParaRPr lang="en-US" b="1" i="1" dirty="0"/>
          </a:p>
        </p:txBody>
      </p:sp>
      <p:sp>
        <p:nvSpPr>
          <p:cNvPr id="3" name="Content Placeholder 2"/>
          <p:cNvSpPr>
            <a:spLocks noGrp="1"/>
          </p:cNvSpPr>
          <p:nvPr>
            <p:ph idx="1"/>
            <p:custDataLst>
              <p:tags r:id="rId3"/>
            </p:custDataLst>
          </p:nvPr>
        </p:nvSpPr>
        <p:spPr>
          <a:xfrm>
            <a:off x="685800" y="2286000"/>
            <a:ext cx="8077200" cy="3048000"/>
          </a:xfrm>
        </p:spPr>
        <p:txBody>
          <a:bodyPr>
            <a:normAutofit fontScale="92500" lnSpcReduction="10000"/>
          </a:bodyPr>
          <a:lstStyle/>
          <a:p>
            <a:pPr marL="0" indent="0" algn="just">
              <a:buNone/>
            </a:pPr>
            <a:r>
              <a:rPr lang="en-US" sz="4500" dirty="0" smtClean="0"/>
              <a:t>Counsel </a:t>
            </a:r>
            <a:r>
              <a:rPr lang="en-US" sz="4500" dirty="0"/>
              <a:t>for the deponent shall refrain from gratuitous comments and directing the deponent in regard to times, dates, documents, testimony, and the like.</a:t>
            </a:r>
            <a:endParaRPr lang="en-US" dirty="0" smtClean="0"/>
          </a:p>
        </p:txBody>
      </p:sp>
    </p:spTree>
    <p:custDataLst>
      <p:tags r:id="rId1"/>
    </p:custDataLst>
    <p:extLst>
      <p:ext uri="{BB962C8B-B14F-4D97-AF65-F5344CB8AC3E}">
        <p14:creationId xmlns:p14="http://schemas.microsoft.com/office/powerpoint/2010/main" val="17689930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NOT ALLOWED</a:t>
            </a:r>
            <a:endParaRPr lang="en-US" b="1" dirty="0"/>
          </a:p>
        </p:txBody>
      </p:sp>
      <p:sp>
        <p:nvSpPr>
          <p:cNvPr id="3" name="Content Placeholder 2"/>
          <p:cNvSpPr>
            <a:spLocks noGrp="1"/>
          </p:cNvSpPr>
          <p:nvPr>
            <p:ph idx="1"/>
          </p:nvPr>
        </p:nvSpPr>
        <p:spPr/>
        <p:txBody>
          <a:bodyPr/>
          <a:lstStyle/>
          <a:p>
            <a:r>
              <a:rPr lang="en-US" dirty="0" smtClean="0"/>
              <a:t>Gratuitous remarks:  “</a:t>
            </a:r>
            <a:r>
              <a:rPr lang="en-US" i="1" dirty="0" smtClean="0"/>
              <a:t>If you know . . .</a:t>
            </a:r>
            <a:r>
              <a:rPr lang="en-US" dirty="0" smtClean="0"/>
              <a:t>”</a:t>
            </a:r>
          </a:p>
          <a:p>
            <a:endParaRPr lang="en-US" dirty="0" smtClean="0"/>
          </a:p>
          <a:p>
            <a:r>
              <a:rPr lang="en-US" dirty="0" smtClean="0"/>
              <a:t>Directing the deponent: </a:t>
            </a:r>
          </a:p>
          <a:p>
            <a:pPr lvl="1"/>
            <a:r>
              <a:rPr lang="en-US" dirty="0" smtClean="0"/>
              <a:t>“</a:t>
            </a:r>
            <a:r>
              <a:rPr lang="en-US" i="1" dirty="0" smtClean="0"/>
              <a:t>He’s asking you about the 25</a:t>
            </a:r>
            <a:r>
              <a:rPr lang="en-US" i="1" baseline="30000" dirty="0" smtClean="0"/>
              <a:t>th</a:t>
            </a:r>
            <a:r>
              <a:rPr lang="en-US" i="1" dirty="0" smtClean="0"/>
              <a:t>, not the 26</a:t>
            </a:r>
            <a:r>
              <a:rPr lang="en-US" i="1" baseline="30000" dirty="0" smtClean="0"/>
              <a:t>th</a:t>
            </a:r>
            <a:r>
              <a:rPr lang="en-US" dirty="0" smtClean="0"/>
              <a:t>.”</a:t>
            </a:r>
          </a:p>
          <a:p>
            <a:pPr lvl="1"/>
            <a:r>
              <a:rPr lang="en-US" dirty="0" smtClean="0"/>
              <a:t>“</a:t>
            </a:r>
            <a:r>
              <a:rPr lang="en-US" i="1" dirty="0" smtClean="0"/>
              <a:t>Look at the documents in front of you</a:t>
            </a:r>
            <a:r>
              <a:rPr lang="en-US" dirty="0" smtClean="0"/>
              <a:t>.”</a:t>
            </a:r>
          </a:p>
          <a:p>
            <a:pPr lvl="1"/>
            <a:r>
              <a:rPr lang="en-US" dirty="0" smtClean="0"/>
              <a:t>“</a:t>
            </a:r>
            <a:r>
              <a:rPr lang="en-US" i="1" dirty="0" smtClean="0"/>
              <a:t>I can’t imagine how he would know that</a:t>
            </a:r>
            <a:r>
              <a:rPr lang="en-US" dirty="0" smtClean="0"/>
              <a:t>”</a:t>
            </a:r>
            <a:endParaRPr lang="en-US" dirty="0"/>
          </a:p>
        </p:txBody>
      </p:sp>
    </p:spTree>
    <p:extLst>
      <p:ext uri="{BB962C8B-B14F-4D97-AF65-F5344CB8AC3E}">
        <p14:creationId xmlns:p14="http://schemas.microsoft.com/office/powerpoint/2010/main" val="19618019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10.xml><?xml version="1.0" encoding="utf-8"?>
<p:tagLst xmlns:a="http://schemas.openxmlformats.org/drawingml/2006/main" xmlns:r="http://schemas.openxmlformats.org/officeDocument/2006/relationships" xmlns:p="http://schemas.openxmlformats.org/presentationml/2006/main">
  <p:tag name="DVSECTIONID" val="Unk8vjtC9q0JAXtyxsX2O5"/>
</p:tagLst>
</file>

<file path=ppt/tags/tag11.xml><?xml version="1.0" encoding="utf-8"?>
<p:tagLst xmlns:a="http://schemas.openxmlformats.org/drawingml/2006/main" xmlns:r="http://schemas.openxmlformats.org/officeDocument/2006/relationships" xmlns:p="http://schemas.openxmlformats.org/presentationml/2006/main">
  <p:tag name="DVSHAPEID" val="Rcuf4iZwLgLEPe9Eifdx3u"/>
</p:tagLst>
</file>

<file path=ppt/tags/tag12.xml><?xml version="1.0" encoding="utf-8"?>
<p:tagLst xmlns:a="http://schemas.openxmlformats.org/drawingml/2006/main" xmlns:r="http://schemas.openxmlformats.org/officeDocument/2006/relationships" xmlns:p="http://schemas.openxmlformats.org/presentationml/2006/main">
  <p:tag name="DVSHAPEID" val="uzParF19LzvJyR9qw266In"/>
</p:tagLst>
</file>

<file path=ppt/tags/tag13.xml><?xml version="1.0" encoding="utf-8"?>
<p:tagLst xmlns:a="http://schemas.openxmlformats.org/drawingml/2006/main" xmlns:r="http://schemas.openxmlformats.org/officeDocument/2006/relationships" xmlns:p="http://schemas.openxmlformats.org/presentationml/2006/main">
  <p:tag name="DVSECTIONID" val="Unk8vjtC9q0JAXtyxsX2O5"/>
</p:tagLst>
</file>

<file path=ppt/tags/tag14.xml><?xml version="1.0" encoding="utf-8"?>
<p:tagLst xmlns:a="http://schemas.openxmlformats.org/drawingml/2006/main" xmlns:r="http://schemas.openxmlformats.org/officeDocument/2006/relationships" xmlns:p="http://schemas.openxmlformats.org/presentationml/2006/main">
  <p:tag name="DVSHAPEID" val="Rcuf4iZwLgLEPe9Eifdx3u"/>
</p:tagLst>
</file>

<file path=ppt/tags/tag15.xml><?xml version="1.0" encoding="utf-8"?>
<p:tagLst xmlns:a="http://schemas.openxmlformats.org/drawingml/2006/main" xmlns:r="http://schemas.openxmlformats.org/officeDocument/2006/relationships" xmlns:p="http://schemas.openxmlformats.org/presentationml/2006/main">
  <p:tag name="DVSHAPEID" val="uzParF19LzvJyR9qw266In"/>
</p:tagLst>
</file>

<file path=ppt/tags/tag16.xml><?xml version="1.0" encoding="utf-8"?>
<p:tagLst xmlns:a="http://schemas.openxmlformats.org/drawingml/2006/main" xmlns:r="http://schemas.openxmlformats.org/officeDocument/2006/relationships" xmlns:p="http://schemas.openxmlformats.org/presentationml/2006/main">
  <p:tag name="DVSECTIONID" val="Unk8vjtC9q0JAXtyxsX2O5"/>
</p:tagLst>
</file>

<file path=ppt/tags/tag17.xml><?xml version="1.0" encoding="utf-8"?>
<p:tagLst xmlns:a="http://schemas.openxmlformats.org/drawingml/2006/main" xmlns:r="http://schemas.openxmlformats.org/officeDocument/2006/relationships" xmlns:p="http://schemas.openxmlformats.org/presentationml/2006/main">
  <p:tag name="DVSHAPEID" val="Rcuf4iZwLgLEPe9Eifdx3u"/>
</p:tagLst>
</file>

<file path=ppt/tags/tag18.xml><?xml version="1.0" encoding="utf-8"?>
<p:tagLst xmlns:a="http://schemas.openxmlformats.org/drawingml/2006/main" xmlns:r="http://schemas.openxmlformats.org/officeDocument/2006/relationships" xmlns:p="http://schemas.openxmlformats.org/presentationml/2006/main">
  <p:tag name="DVSHAPEID" val="uzParF19LzvJyR9qw266In"/>
</p:tagLst>
</file>

<file path=ppt/tags/tag19.xml><?xml version="1.0" encoding="utf-8"?>
<p:tagLst xmlns:a="http://schemas.openxmlformats.org/drawingml/2006/main" xmlns:r="http://schemas.openxmlformats.org/officeDocument/2006/relationships" xmlns:p="http://schemas.openxmlformats.org/presentationml/2006/main">
  <p:tag name="DVSECTIONID" val="Unk8vjtC9q0JAXtyxsX2O5"/>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20.xml><?xml version="1.0" encoding="utf-8"?>
<p:tagLst xmlns:a="http://schemas.openxmlformats.org/drawingml/2006/main" xmlns:r="http://schemas.openxmlformats.org/officeDocument/2006/relationships" xmlns:p="http://schemas.openxmlformats.org/presentationml/2006/main">
  <p:tag name="DVSHAPEID" val="Rcuf4iZwLgLEPe9Eifdx3u"/>
</p:tagLst>
</file>

<file path=ppt/tags/tag21.xml><?xml version="1.0" encoding="utf-8"?>
<p:tagLst xmlns:a="http://schemas.openxmlformats.org/drawingml/2006/main" xmlns:r="http://schemas.openxmlformats.org/officeDocument/2006/relationships" xmlns:p="http://schemas.openxmlformats.org/presentationml/2006/main">
  <p:tag name="DVSHAPEID" val="uzParF19LzvJyR9qw266In"/>
</p:tagLst>
</file>

<file path=ppt/tags/tag22.xml><?xml version="1.0" encoding="utf-8"?>
<p:tagLst xmlns:a="http://schemas.openxmlformats.org/drawingml/2006/main" xmlns:r="http://schemas.openxmlformats.org/officeDocument/2006/relationships" xmlns:p="http://schemas.openxmlformats.org/presentationml/2006/main">
  <p:tag name="DVSECTIONID" val="Unk8vjtC9q0JAXtyxsX2O5"/>
</p:tagLst>
</file>

<file path=ppt/tags/tag23.xml><?xml version="1.0" encoding="utf-8"?>
<p:tagLst xmlns:a="http://schemas.openxmlformats.org/drawingml/2006/main" xmlns:r="http://schemas.openxmlformats.org/officeDocument/2006/relationships" xmlns:p="http://schemas.openxmlformats.org/presentationml/2006/main">
  <p:tag name="DVSHAPEID" val="Rcuf4iZwLgLEPe9Eifdx3u"/>
</p:tagLst>
</file>

<file path=ppt/tags/tag24.xml><?xml version="1.0" encoding="utf-8"?>
<p:tagLst xmlns:a="http://schemas.openxmlformats.org/drawingml/2006/main" xmlns:r="http://schemas.openxmlformats.org/officeDocument/2006/relationships" xmlns:p="http://schemas.openxmlformats.org/presentationml/2006/main">
  <p:tag name="DVSHAPEID" val="uzParF19LzvJyR9qw266In"/>
</p:tagLst>
</file>

<file path=ppt/tags/tag25.xml><?xml version="1.0" encoding="utf-8"?>
<p:tagLst xmlns:a="http://schemas.openxmlformats.org/drawingml/2006/main" xmlns:r="http://schemas.openxmlformats.org/officeDocument/2006/relationships" xmlns:p="http://schemas.openxmlformats.org/presentationml/2006/main">
  <p:tag name="DVSECTIONID" val="Unk8vjtC9q0JAXtyxsX2O5"/>
</p:tagLst>
</file>

<file path=ppt/tags/tag26.xml><?xml version="1.0" encoding="utf-8"?>
<p:tagLst xmlns:a="http://schemas.openxmlformats.org/drawingml/2006/main" xmlns:r="http://schemas.openxmlformats.org/officeDocument/2006/relationships" xmlns:p="http://schemas.openxmlformats.org/presentationml/2006/main">
  <p:tag name="DVSHAPEID" val="Rcuf4iZwLgLEPe9Eifdx3u"/>
</p:tagLst>
</file>

<file path=ppt/tags/tag27.xml><?xml version="1.0" encoding="utf-8"?>
<p:tagLst xmlns:a="http://schemas.openxmlformats.org/drawingml/2006/main" xmlns:r="http://schemas.openxmlformats.org/officeDocument/2006/relationships" xmlns:p="http://schemas.openxmlformats.org/presentationml/2006/main">
  <p:tag name="DVSHAPEID" val="uzParF19LzvJyR9qw266In"/>
</p:tagLst>
</file>

<file path=ppt/tags/tag28.xml><?xml version="1.0" encoding="utf-8"?>
<p:tagLst xmlns:a="http://schemas.openxmlformats.org/drawingml/2006/main" xmlns:r="http://schemas.openxmlformats.org/officeDocument/2006/relationships" xmlns:p="http://schemas.openxmlformats.org/presentationml/2006/main">
  <p:tag name="DVSECTIONID" val="Unk8vjtC9q0JAXtyxsX2O5"/>
</p:tagLst>
</file>

<file path=ppt/tags/tag29.xml><?xml version="1.0" encoding="utf-8"?>
<p:tagLst xmlns:a="http://schemas.openxmlformats.org/drawingml/2006/main" xmlns:r="http://schemas.openxmlformats.org/officeDocument/2006/relationships" xmlns:p="http://schemas.openxmlformats.org/presentationml/2006/main">
  <p:tag name="DVSHAPEID" val="Rcuf4iZwLgLEPe9Eifdx3u"/>
</p:tagLst>
</file>

<file path=ppt/tags/tag3.xml><?xml version="1.0" encoding="utf-8"?>
<p:tagLst xmlns:a="http://schemas.openxmlformats.org/drawingml/2006/main" xmlns:r="http://schemas.openxmlformats.org/officeDocument/2006/relationships" xmlns:p="http://schemas.openxmlformats.org/presentationml/2006/main">
  <p:tag name="DVSHAPEID" val="0uhWvCQomImT50qU5y4Znw"/>
</p:tagLst>
</file>

<file path=ppt/tags/tag30.xml><?xml version="1.0" encoding="utf-8"?>
<p:tagLst xmlns:a="http://schemas.openxmlformats.org/drawingml/2006/main" xmlns:r="http://schemas.openxmlformats.org/officeDocument/2006/relationships" xmlns:p="http://schemas.openxmlformats.org/presentationml/2006/main">
  <p:tag name="DVSHAPEID" val="uzParF19LzvJyR9qw266In"/>
</p:tagLst>
</file>

<file path=ppt/tags/tag31.xml><?xml version="1.0" encoding="utf-8"?>
<p:tagLst xmlns:a="http://schemas.openxmlformats.org/drawingml/2006/main" xmlns:r="http://schemas.openxmlformats.org/officeDocument/2006/relationships" xmlns:p="http://schemas.openxmlformats.org/presentationml/2006/main">
  <p:tag name="DVSECTIONID" val="Unk8vjtC9q0JAXtyxsX2O5"/>
</p:tagLst>
</file>

<file path=ppt/tags/tag32.xml><?xml version="1.0" encoding="utf-8"?>
<p:tagLst xmlns:a="http://schemas.openxmlformats.org/drawingml/2006/main" xmlns:r="http://schemas.openxmlformats.org/officeDocument/2006/relationships" xmlns:p="http://schemas.openxmlformats.org/presentationml/2006/main">
  <p:tag name="DVSHAPEID" val="Rcuf4iZwLgLEPe9Eifdx3u"/>
</p:tagLst>
</file>

<file path=ppt/tags/tag33.xml><?xml version="1.0" encoding="utf-8"?>
<p:tagLst xmlns:a="http://schemas.openxmlformats.org/drawingml/2006/main" xmlns:r="http://schemas.openxmlformats.org/officeDocument/2006/relationships" xmlns:p="http://schemas.openxmlformats.org/presentationml/2006/main">
  <p:tag name="DVSHAPEID" val="uzParF19LzvJyR9qw266In"/>
</p:tagLst>
</file>

<file path=ppt/tags/tag34.xml><?xml version="1.0" encoding="utf-8"?>
<p:tagLst xmlns:a="http://schemas.openxmlformats.org/drawingml/2006/main" xmlns:r="http://schemas.openxmlformats.org/officeDocument/2006/relationships" xmlns:p="http://schemas.openxmlformats.org/presentationml/2006/main">
  <p:tag name="DVSECTIONID" val="Unk8vjtC9q0JAXtyxsX2O5"/>
</p:tagLst>
</file>

<file path=ppt/tags/tag35.xml><?xml version="1.0" encoding="utf-8"?>
<p:tagLst xmlns:a="http://schemas.openxmlformats.org/drawingml/2006/main" xmlns:r="http://schemas.openxmlformats.org/officeDocument/2006/relationships" xmlns:p="http://schemas.openxmlformats.org/presentationml/2006/main">
  <p:tag name="DVSHAPEID" val="Rcuf4iZwLgLEPe9Eifdx3u"/>
</p:tagLst>
</file>

<file path=ppt/tags/tag36.xml><?xml version="1.0" encoding="utf-8"?>
<p:tagLst xmlns:a="http://schemas.openxmlformats.org/drawingml/2006/main" xmlns:r="http://schemas.openxmlformats.org/officeDocument/2006/relationships" xmlns:p="http://schemas.openxmlformats.org/presentationml/2006/main">
  <p:tag name="DVSHAPEID" val="uzParF19LzvJyR9qw266In"/>
</p:tagLst>
</file>

<file path=ppt/tags/tag37.xml><?xml version="1.0" encoding="utf-8"?>
<p:tagLst xmlns:a="http://schemas.openxmlformats.org/drawingml/2006/main" xmlns:r="http://schemas.openxmlformats.org/officeDocument/2006/relationships" xmlns:p="http://schemas.openxmlformats.org/presentationml/2006/main">
  <p:tag name="DVSECTIONID" val="Unk8vjtC9q0JAXtyxsX2O5"/>
</p:tagLst>
</file>

<file path=ppt/tags/tag38.xml><?xml version="1.0" encoding="utf-8"?>
<p:tagLst xmlns:a="http://schemas.openxmlformats.org/drawingml/2006/main" xmlns:r="http://schemas.openxmlformats.org/officeDocument/2006/relationships" xmlns:p="http://schemas.openxmlformats.org/presentationml/2006/main">
  <p:tag name="DVSHAPEID" val="Rcuf4iZwLgLEPe9Eifdx3u"/>
</p:tagLst>
</file>

<file path=ppt/tags/tag39.xml><?xml version="1.0" encoding="utf-8"?>
<p:tagLst xmlns:a="http://schemas.openxmlformats.org/drawingml/2006/main" xmlns:r="http://schemas.openxmlformats.org/officeDocument/2006/relationships" xmlns:p="http://schemas.openxmlformats.org/presentationml/2006/main">
  <p:tag name="DVSHAPEID" val="uzParF19LzvJyR9qw266In"/>
</p:tagLst>
</file>

<file path=ppt/tags/tag4.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40.xml><?xml version="1.0" encoding="utf-8"?>
<p:tagLst xmlns:a="http://schemas.openxmlformats.org/drawingml/2006/main" xmlns:r="http://schemas.openxmlformats.org/officeDocument/2006/relationships" xmlns:p="http://schemas.openxmlformats.org/presentationml/2006/main">
  <p:tag name="DVSECTIONID" val="Unk8vjtC9q0JAXtyxsX2O5"/>
</p:tagLst>
</file>

<file path=ppt/tags/tag41.xml><?xml version="1.0" encoding="utf-8"?>
<p:tagLst xmlns:a="http://schemas.openxmlformats.org/drawingml/2006/main" xmlns:r="http://schemas.openxmlformats.org/officeDocument/2006/relationships" xmlns:p="http://schemas.openxmlformats.org/presentationml/2006/main">
  <p:tag name="DVSHAPEID" val="Rcuf4iZwLgLEPe9Eifdx3u"/>
</p:tagLst>
</file>

<file path=ppt/tags/tag42.xml><?xml version="1.0" encoding="utf-8"?>
<p:tagLst xmlns:a="http://schemas.openxmlformats.org/drawingml/2006/main" xmlns:r="http://schemas.openxmlformats.org/officeDocument/2006/relationships" xmlns:p="http://schemas.openxmlformats.org/presentationml/2006/main">
  <p:tag name="DVSHAPEID" val="uzParF19LzvJyR9qw266In"/>
</p:tagLst>
</file>

<file path=ppt/tags/tag43.xml><?xml version="1.0" encoding="utf-8"?>
<p:tagLst xmlns:a="http://schemas.openxmlformats.org/drawingml/2006/main" xmlns:r="http://schemas.openxmlformats.org/officeDocument/2006/relationships" xmlns:p="http://schemas.openxmlformats.org/presentationml/2006/main">
  <p:tag name="DVSECTIONID" val="Unk8vjtC9q0JAXtyxsX2O5"/>
</p:tagLst>
</file>

<file path=ppt/tags/tag44.xml><?xml version="1.0" encoding="utf-8"?>
<p:tagLst xmlns:a="http://schemas.openxmlformats.org/drawingml/2006/main" xmlns:r="http://schemas.openxmlformats.org/officeDocument/2006/relationships" xmlns:p="http://schemas.openxmlformats.org/presentationml/2006/main">
  <p:tag name="DVSHAPEID" val="Rcuf4iZwLgLEPe9Eifdx3u"/>
</p:tagLst>
</file>

<file path=ppt/tags/tag45.xml><?xml version="1.0" encoding="utf-8"?>
<p:tagLst xmlns:a="http://schemas.openxmlformats.org/drawingml/2006/main" xmlns:r="http://schemas.openxmlformats.org/officeDocument/2006/relationships" xmlns:p="http://schemas.openxmlformats.org/presentationml/2006/main">
  <p:tag name="DVSHAPEID" val="uzParF19LzvJyR9qw266In"/>
</p:tagLst>
</file>

<file path=ppt/tags/tag5.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6.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7.xml><?xml version="1.0" encoding="utf-8"?>
<p:tagLst xmlns:a="http://schemas.openxmlformats.org/drawingml/2006/main" xmlns:r="http://schemas.openxmlformats.org/officeDocument/2006/relationships" xmlns:p="http://schemas.openxmlformats.org/presentationml/2006/main">
  <p:tag name="DVSECTIONID" val="Unk8vjtC9q0JAXtyxsX2O5"/>
</p:tagLst>
</file>

<file path=ppt/tags/tag8.xml><?xml version="1.0" encoding="utf-8"?>
<p:tagLst xmlns:a="http://schemas.openxmlformats.org/drawingml/2006/main" xmlns:r="http://schemas.openxmlformats.org/officeDocument/2006/relationships" xmlns:p="http://schemas.openxmlformats.org/presentationml/2006/main">
  <p:tag name="DVSHAPEID" val="Rcuf4iZwLgLEPe9Eifdx3u"/>
</p:tagLst>
</file>

<file path=ppt/tags/tag9.xml><?xml version="1.0" encoding="utf-8"?>
<p:tagLst xmlns:a="http://schemas.openxmlformats.org/drawingml/2006/main" xmlns:r="http://schemas.openxmlformats.org/officeDocument/2006/relationships" xmlns:p="http://schemas.openxmlformats.org/presentationml/2006/main">
  <p:tag name="DVSHAPEID" val="uzParF19LzvJyR9qw266In"/>
</p:tagLst>
</file>

<file path=ppt/theme/theme1.xml><?xml version="1.0" encoding="utf-8"?>
<a:theme xmlns:a="http://schemas.openxmlformats.org/drawingml/2006/main" name="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Template>
  <TotalTime>0</TotalTime>
  <Words>1868</Words>
  <Application>Microsoft Office PowerPoint</Application>
  <PresentationFormat>On-screen Show (4:3)</PresentationFormat>
  <Paragraphs>179</Paragraphs>
  <Slides>29</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Georgia</vt:lpstr>
      <vt:lpstr>Training</vt:lpstr>
      <vt:lpstr>Deposition Ethics</vt:lpstr>
      <vt:lpstr>PowerPoint Presentation</vt:lpstr>
      <vt:lpstr>Overview</vt:lpstr>
      <vt:lpstr>Kelvey v. Coughlin  FACTS</vt:lpstr>
      <vt:lpstr>Kelvey v. Coughlin,  625 A.2d 775 (R.I. 1993)</vt:lpstr>
      <vt:lpstr>Defendant’s argument</vt:lpstr>
      <vt:lpstr>RI Supreme Court Ruling</vt:lpstr>
      <vt:lpstr>Kelvey v. Coughlin  RULE #1</vt:lpstr>
      <vt:lpstr>NOT ALLOWED</vt:lpstr>
      <vt:lpstr>PowerPoint Presentation</vt:lpstr>
      <vt:lpstr>PowerPoint Presentation</vt:lpstr>
      <vt:lpstr>PowerPoint Presentation</vt:lpstr>
      <vt:lpstr>Kelvey v. Coughlin  RULE #2</vt:lpstr>
      <vt:lpstr>ALLOWED</vt:lpstr>
      <vt:lpstr>NOT ALLOWED</vt:lpstr>
      <vt:lpstr>PowerPoint Presentation</vt:lpstr>
      <vt:lpstr>PowerPoint Presentation</vt:lpstr>
      <vt:lpstr>Kelvey v. Coughlin  RULE #3</vt:lpstr>
      <vt:lpstr> Kelvey, 625 A.2d at 776</vt:lpstr>
      <vt:lpstr>PowerPoint Presentation</vt:lpstr>
      <vt:lpstr> Post-Kelvey Rulings</vt:lpstr>
      <vt:lpstr>Plante v. Stack 109 A.3d 846 (Feb. 6, 2015)</vt:lpstr>
      <vt:lpstr>Plante v. Stack 109 A.3d 846 (Feb. 6, 2015)</vt:lpstr>
      <vt:lpstr>Kelvey v. Coughlin  RULE #4</vt:lpstr>
      <vt:lpstr>Kelvey v. Coughlin  RULE #5</vt:lpstr>
      <vt:lpstr>Unanswered Question</vt:lpstr>
      <vt:lpstr>Federal Rules of Civil Procedure Rule 30 (c) and (d)</vt:lpstr>
      <vt:lpstr>Rule 30(c) (2)</vt:lpstr>
      <vt:lpstr>Rule 30(d)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2014-11-12T17:02:21Z</dcterms:created>
  <dcterms:modified xsi:type="dcterms:W3CDTF">2017-10-24T13:39:49Z</dcterms:modified>
</cp:coreProperties>
</file>