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681" r:id="rId2"/>
    <p:sldId id="692" r:id="rId3"/>
    <p:sldId id="694" r:id="rId4"/>
    <p:sldId id="703" r:id="rId5"/>
    <p:sldId id="700" r:id="rId6"/>
    <p:sldId id="695" r:id="rId7"/>
    <p:sldId id="698" r:id="rId8"/>
    <p:sldId id="696" r:id="rId9"/>
    <p:sldId id="697" r:id="rId10"/>
    <p:sldId id="701" r:id="rId11"/>
    <p:sldId id="704" r:id="rId12"/>
    <p:sldId id="705" r:id="rId13"/>
    <p:sldId id="706" r:id="rId14"/>
    <p:sldId id="707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02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FFF"/>
    <a:srgbClr val="66FF33"/>
    <a:srgbClr val="E597CB"/>
    <a:srgbClr val="C1FFFF"/>
    <a:srgbClr val="66FFFF"/>
    <a:srgbClr val="FFFFB3"/>
    <a:srgbClr val="FFBF61"/>
    <a:srgbClr val="C45D08"/>
    <a:srgbClr val="D5650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4" autoAdjust="0"/>
    <p:restoredTop sz="94684" autoAdjust="0"/>
  </p:normalViewPr>
  <p:slideViewPr>
    <p:cSldViewPr>
      <p:cViewPr varScale="1">
        <p:scale>
          <a:sx n="73" d="100"/>
          <a:sy n="73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03364B-D22C-47C7-B1E5-63A5CC6125C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B5A27F-67C9-468E-831A-39F8B171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3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70F373-C5A2-4988-81E2-06B5A9FED87F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867A8B-CBDA-4CD0-AAE4-31E34B844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2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816F60-E6DF-43C9-B1D7-1026192FB6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D6504AD-177D-4191-B118-960E764242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001000" cy="121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</a:rPr>
              <a:t>The Fine Art of Taking a Brilliant</a:t>
            </a:r>
            <a:br>
              <a:rPr lang="en-US" sz="4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</a:rPr>
              <a:t>Deposition</a:t>
            </a:r>
            <a:endParaRPr lang="en-US" sz="4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22" name="Picture 2" descr="http://www.google.com/url?source=imgres&amp;ct=img&amp;q=http://www.brooksandbrown.com/images/deposition.jpg&amp;sa=X&amp;ei=OxY-UNC7N4ud6AHchYHQAg&amp;ved=0CAQQ8wc&amp;usg=AFQjCNFkG0BO_hyhhXnBv9ktxSnqzRE0V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7" t="8968" r="8518" b="5232"/>
          <a:stretch/>
        </p:blipFill>
        <p:spPr bwMode="auto">
          <a:xfrm>
            <a:off x="1828800" y="1981200"/>
            <a:ext cx="5630435" cy="38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1"/>
            <a:ext cx="600076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msullivan\AppData\Local\Microsoft\Windows\Temporary Internet Files\Content.IE5\IO42O1DP\funne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1"/>
            <a:ext cx="220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Beware of words the witness might not understand</a:t>
            </a:r>
          </a:p>
          <a:p>
            <a:r>
              <a:rPr lang="en-US" sz="2800" dirty="0" smtClean="0"/>
              <a:t>Dates and times unambiguous</a:t>
            </a:r>
          </a:p>
          <a:p>
            <a:r>
              <a:rPr lang="en-US" sz="2800" dirty="0" smtClean="0"/>
              <a:t>Simple clear Anglo-Saxon words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Thereafter </a:t>
            </a:r>
            <a:r>
              <a:rPr lang="en-US" sz="2400" dirty="0" smtClean="0">
                <a:sym typeface="Wingdings" panose="05000000000000000000" pitchFamily="2" charset="2"/>
              </a:rPr>
              <a:t> then</a:t>
            </a:r>
            <a:endParaRPr lang="en-US" sz="2400" dirty="0" smtClean="0"/>
          </a:p>
          <a:p>
            <a:pPr lvl="1"/>
            <a:r>
              <a:rPr lang="en-US" sz="2400" dirty="0" smtClean="0"/>
              <a:t>Preceding </a:t>
            </a:r>
            <a:r>
              <a:rPr lang="en-US" sz="2400" dirty="0" smtClean="0">
                <a:sym typeface="Wingdings" panose="05000000000000000000" pitchFamily="2" charset="2"/>
              </a:rPr>
              <a:t> before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Accordingly  because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Subsequent  after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24113"/>
            <a:ext cx="22860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YES/NO makes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Your windshield wipers were on, right?</a:t>
            </a:r>
          </a:p>
          <a:p>
            <a:pPr lvl="1"/>
            <a:r>
              <a:rPr lang="en-US" sz="2800" dirty="0" smtClean="0"/>
              <a:t>YES means they were on</a:t>
            </a:r>
          </a:p>
          <a:p>
            <a:pPr lvl="1"/>
            <a:r>
              <a:rPr lang="en-US" sz="2800" dirty="0" smtClean="0"/>
              <a:t>NO means they were not on</a:t>
            </a:r>
            <a:endParaRPr lang="en-US" sz="2800" dirty="0"/>
          </a:p>
          <a:p>
            <a:pPr marL="2743200" lvl="6" indent="0">
              <a:buNone/>
            </a:pPr>
            <a:r>
              <a:rPr lang="en-US" sz="2800" dirty="0" smtClean="0"/>
              <a:t>VS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Do you recall </a:t>
            </a:r>
            <a:r>
              <a:rPr lang="en-US" sz="2800" dirty="0" smtClean="0"/>
              <a:t>that your windshield wipers were on?</a:t>
            </a:r>
          </a:p>
          <a:p>
            <a:pPr marL="402336" lvl="1" indent="-457200"/>
            <a:r>
              <a:rPr lang="en-US" sz="2800" dirty="0" smtClean="0"/>
              <a:t>YES may just mean he/she recalls</a:t>
            </a:r>
          </a:p>
          <a:p>
            <a:pPr marL="402336" lvl="1" indent="-457200"/>
            <a:r>
              <a:rPr lang="en-US" sz="2800" dirty="0" smtClean="0"/>
              <a:t>NO may just mean he/she does not recall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1"/>
            <a:ext cx="15240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Yes/No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 you were not present?</a:t>
            </a:r>
          </a:p>
          <a:p>
            <a:pPr lvl="1"/>
            <a:r>
              <a:rPr lang="en-US" sz="3200" dirty="0" smtClean="0"/>
              <a:t>YES may mean “Yes, I was not present.”</a:t>
            </a:r>
          </a:p>
          <a:p>
            <a:pPr lvl="1"/>
            <a:r>
              <a:rPr lang="en-US" sz="3200" dirty="0" smtClean="0"/>
              <a:t>NO may mean “No, I was present.”</a:t>
            </a:r>
          </a:p>
          <a:p>
            <a:endParaRPr lang="en-US" dirty="0"/>
          </a:p>
          <a:p>
            <a:r>
              <a:rPr lang="en-US" sz="3200" dirty="0" smtClean="0"/>
              <a:t>Fix it: To be clear, you were not present at the 5:00 pm meeting on September 5, 2015, right?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1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3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One fact </a:t>
            </a:r>
            <a:r>
              <a:rPr lang="en-US" dirty="0" smtClean="0"/>
              <a:t>per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At the June meeting [what year?], do you recall whether or not the CEO said the Board voted to approve the plan?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What does YES/NO mean?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I don’t recall the meeting.</a:t>
            </a:r>
          </a:p>
          <a:p>
            <a:pPr lvl="1"/>
            <a:r>
              <a:rPr lang="en-US" sz="2400" dirty="0" smtClean="0"/>
              <a:t>The CEO did not say anything.</a:t>
            </a:r>
          </a:p>
          <a:p>
            <a:pPr lvl="1"/>
            <a:r>
              <a:rPr lang="en-US" sz="2400" dirty="0" smtClean="0"/>
              <a:t>The Board did not vote.</a:t>
            </a:r>
          </a:p>
          <a:p>
            <a:pPr lvl="1"/>
            <a:r>
              <a:rPr lang="en-US" sz="2400" dirty="0" smtClean="0"/>
              <a:t>The vote was not to approve.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08225"/>
            <a:ext cx="1752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0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it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Some questions call for yes</a:t>
            </a:r>
          </a:p>
          <a:p>
            <a:r>
              <a:rPr lang="en-US" sz="2800" dirty="0" smtClean="0"/>
              <a:t>Some questions call for no</a:t>
            </a:r>
          </a:p>
          <a:p>
            <a:r>
              <a:rPr lang="en-US" sz="2800" dirty="0" smtClean="0"/>
              <a:t>Some questions call for a one word answer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You drove the entire trip? YES</a:t>
            </a:r>
          </a:p>
          <a:p>
            <a:pPr marL="0" indent="0">
              <a:buNone/>
            </a:pPr>
            <a:r>
              <a:rPr lang="en-US" sz="2800" dirty="0" smtClean="0"/>
              <a:t>	Did your wife drive at all?  NO</a:t>
            </a:r>
          </a:p>
          <a:p>
            <a:pPr marL="0" indent="0">
              <a:buNone/>
            </a:pPr>
            <a:r>
              <a:rPr lang="en-US" sz="2800" dirty="0" smtClean="0"/>
              <a:t>	What color was the car?  GREEN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1"/>
            <a:ext cx="9906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laid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During top and middle of funnel, get all the TIME/PLACE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know your witness has personal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any doubt, shoot back up funnel and get foundation laid</a:t>
            </a:r>
          </a:p>
          <a:p>
            <a:endParaRPr lang="en-US" sz="2200" dirty="0" smtClean="0"/>
          </a:p>
          <a:p>
            <a:pPr marL="228600" lvl="2" indent="-169164">
              <a:buNone/>
            </a:pPr>
            <a:r>
              <a:rPr lang="en-US" sz="2400" dirty="0" smtClean="0"/>
              <a:t>Be sure to ask “You were at the June 2014 board meeting?”</a:t>
            </a:r>
          </a:p>
          <a:p>
            <a:pPr marL="228600" lvl="2" indent="-169164">
              <a:buNone/>
            </a:pPr>
            <a:r>
              <a:rPr lang="en-US" sz="2400" dirty="0" smtClean="0"/>
              <a:t>Before asking, “CEO was at June 2014 board meeting, right?”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14599"/>
            <a:ext cx="1143000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Don’t forget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3766077"/>
          </a:xfrm>
        </p:spPr>
        <p:txBody>
          <a:bodyPr>
            <a:noAutofit/>
          </a:bodyPr>
          <a:lstStyle/>
          <a:p>
            <a:r>
              <a:rPr lang="en-US" sz="3600" dirty="0" smtClean="0"/>
              <a:t>Listen to </a:t>
            </a:r>
            <a:r>
              <a:rPr lang="en-US" sz="3600" b="1" u="sng" dirty="0" smtClean="0"/>
              <a:t>objection</a:t>
            </a:r>
            <a:r>
              <a:rPr lang="en-US" sz="3600" dirty="0" smtClean="0"/>
              <a:t> and reform question if it  conceivably has merit.</a:t>
            </a:r>
          </a:p>
          <a:p>
            <a:r>
              <a:rPr lang="en-US" sz="3600" dirty="0" smtClean="0"/>
              <a:t>Listen to </a:t>
            </a:r>
            <a:r>
              <a:rPr lang="en-US" sz="3600" b="1" u="sng" dirty="0" smtClean="0"/>
              <a:t>answer!!!</a:t>
            </a:r>
          </a:p>
          <a:p>
            <a:r>
              <a:rPr lang="en-US" sz="3600" dirty="0" smtClean="0"/>
              <a:t>Ask if again until it responds to question.</a:t>
            </a:r>
          </a:p>
          <a:p>
            <a:r>
              <a:rPr lang="en-US" sz="3600" dirty="0" smtClean="0"/>
              <a:t>Consider whether “explanation” to be permitted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209800"/>
            <a:ext cx="1752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4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410200"/>
          </a:xfrm>
        </p:spPr>
        <p:txBody>
          <a:bodyPr/>
          <a:lstStyle/>
          <a:p>
            <a:pPr algn="ctr"/>
            <a:r>
              <a:rPr lang="en-US" sz="4400" dirty="0" smtClean="0"/>
              <a:t>Finish the list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Is that all?</a:t>
            </a:r>
          </a:p>
          <a:p>
            <a:pPr marL="0" indent="0">
              <a:buNone/>
            </a:pPr>
            <a:r>
              <a:rPr lang="en-US" sz="3600" dirty="0" smtClean="0"/>
              <a:t>Anything else?</a:t>
            </a:r>
          </a:p>
          <a:p>
            <a:pPr marL="0" indent="0">
              <a:buNone/>
            </a:pPr>
            <a:r>
              <a:rPr lang="en-US" sz="3600" dirty="0" smtClean="0"/>
              <a:t>Have you told me everything you recall?</a:t>
            </a:r>
          </a:p>
          <a:p>
            <a:pPr marL="0" indent="0">
              <a:buNone/>
            </a:pPr>
            <a:r>
              <a:rPr lang="en-US" sz="3600" dirty="0" smtClean="0"/>
              <a:t>Anything that would refresh your memory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18" y="1371600"/>
            <a:ext cx="150098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3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 and 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-169164"/>
            <a:r>
              <a:rPr lang="en-US" sz="3200" dirty="0" smtClean="0"/>
              <a:t>Loop prior answer(s) into next question</a:t>
            </a:r>
          </a:p>
          <a:p>
            <a:pPr lvl="3"/>
            <a:r>
              <a:rPr lang="en-US" sz="3200" dirty="0" smtClean="0"/>
              <a:t>You stopped at store on your way home? YES</a:t>
            </a:r>
          </a:p>
          <a:p>
            <a:pPr lvl="3"/>
            <a:r>
              <a:rPr lang="en-US" sz="3200" dirty="0" smtClean="0"/>
              <a:t>You were driving? YES</a:t>
            </a:r>
          </a:p>
          <a:p>
            <a:pPr lvl="3"/>
            <a:r>
              <a:rPr lang="en-US" sz="3200" dirty="0" smtClean="0"/>
              <a:t>You were driving to the store? YES</a:t>
            </a:r>
          </a:p>
          <a:p>
            <a:pPr lvl="1"/>
            <a:r>
              <a:rPr lang="en-US" sz="3200" dirty="0" smtClean="0"/>
              <a:t>Listen for “Objection, misstates prior testimony”</a:t>
            </a:r>
          </a:p>
          <a:p>
            <a:pPr lvl="1"/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of the Funnel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Where the rubber meets the road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2800" dirty="0" smtClean="0"/>
              <a:t>Change the form of </a:t>
            </a:r>
            <a:r>
              <a:rPr lang="en-US" sz="2800" dirty="0"/>
              <a:t>questions </a:t>
            </a:r>
          </a:p>
          <a:p>
            <a:pPr marL="0" indent="0">
              <a:buNone/>
            </a:pPr>
            <a:r>
              <a:rPr lang="en-US" sz="2800" dirty="0" smtClean="0"/>
              <a:t>    as you slide down the funnel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Move from open-ended </a:t>
            </a:r>
            <a:r>
              <a:rPr lang="en-US" sz="2800" dirty="0"/>
              <a:t>to short </a:t>
            </a:r>
            <a:r>
              <a:rPr lang="en-US" sz="2800" dirty="0" smtClean="0"/>
              <a:t>tight simple questions looking </a:t>
            </a:r>
            <a:r>
              <a:rPr lang="en-US" sz="2800" dirty="0"/>
              <a:t>for </a:t>
            </a:r>
            <a:r>
              <a:rPr lang="en-US" sz="2800" dirty="0" smtClean="0"/>
              <a:t>admissions</a:t>
            </a:r>
            <a:endParaRPr lang="en-US" sz="2800" dirty="0"/>
          </a:p>
        </p:txBody>
      </p:sp>
      <p:pic>
        <p:nvPicPr>
          <p:cNvPr id="4098" name="Picture 2" descr="C:\Users\msullivan\AppData\Local\Microsoft\Windows\Temporary Internet Files\Content.IE5\IO42O1DP\142719670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88" y="1600200"/>
            <a:ext cx="17525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lying witness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u="sng" dirty="0" smtClean="0"/>
          </a:p>
          <a:p>
            <a:pPr algn="ctr"/>
            <a:r>
              <a:rPr lang="en-US" sz="2400" dirty="0" smtClean="0"/>
              <a:t>Be the Omniscient Examiner - use documents to make witness believe you know everything already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Have testimony from middle of funnel ready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OR let him/her lie – the deposition is not necessarily the time to impeach</a:t>
            </a:r>
            <a:endParaRPr lang="en-US" sz="2400" dirty="0"/>
          </a:p>
        </p:txBody>
      </p:sp>
      <p:pic>
        <p:nvPicPr>
          <p:cNvPr id="13314" name="Picture 2" descr="C:\Users\msullivan\AppData\Local\Microsoft\Windows\Temporary Internet Files\Content.IE5\IO42O1DP\Chemistry-Conical-Funnel-3591-sma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14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Mistakes to avoid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Long questions with ten pound words</a:t>
            </a:r>
          </a:p>
          <a:p>
            <a:r>
              <a:rPr lang="en-US" sz="2800" dirty="0" smtClean="0"/>
              <a:t>Double negatives</a:t>
            </a:r>
          </a:p>
          <a:p>
            <a:r>
              <a:rPr lang="en-US" sz="2800" dirty="0" smtClean="0"/>
              <a:t>Pronouns with an antecedent 20 pages back</a:t>
            </a:r>
          </a:p>
          <a:p>
            <a:r>
              <a:rPr lang="en-US" sz="2800" dirty="0" smtClean="0"/>
              <a:t>Dates, places, times defined 40 pages back</a:t>
            </a:r>
          </a:p>
          <a:p>
            <a:r>
              <a:rPr lang="en-US" sz="2800" dirty="0" smtClean="0"/>
              <a:t>Compound</a:t>
            </a:r>
          </a:p>
          <a:p>
            <a:r>
              <a:rPr lang="en-US" sz="2800" dirty="0" smtClean="0"/>
              <a:t>Forgetting to close the list</a:t>
            </a:r>
          </a:p>
          <a:p>
            <a:r>
              <a:rPr lang="en-US" sz="2800" dirty="0" smtClean="0"/>
              <a:t>Opinion questions without a strong foundation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57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when it’s over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Check the transcript!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Did “You were </a:t>
            </a:r>
            <a:r>
              <a:rPr lang="en-US" sz="2800" i="1" u="sng" dirty="0" smtClean="0">
                <a:solidFill>
                  <a:srgbClr val="FF0000"/>
                </a:solidFill>
              </a:rPr>
              <a:t>not </a:t>
            </a:r>
            <a:r>
              <a:rPr lang="en-US" sz="2800" dirty="0" smtClean="0"/>
              <a:t>driving, correct?”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Get transcribed as “You were driving, correct?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53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2227263"/>
            <a:ext cx="179228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Why are you taking this deposition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sz="3200" dirty="0" smtClean="0"/>
              <a:t>Summary judgment</a:t>
            </a:r>
          </a:p>
          <a:p>
            <a:pPr lvl="1"/>
            <a:r>
              <a:rPr lang="en-US" sz="3200" dirty="0" smtClean="0"/>
              <a:t>Impeachment at trial</a:t>
            </a:r>
          </a:p>
          <a:p>
            <a:pPr lvl="1"/>
            <a:r>
              <a:rPr lang="en-US" sz="3200" dirty="0" smtClean="0"/>
              <a:t>Trial testimony of the witness at trial</a:t>
            </a:r>
          </a:p>
          <a:p>
            <a:pPr lvl="1"/>
            <a:r>
              <a:rPr lang="en-US" sz="3200" dirty="0" smtClean="0"/>
              <a:t>Box the witness out of case</a:t>
            </a:r>
          </a:p>
          <a:p>
            <a:pPr lvl="1"/>
            <a:r>
              <a:rPr lang="en-US" sz="3200" dirty="0" smtClean="0"/>
              <a:t>Settlement</a:t>
            </a:r>
          </a:p>
        </p:txBody>
      </p:sp>
      <p:pic>
        <p:nvPicPr>
          <p:cNvPr id="3075" name="Picture 3" descr="C:\Users\msullivan\AppData\Local\Microsoft\Windows\Temporary Internet Files\Content.IE5\0XTY71EJ\85608,1303282564,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438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Creating Q/A Pairs</a:t>
            </a:r>
            <a:br>
              <a:rPr lang="en-US" dirty="0" smtClean="0"/>
            </a:br>
            <a:r>
              <a:rPr lang="en-US" dirty="0" smtClean="0"/>
              <a:t>to test your theory and get admissions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400" dirty="0" smtClean="0"/>
              <a:t>--</a:t>
            </a:r>
            <a:r>
              <a:rPr lang="en-US" sz="2800" dirty="0" smtClean="0"/>
              <a:t>Narrow closed-end questions </a:t>
            </a:r>
          </a:p>
          <a:p>
            <a:pPr marL="457200" lvl="1" indent="0">
              <a:buNone/>
            </a:pPr>
            <a:r>
              <a:rPr lang="en-US" sz="2800" dirty="0" smtClean="0"/>
              <a:t>--Witness to confirm or deny one fact per question</a:t>
            </a:r>
          </a:p>
          <a:p>
            <a:pPr marL="457200" lvl="1" indent="0">
              <a:buNone/>
            </a:pPr>
            <a:r>
              <a:rPr lang="en-US" sz="2800" dirty="0" smtClean="0"/>
              <a:t>--Break your theory of what this witness has to say into a series of questions</a:t>
            </a:r>
          </a:p>
          <a:p>
            <a:pPr marL="457200" lvl="1" indent="0">
              <a:buNone/>
            </a:pPr>
            <a:r>
              <a:rPr lang="en-US" sz="2800" dirty="0" smtClean="0"/>
              <a:t>--See if the witness denies</a:t>
            </a:r>
          </a:p>
          <a:p>
            <a:pPr marL="457200" lvl="1" indent="0">
              <a:buNone/>
            </a:pPr>
            <a:r>
              <a:rPr lang="en-US" sz="2800" dirty="0" smtClean="0"/>
              <a:t>  any link in the chain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If he does, shoot back up </a:t>
            </a:r>
          </a:p>
          <a:p>
            <a:pPr marL="457200" lvl="1" indent="0">
              <a:buNone/>
            </a:pPr>
            <a:r>
              <a:rPr lang="en-US" sz="2400" dirty="0" smtClean="0"/>
              <a:t>funnel to find out why.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050" name="Picture 2" descr="C:\Users\msullivan\AppData\Local\Microsoft\Windows\Temporary Internet Files\Content.IE5\EUR05J2U\man-cartoon-hi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399"/>
            <a:ext cx="1524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97225"/>
            <a:ext cx="15240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Bottom of the Funnel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b="1" dirty="0" smtClean="0"/>
              <a:t>Tight, short, clear </a:t>
            </a:r>
            <a:r>
              <a:rPr lang="en-US" sz="2800" dirty="0" smtClean="0"/>
              <a:t>questions </a:t>
            </a:r>
          </a:p>
          <a:p>
            <a:pPr lvl="1"/>
            <a:r>
              <a:rPr lang="en-US" sz="2800" dirty="0" smtClean="0"/>
              <a:t>Call for tight, short, clear answers YES/NO</a:t>
            </a:r>
          </a:p>
          <a:p>
            <a:pPr lvl="1"/>
            <a:r>
              <a:rPr lang="en-US" sz="2800" dirty="0" smtClean="0"/>
              <a:t>Now is the time to </a:t>
            </a:r>
            <a:r>
              <a:rPr lang="en-US" sz="2800" b="1" dirty="0" smtClean="0"/>
              <a:t>lead</a:t>
            </a:r>
          </a:p>
          <a:p>
            <a:pPr lvl="1"/>
            <a:r>
              <a:rPr lang="en-US" sz="2800" dirty="0" smtClean="0"/>
              <a:t>If question is key, consider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scripting</a:t>
            </a:r>
            <a:r>
              <a:rPr lang="en-US" sz="2800" dirty="0" smtClean="0"/>
              <a:t> it</a:t>
            </a:r>
          </a:p>
          <a:p>
            <a:pPr lvl="1"/>
            <a:r>
              <a:rPr lang="en-US" sz="2800" u="sng" dirty="0" smtClean="0"/>
              <a:t>One fact </a:t>
            </a:r>
            <a:r>
              <a:rPr lang="en-US" sz="2800" dirty="0" smtClean="0"/>
              <a:t>per question</a:t>
            </a:r>
          </a:p>
          <a:p>
            <a:pPr lvl="1"/>
            <a:r>
              <a:rPr lang="en-US" sz="2800" dirty="0" smtClean="0"/>
              <a:t>But, beware of simple </a:t>
            </a:r>
            <a:r>
              <a:rPr lang="en-US" sz="2800" b="1" dirty="0" smtClean="0"/>
              <a:t>yes/no</a:t>
            </a:r>
          </a:p>
          <a:p>
            <a:pPr lvl="1"/>
            <a:r>
              <a:rPr lang="en-US" sz="2800" b="1" dirty="0" smtClean="0"/>
              <a:t>Pronouns</a:t>
            </a:r>
            <a:r>
              <a:rPr lang="en-US" sz="2800" dirty="0" smtClean="0"/>
              <a:t> are dangerous</a:t>
            </a:r>
          </a:p>
          <a:p>
            <a:pPr lvl="1"/>
            <a:r>
              <a:rPr lang="en-US" sz="2800" dirty="0" smtClean="0"/>
              <a:t>Reframe if </a:t>
            </a:r>
            <a:r>
              <a:rPr lang="en-US" sz="2800" b="1" dirty="0" smtClean="0"/>
              <a:t>objection</a:t>
            </a:r>
            <a:r>
              <a:rPr lang="en-US" sz="2800" dirty="0" smtClean="0"/>
              <a:t> colorable</a:t>
            </a:r>
            <a:endParaRPr lang="en-US" sz="2800" dirty="0"/>
          </a:p>
        </p:txBody>
      </p:sp>
      <p:pic>
        <p:nvPicPr>
          <p:cNvPr id="10242" name="Picture 2" descr="C:\Users\msullivan\AppData\Local\Microsoft\Windows\Temporary Internet Files\Content.IE5\0XTY71EJ\Ð»ÐµÐ²Ð°Ðº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42594"/>
            <a:ext cx="2819400" cy="17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rules for bottom of funnel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520940" cy="357984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Fed. R. </a:t>
            </a:r>
            <a:r>
              <a:rPr lang="en-US" sz="2600" dirty="0" err="1" smtClean="0"/>
              <a:t>Evid</a:t>
            </a:r>
            <a:r>
              <a:rPr lang="en-US" sz="2600" dirty="0" smtClean="0"/>
              <a:t>. 602 “No foundation</a:t>
            </a:r>
            <a:r>
              <a:rPr lang="en-US" sz="2600" b="0" dirty="0" smtClean="0"/>
              <a:t>” -- establish witness has personal knowledge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Fed. R. </a:t>
            </a:r>
            <a:r>
              <a:rPr lang="en-US" sz="2600" dirty="0" err="1" smtClean="0"/>
              <a:t>Evid</a:t>
            </a:r>
            <a:r>
              <a:rPr lang="en-US" sz="2600" dirty="0" smtClean="0"/>
              <a:t>. 611(c) “Leading”</a:t>
            </a:r>
            <a:endParaRPr lang="en-US" sz="2600" dirty="0"/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2600" dirty="0" smtClean="0"/>
              <a:t>Is this a witness you can lead?</a:t>
            </a:r>
          </a:p>
          <a:p>
            <a:r>
              <a:rPr lang="en-US" sz="2600" dirty="0" smtClean="0"/>
              <a:t>Fed. R. </a:t>
            </a:r>
            <a:r>
              <a:rPr lang="en-US" sz="2600" dirty="0" err="1" smtClean="0"/>
              <a:t>Evid</a:t>
            </a:r>
            <a:r>
              <a:rPr lang="en-US" sz="2600" dirty="0" smtClean="0"/>
              <a:t>. 607 “Impeaching”</a:t>
            </a:r>
            <a:endParaRPr lang="en-US" sz="2600" dirty="0"/>
          </a:p>
          <a:p>
            <a:pPr marL="400050" lvl="1" indent="0">
              <a:buNone/>
            </a:pPr>
            <a:r>
              <a:rPr lang="en-US" sz="2600" dirty="0" smtClean="0"/>
              <a:t>Is this a witness you can </a:t>
            </a:r>
            <a:endParaRPr lang="en-US" sz="2600" dirty="0"/>
          </a:p>
          <a:p>
            <a:pPr marL="400050" lvl="1" indent="0">
              <a:buNone/>
            </a:pPr>
            <a:r>
              <a:rPr lang="en-US" sz="2600" dirty="0" smtClean="0"/>
              <a:t>Impeach?</a:t>
            </a:r>
            <a:endParaRPr lang="en-US" sz="2600" dirty="0"/>
          </a:p>
          <a:p>
            <a:r>
              <a:rPr lang="en-US" sz="2400" dirty="0" smtClean="0"/>
              <a:t>ANTICIPATE AND LISTEN TO </a:t>
            </a:r>
          </a:p>
          <a:p>
            <a:r>
              <a:rPr lang="en-US" sz="2400" dirty="0" smtClean="0"/>
              <a:t>OBJECTIONS</a:t>
            </a:r>
          </a:p>
        </p:txBody>
      </p:sp>
      <p:pic>
        <p:nvPicPr>
          <p:cNvPr id="5122" name="Picture 2" descr="C:\Users\msullivan\AppData\Local\Microsoft\Windows\Temporary Internet Files\Content.IE5\RN78I0QU\Funne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18" y="2743200"/>
            <a:ext cx="3048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Sample examination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207726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msullivan\AppData\Local\Microsoft\Windows\Temporary Internet Files\Content.IE5\RN78I0QU\MediaFunne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5336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236"/>
            <a:ext cx="7335113" cy="51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msullivan\AppData\Local\Microsoft\Windows\Temporary Internet Files\Content.IE5\F3TPIRDS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sullivan\AppData\Local\Microsoft\Windows\Temporary Internet Files\Content.IE5\0XTY71EJ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6" y="3388043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sullivan\AppData\Local\Microsoft\Windows\Temporary Internet Files\Content.IE5\IO42O1DP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31" y="369443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sullivan\AppData\Local\Microsoft\Windows\Temporary Internet Files\Content.IE5\F3TPIRDS\Funnel_Types_V.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83909"/>
            <a:ext cx="304800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14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" y="762000"/>
            <a:ext cx="7429500" cy="451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msullivan\AppData\Local\Microsoft\Windows\Temporary Internet Files\Content.IE5\IO42O1DP\funne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C6B21ADA43B942448900D36DD3CF21C1"/>
  <p:tag name="TPVERSION" val="5"/>
  <p:tag name="TPFULLVERSION" val="5.3.1.3337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296</TotalTime>
  <Words>704</Words>
  <Application>Microsoft Office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The Fine Art of Taking a Brilliant Deposition</vt:lpstr>
      <vt:lpstr>The Bottom of the Funnel</vt:lpstr>
      <vt:lpstr>Why are you taking this deposition?</vt:lpstr>
      <vt:lpstr>Creating Q/A Pairs to test your theory and get admissions</vt:lpstr>
      <vt:lpstr>At the Bottom of the Funnel</vt:lpstr>
      <vt:lpstr>Evidence rules for bottom of funnel</vt:lpstr>
      <vt:lpstr>Sample examination</vt:lpstr>
      <vt:lpstr>PowerPoint Presentation</vt:lpstr>
      <vt:lpstr>PowerPoint Presentation</vt:lpstr>
      <vt:lpstr>PowerPoint Presentation</vt:lpstr>
      <vt:lpstr>Unpacking</vt:lpstr>
      <vt:lpstr>Make sure YES/NO makes sense</vt:lpstr>
      <vt:lpstr>More Yes/No trouble</vt:lpstr>
      <vt:lpstr>One fact per question</vt:lpstr>
      <vt:lpstr>Mix it up</vt:lpstr>
      <vt:lpstr>Make sure you laid foundations</vt:lpstr>
      <vt:lpstr>Don’t forget</vt:lpstr>
      <vt:lpstr>PowerPoint Presentation</vt:lpstr>
      <vt:lpstr>Looping and leading</vt:lpstr>
      <vt:lpstr>Techniques for lying witness</vt:lpstr>
      <vt:lpstr>Mistakes to avoid</vt:lpstr>
      <vt:lpstr>And when it’s over . . . </vt:lpstr>
      <vt:lpstr>Questions?</vt:lpstr>
    </vt:vector>
  </TitlesOfParts>
  <Company>USDC-RI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</dc:title>
  <dc:creator>Mag. Judge Sullivan</dc:creator>
  <cp:lastModifiedBy>John Etchells</cp:lastModifiedBy>
  <cp:revision>28</cp:revision>
  <cp:lastPrinted>2016-10-25T22:57:43Z</cp:lastPrinted>
  <dcterms:created xsi:type="dcterms:W3CDTF">2016-06-06T23:13:06Z</dcterms:created>
  <dcterms:modified xsi:type="dcterms:W3CDTF">2017-10-24T13:46:44Z</dcterms:modified>
</cp:coreProperties>
</file>