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notesMasterIdLst>
    <p:notesMasterId r:id="rId28"/>
  </p:notesMasterIdLst>
  <p:sldIdLst>
    <p:sldId id="256" r:id="rId2"/>
    <p:sldId id="257" r:id="rId3"/>
    <p:sldId id="269" r:id="rId4"/>
    <p:sldId id="258" r:id="rId5"/>
    <p:sldId id="259" r:id="rId6"/>
    <p:sldId id="280" r:id="rId7"/>
    <p:sldId id="281" r:id="rId8"/>
    <p:sldId id="260" r:id="rId9"/>
    <p:sldId id="261" r:id="rId10"/>
    <p:sldId id="262" r:id="rId11"/>
    <p:sldId id="263" r:id="rId12"/>
    <p:sldId id="264" r:id="rId13"/>
    <p:sldId id="266" r:id="rId14"/>
    <p:sldId id="278" r:id="rId15"/>
    <p:sldId id="279" r:id="rId16"/>
    <p:sldId id="265" r:id="rId17"/>
    <p:sldId id="267" r:id="rId18"/>
    <p:sldId id="268" r:id="rId19"/>
    <p:sldId id="270" r:id="rId20"/>
    <p:sldId id="272" r:id="rId21"/>
    <p:sldId id="271" r:id="rId22"/>
    <p:sldId id="273" r:id="rId23"/>
    <p:sldId id="274" r:id="rId24"/>
    <p:sldId id="276" r:id="rId25"/>
    <p:sldId id="277" r:id="rId26"/>
    <p:sldId id="275"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14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4E9154-4694-5747-A3D9-19CA9AD5C0D4}" type="datetimeFigureOut">
              <a:rPr lang="en-US" smtClean="0"/>
              <a:t>10/23/2017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09B918-B045-C245-AEC4-D47DE9EF7ECF}" type="slidenum">
              <a:rPr lang="en-US" smtClean="0"/>
              <a:t>‹#›</a:t>
            </a:fld>
            <a:endParaRPr lang="en-US"/>
          </a:p>
        </p:txBody>
      </p:sp>
    </p:spTree>
    <p:extLst>
      <p:ext uri="{BB962C8B-B14F-4D97-AF65-F5344CB8AC3E}">
        <p14:creationId xmlns:p14="http://schemas.microsoft.com/office/powerpoint/2010/main" val="19103364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test of the </a:t>
            </a:r>
            <a:r>
              <a:rPr lang="en-US" smtClean="0"/>
              <a:t>notes function</a:t>
            </a:r>
            <a:endParaRPr lang="en-US"/>
          </a:p>
        </p:txBody>
      </p:sp>
      <p:sp>
        <p:nvSpPr>
          <p:cNvPr id="4" name="Slide Number Placeholder 3"/>
          <p:cNvSpPr>
            <a:spLocks noGrp="1"/>
          </p:cNvSpPr>
          <p:nvPr>
            <p:ph type="sldNum" sz="quarter" idx="10"/>
          </p:nvPr>
        </p:nvSpPr>
        <p:spPr/>
        <p:txBody>
          <a:bodyPr/>
          <a:lstStyle/>
          <a:p>
            <a:fld id="{9509B918-B045-C245-AEC4-D47DE9EF7ECF}" type="slidenum">
              <a:rPr lang="en-US" smtClean="0"/>
              <a:t>4</a:t>
            </a:fld>
            <a:endParaRPr lang="en-US"/>
          </a:p>
        </p:txBody>
      </p:sp>
    </p:spTree>
    <p:extLst>
      <p:ext uri="{BB962C8B-B14F-4D97-AF65-F5344CB8AC3E}">
        <p14:creationId xmlns:p14="http://schemas.microsoft.com/office/powerpoint/2010/main" val="3839733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09B918-B045-C245-AEC4-D47DE9EF7ECF}" type="slidenum">
              <a:rPr lang="en-US" smtClean="0"/>
              <a:t>21</a:t>
            </a:fld>
            <a:endParaRPr lang="en-US"/>
          </a:p>
        </p:txBody>
      </p:sp>
    </p:spTree>
    <p:extLst>
      <p:ext uri="{BB962C8B-B14F-4D97-AF65-F5344CB8AC3E}">
        <p14:creationId xmlns:p14="http://schemas.microsoft.com/office/powerpoint/2010/main" val="1260524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ACFBD5E1-E179-C044-95B8-4E7D01B4CED3}" type="datetimeFigureOut">
              <a:rPr lang="en-US" smtClean="0"/>
              <a:t>10/23/2017</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FBD5E1-E179-C044-95B8-4E7D01B4CED3}"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79181-DA1C-C645-A6E0-A0CB261CF54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FBD5E1-E179-C044-95B8-4E7D01B4CED3}"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79181-DA1C-C645-A6E0-A0CB261CF54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FBD5E1-E179-C044-95B8-4E7D01B4CED3}"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B79181-DA1C-C645-A6E0-A0CB261CF54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CFBD5E1-E179-C044-95B8-4E7D01B4CED3}"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FBD5E1-E179-C044-95B8-4E7D01B4CED3}"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79181-DA1C-C645-A6E0-A0CB261CF54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CFBD5E1-E179-C044-95B8-4E7D01B4CED3}" type="datetimeFigureOut">
              <a:rPr lang="en-US" smtClean="0"/>
              <a:t>10/23/2017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B79181-DA1C-C645-A6E0-A0CB261CF54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FBD5E1-E179-C044-95B8-4E7D01B4CED3}" type="datetimeFigureOut">
              <a:rPr lang="en-US" smtClean="0"/>
              <a:t>10/23/2017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B79181-DA1C-C645-A6E0-A0CB261CF54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ACFBD5E1-E179-C044-95B8-4E7D01B4CED3}" type="datetimeFigureOut">
              <a:rPr lang="en-US" smtClean="0"/>
              <a:t>10/23/2017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B79181-DA1C-C645-A6E0-A0CB261CF54D}"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FBD5E1-E179-C044-95B8-4E7D01B4CED3}"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79181-DA1C-C645-A6E0-A0CB261CF54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FBD5E1-E179-C044-95B8-4E7D01B4CED3}"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B79181-DA1C-C645-A6E0-A0CB261CF54D}"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CFBD5E1-E179-C044-95B8-4E7D01B4CED3}" type="datetimeFigureOut">
              <a:rPr lang="en-US" smtClean="0"/>
              <a:t>10/23/2017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FB79181-DA1C-C645-A6E0-A0CB261CF54D}"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2359297"/>
            <a:ext cx="7406640" cy="1472184"/>
          </a:xfrm>
        </p:spPr>
        <p:txBody>
          <a:bodyPr/>
          <a:lstStyle/>
          <a:p>
            <a:pPr marL="182880" indent="0">
              <a:buNone/>
            </a:pPr>
            <a:r>
              <a:rPr lang="en-US" dirty="0" smtClean="0"/>
              <a:t>Middle of the funnel</a:t>
            </a:r>
            <a:br>
              <a:rPr lang="en-US" dirty="0" smtClean="0"/>
            </a:br>
            <a:r>
              <a:rPr lang="en-US" sz="2400" dirty="0" smtClean="0"/>
              <a:t>or the other stuff you need to be thinking about.</a:t>
            </a:r>
            <a:endParaRPr lang="en-US" dirty="0"/>
          </a:p>
        </p:txBody>
      </p:sp>
      <p:sp>
        <p:nvSpPr>
          <p:cNvPr id="3" name="Subtitle 2"/>
          <p:cNvSpPr>
            <a:spLocks noGrp="1"/>
          </p:cNvSpPr>
          <p:nvPr>
            <p:ph type="subTitle" idx="1"/>
          </p:nvPr>
        </p:nvSpPr>
        <p:spPr>
          <a:xfrm>
            <a:off x="1432560" y="4402755"/>
            <a:ext cx="7406640" cy="1752600"/>
          </a:xfrm>
        </p:spPr>
        <p:txBody>
          <a:bodyPr>
            <a:normAutofit lnSpcReduction="10000"/>
          </a:bodyPr>
          <a:lstStyle/>
          <a:p>
            <a:pPr algn="r"/>
            <a:endParaRPr lang="en-US" dirty="0" smtClean="0"/>
          </a:p>
          <a:p>
            <a:pPr algn="r"/>
            <a:endParaRPr lang="en-US" dirty="0"/>
          </a:p>
          <a:p>
            <a:pPr algn="r"/>
            <a:endParaRPr lang="en-US" dirty="0" smtClean="0"/>
          </a:p>
          <a:p>
            <a:pPr algn="r"/>
            <a:r>
              <a:rPr lang="en-US" dirty="0" smtClean="0"/>
              <a:t>Dennis J. McCarten, Esq.</a:t>
            </a:r>
            <a:endParaRPr lang="en-US" dirty="0"/>
          </a:p>
        </p:txBody>
      </p:sp>
    </p:spTree>
    <p:extLst>
      <p:ext uri="{BB962C8B-B14F-4D97-AF65-F5344CB8AC3E}">
        <p14:creationId xmlns:p14="http://schemas.microsoft.com/office/powerpoint/2010/main" val="2477922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r>
              <a:rPr lang="en-US" u="sng" dirty="0" smtClean="0"/>
              <a:t>Going Back up the Funnel</a:t>
            </a:r>
            <a:endParaRPr lang="en-US" u="sng" dirty="0"/>
          </a:p>
        </p:txBody>
      </p:sp>
      <p:sp>
        <p:nvSpPr>
          <p:cNvPr id="16" name="Content Placeholder 15"/>
          <p:cNvSpPr>
            <a:spLocks noGrp="1"/>
          </p:cNvSpPr>
          <p:nvPr>
            <p:ph idx="1"/>
          </p:nvPr>
        </p:nvSpPr>
        <p:spPr>
          <a:xfrm>
            <a:off x="1435608" y="2162870"/>
            <a:ext cx="7498080" cy="4085529"/>
          </a:xfrm>
        </p:spPr>
        <p:txBody>
          <a:bodyPr/>
          <a:lstStyle/>
          <a:p>
            <a:pPr marL="82296" indent="0">
              <a:buNone/>
            </a:pPr>
            <a:r>
              <a:rPr lang="en-US" dirty="0" smtClean="0"/>
              <a:t>Funnel rarely ends with “Yes” or “No”</a:t>
            </a:r>
          </a:p>
          <a:p>
            <a:pPr marL="82296" indent="0">
              <a:buNone/>
            </a:pPr>
            <a:endParaRPr lang="en-US" dirty="0"/>
          </a:p>
          <a:p>
            <a:pPr marL="82296" indent="0">
              <a:buNone/>
            </a:pPr>
            <a:r>
              <a:rPr lang="en-US" dirty="0" smtClean="0"/>
              <a:t>More often its </a:t>
            </a:r>
            <a:r>
              <a:rPr lang="en-US" i="1" dirty="0" smtClean="0"/>
              <a:t>“Yes, but</a:t>
            </a:r>
            <a:r>
              <a:rPr lang="is-IS" i="1" dirty="0" smtClean="0"/>
              <a:t>…...”  </a:t>
            </a:r>
            <a:r>
              <a:rPr lang="is-IS" dirty="0" smtClean="0"/>
              <a:t>or </a:t>
            </a:r>
            <a:r>
              <a:rPr lang="is-IS" i="1" dirty="0" smtClean="0"/>
              <a:t>“No, but sometimes......”</a:t>
            </a:r>
          </a:p>
          <a:p>
            <a:pPr marL="82296" indent="0">
              <a:buNone/>
            </a:pPr>
            <a:endParaRPr lang="is-IS" i="1" dirty="0"/>
          </a:p>
          <a:p>
            <a:pPr marL="82296" indent="0">
              <a:buNone/>
            </a:pPr>
            <a:r>
              <a:rPr lang="is-IS" dirty="0" smtClean="0"/>
              <a:t>New information – New funnel</a:t>
            </a:r>
            <a:endParaRPr lang="en-US" dirty="0"/>
          </a:p>
        </p:txBody>
      </p:sp>
    </p:spTree>
    <p:extLst>
      <p:ext uri="{BB962C8B-B14F-4D97-AF65-F5344CB8AC3E}">
        <p14:creationId xmlns:p14="http://schemas.microsoft.com/office/powerpoint/2010/main" val="2839258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Multiple Funnels</a:t>
            </a:r>
            <a:endParaRPr lang="en-US" u="sng" dirty="0"/>
          </a:p>
        </p:txBody>
      </p:sp>
      <p:sp>
        <p:nvSpPr>
          <p:cNvPr id="3" name="Content Placeholder 2"/>
          <p:cNvSpPr>
            <a:spLocks noGrp="1"/>
          </p:cNvSpPr>
          <p:nvPr>
            <p:ph idx="1"/>
          </p:nvPr>
        </p:nvSpPr>
        <p:spPr/>
        <p:txBody>
          <a:bodyPr>
            <a:normAutofit/>
          </a:bodyPr>
          <a:lstStyle/>
          <a:p>
            <a:r>
              <a:rPr lang="en-US" dirty="0" smtClean="0"/>
              <a:t>New series of funnels for each new subtopic in a single topic</a:t>
            </a:r>
          </a:p>
          <a:p>
            <a:endParaRPr lang="en-US" dirty="0" smtClean="0"/>
          </a:p>
          <a:p>
            <a:r>
              <a:rPr lang="en-US" dirty="0" smtClean="0"/>
              <a:t>Topic – How witness learned information</a:t>
            </a:r>
          </a:p>
          <a:p>
            <a:pPr marL="82296" indent="0">
              <a:buNone/>
            </a:pPr>
            <a:endParaRPr lang="en-US" dirty="0" smtClean="0"/>
          </a:p>
          <a:p>
            <a:pPr lvl="1"/>
            <a:r>
              <a:rPr lang="en-US" i="1" dirty="0" smtClean="0"/>
              <a:t>Q: “How did you learn that the buyer wanted insurance on the shipment?”</a:t>
            </a:r>
          </a:p>
          <a:p>
            <a:pPr lvl="1"/>
            <a:r>
              <a:rPr lang="en-US" i="1" dirty="0" smtClean="0"/>
              <a:t>A: “I received an email to that effect.”</a:t>
            </a:r>
          </a:p>
          <a:p>
            <a:pPr marL="128016" indent="0">
              <a:buNone/>
            </a:pPr>
            <a:endParaRPr lang="en-US" dirty="0"/>
          </a:p>
        </p:txBody>
      </p:sp>
    </p:spTree>
    <p:extLst>
      <p:ext uri="{BB962C8B-B14F-4D97-AF65-F5344CB8AC3E}">
        <p14:creationId xmlns:p14="http://schemas.microsoft.com/office/powerpoint/2010/main" val="3780225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77844"/>
            <a:ext cx="7498080" cy="5770556"/>
          </a:xfrm>
        </p:spPr>
        <p:txBody>
          <a:bodyPr/>
          <a:lstStyle/>
          <a:p>
            <a:r>
              <a:rPr lang="en-US" dirty="0"/>
              <a:t>New subtopic – Handling of </a:t>
            </a:r>
            <a:r>
              <a:rPr lang="en-US" dirty="0" smtClean="0"/>
              <a:t>emails</a:t>
            </a:r>
            <a:endParaRPr lang="en-US" dirty="0"/>
          </a:p>
          <a:p>
            <a:pPr lvl="1"/>
            <a:r>
              <a:rPr lang="en-US" i="1" dirty="0" smtClean="0"/>
              <a:t>Q: “How do you receive your email?”</a:t>
            </a:r>
          </a:p>
          <a:p>
            <a:pPr lvl="1"/>
            <a:r>
              <a:rPr lang="en-US" i="1" dirty="0" smtClean="0"/>
              <a:t>A: “When I’m in the office, I open them on my lap top computer.”</a:t>
            </a:r>
          </a:p>
          <a:p>
            <a:pPr lvl="1"/>
            <a:endParaRPr lang="en-US" dirty="0"/>
          </a:p>
          <a:p>
            <a:pPr marL="585216" indent="-457200"/>
            <a:r>
              <a:rPr lang="en-US" dirty="0" smtClean="0"/>
              <a:t>New sub-subtopic – Handling email when he’s not in the office</a:t>
            </a:r>
          </a:p>
          <a:p>
            <a:pPr marL="859536" lvl="1" indent="-457200"/>
            <a:r>
              <a:rPr lang="en-US" i="1" dirty="0" smtClean="0"/>
              <a:t>Q: “How is email handled when you’re not in the office?”</a:t>
            </a:r>
          </a:p>
          <a:p>
            <a:pPr marL="859536" lvl="1" indent="-457200"/>
            <a:r>
              <a:rPr lang="en-US" i="1" dirty="0" smtClean="0"/>
              <a:t>A: “One of my assistants opens them and saves them to my mail folder.”</a:t>
            </a:r>
            <a:endParaRPr lang="en-US" i="1" dirty="0"/>
          </a:p>
          <a:p>
            <a:endParaRPr lang="en-US" dirty="0"/>
          </a:p>
        </p:txBody>
      </p:sp>
    </p:spTree>
    <p:extLst>
      <p:ext uri="{BB962C8B-B14F-4D97-AF65-F5344CB8AC3E}">
        <p14:creationId xmlns:p14="http://schemas.microsoft.com/office/powerpoint/2010/main" val="1284845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2694"/>
            <a:ext cx="7498080" cy="5795706"/>
          </a:xfrm>
        </p:spPr>
        <p:txBody>
          <a:bodyPr/>
          <a:lstStyle/>
          <a:p>
            <a:r>
              <a:rPr lang="en-US" dirty="0" smtClean="0"/>
              <a:t>New sub sub subtopic – The assistants</a:t>
            </a:r>
          </a:p>
          <a:p>
            <a:endParaRPr lang="en-US" dirty="0"/>
          </a:p>
          <a:p>
            <a:pPr lvl="1"/>
            <a:r>
              <a:rPr lang="en-US" i="1" dirty="0" smtClean="0"/>
              <a:t>Q:  “Who are your assistants?”</a:t>
            </a:r>
          </a:p>
          <a:p>
            <a:pPr lvl="1"/>
            <a:r>
              <a:rPr lang="en-US" i="1" dirty="0" smtClean="0"/>
              <a:t>A:  “Tom, Dick and Harriet.”</a:t>
            </a:r>
          </a:p>
          <a:p>
            <a:pPr lvl="1"/>
            <a:endParaRPr lang="en-US" dirty="0"/>
          </a:p>
          <a:p>
            <a:pPr marL="585216" indent="-457200"/>
            <a:r>
              <a:rPr lang="en-US" dirty="0" smtClean="0"/>
              <a:t>New sub sub sub subtopics – Tom, Dick and Harriet</a:t>
            </a:r>
          </a:p>
          <a:p>
            <a:pPr marL="585216" indent="-457200"/>
            <a:endParaRPr lang="en-US" dirty="0"/>
          </a:p>
          <a:p>
            <a:pPr marL="585216" indent="-457200"/>
            <a:r>
              <a:rPr lang="en-US" dirty="0" smtClean="0"/>
              <a:t>And so on</a:t>
            </a:r>
            <a:r>
              <a:rPr lang="is-IS" dirty="0" smtClean="0"/>
              <a:t>….......</a:t>
            </a:r>
          </a:p>
          <a:p>
            <a:pPr marL="128016" indent="0">
              <a:buNone/>
            </a:pPr>
            <a:endParaRPr lang="en-US" dirty="0"/>
          </a:p>
        </p:txBody>
      </p:sp>
    </p:spTree>
    <p:extLst>
      <p:ext uri="{BB962C8B-B14F-4D97-AF65-F5344CB8AC3E}">
        <p14:creationId xmlns:p14="http://schemas.microsoft.com/office/powerpoint/2010/main" val="3086100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713388"/>
          </a:xfrm>
        </p:spPr>
        <p:txBody>
          <a:bodyPr>
            <a:normAutofit fontScale="90000"/>
          </a:bodyPr>
          <a:lstStyle/>
          <a:p>
            <a:r>
              <a:rPr lang="en-US" u="sng" dirty="0" smtClean="0"/>
              <a:t>Notes, outlines, scripts and </a:t>
            </a:r>
            <a:br>
              <a:rPr lang="en-US" u="sng" dirty="0" smtClean="0"/>
            </a:br>
            <a:r>
              <a:rPr lang="en-US" u="sng" dirty="0" smtClean="0"/>
              <a:t>note-taking</a:t>
            </a:r>
            <a:br>
              <a:rPr lang="en-US" u="sng" dirty="0" smtClean="0"/>
            </a:br>
            <a:endParaRPr lang="en-US" u="sng" dirty="0"/>
          </a:p>
        </p:txBody>
      </p:sp>
      <p:sp>
        <p:nvSpPr>
          <p:cNvPr id="3" name="Content Placeholder 2"/>
          <p:cNvSpPr>
            <a:spLocks noGrp="1"/>
          </p:cNvSpPr>
          <p:nvPr>
            <p:ph idx="1"/>
          </p:nvPr>
        </p:nvSpPr>
        <p:spPr>
          <a:xfrm>
            <a:off x="1435608" y="2084666"/>
            <a:ext cx="7498080" cy="4163734"/>
          </a:xfrm>
        </p:spPr>
        <p:txBody>
          <a:bodyPr/>
          <a:lstStyle/>
          <a:p>
            <a:r>
              <a:rPr lang="en-US" dirty="0" smtClean="0"/>
              <a:t>Listen</a:t>
            </a:r>
          </a:p>
          <a:p>
            <a:endParaRPr lang="en-US" dirty="0" smtClean="0"/>
          </a:p>
          <a:p>
            <a:r>
              <a:rPr lang="en-US" dirty="0" smtClean="0"/>
              <a:t>Watch</a:t>
            </a:r>
          </a:p>
          <a:p>
            <a:endParaRPr lang="en-US" dirty="0" smtClean="0"/>
          </a:p>
          <a:p>
            <a:r>
              <a:rPr lang="en-US" dirty="0" smtClean="0"/>
              <a:t>Observe</a:t>
            </a:r>
          </a:p>
          <a:p>
            <a:endParaRPr lang="en-US" dirty="0" smtClean="0"/>
          </a:p>
          <a:p>
            <a:r>
              <a:rPr lang="en-US" dirty="0" smtClean="0"/>
              <a:t>Respond</a:t>
            </a:r>
            <a:endParaRPr lang="en-US" dirty="0"/>
          </a:p>
        </p:txBody>
      </p:sp>
    </p:spTree>
    <p:extLst>
      <p:ext uri="{BB962C8B-B14F-4D97-AF65-F5344CB8AC3E}">
        <p14:creationId xmlns:p14="http://schemas.microsoft.com/office/powerpoint/2010/main" val="3829876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35064"/>
            <a:ext cx="7498080" cy="5613336"/>
          </a:xfrm>
        </p:spPr>
        <p:txBody>
          <a:bodyPr>
            <a:normAutofit fontScale="92500" lnSpcReduction="10000"/>
          </a:bodyPr>
          <a:lstStyle/>
          <a:p>
            <a:r>
              <a:rPr lang="en-US" dirty="0" smtClean="0"/>
              <a:t>PREPARATION - There is no substitute for knowing your file</a:t>
            </a:r>
          </a:p>
          <a:p>
            <a:endParaRPr lang="en-US" dirty="0"/>
          </a:p>
          <a:p>
            <a:r>
              <a:rPr lang="en-US" dirty="0" smtClean="0"/>
              <a:t>ORGANIZATION – Minimal outline</a:t>
            </a:r>
          </a:p>
          <a:p>
            <a:pPr lvl="1"/>
            <a:r>
              <a:rPr lang="en-US" dirty="0" smtClean="0"/>
              <a:t>Key areas</a:t>
            </a:r>
          </a:p>
          <a:p>
            <a:pPr lvl="1"/>
            <a:r>
              <a:rPr lang="en-US" dirty="0" smtClean="0"/>
              <a:t>Key terms</a:t>
            </a:r>
          </a:p>
          <a:p>
            <a:pPr lvl="1"/>
            <a:r>
              <a:rPr lang="en-US" i="1" dirty="0" smtClean="0"/>
              <a:t>Perhaps </a:t>
            </a:r>
            <a:r>
              <a:rPr lang="en-US" dirty="0" smtClean="0"/>
              <a:t>in the order you want to go</a:t>
            </a:r>
          </a:p>
          <a:p>
            <a:pPr lvl="1"/>
            <a:endParaRPr lang="en-US" dirty="0"/>
          </a:p>
          <a:p>
            <a:pPr marL="585216" indent="-457200"/>
            <a:r>
              <a:rPr lang="en-US" dirty="0" smtClean="0"/>
              <a:t>NOTE TAKING</a:t>
            </a:r>
          </a:p>
          <a:p>
            <a:pPr marL="859536" lvl="1" indent="-457200"/>
            <a:r>
              <a:rPr lang="en-US" dirty="0" smtClean="0"/>
              <a:t>Lists</a:t>
            </a:r>
          </a:p>
          <a:p>
            <a:pPr marL="859536" lvl="1" indent="-457200"/>
            <a:r>
              <a:rPr lang="en-US" dirty="0" smtClean="0"/>
              <a:t>Key terms/names</a:t>
            </a:r>
          </a:p>
          <a:p>
            <a:pPr marL="859536" lvl="1" indent="-457200"/>
            <a:r>
              <a:rPr lang="en-US" dirty="0" smtClean="0"/>
              <a:t>You have a transcript</a:t>
            </a:r>
            <a:endParaRPr lang="en-US" dirty="0"/>
          </a:p>
        </p:txBody>
      </p:sp>
    </p:spTree>
    <p:extLst>
      <p:ext uri="{BB962C8B-B14F-4D97-AF65-F5344CB8AC3E}">
        <p14:creationId xmlns:p14="http://schemas.microsoft.com/office/powerpoint/2010/main" val="6257236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Exhaustion</a:t>
            </a:r>
            <a:endParaRPr lang="en-US" u="sng" dirty="0"/>
          </a:p>
        </p:txBody>
      </p:sp>
      <p:sp>
        <p:nvSpPr>
          <p:cNvPr id="3" name="Content Placeholder 2"/>
          <p:cNvSpPr>
            <a:spLocks noGrp="1"/>
          </p:cNvSpPr>
          <p:nvPr>
            <p:ph idx="1"/>
          </p:nvPr>
        </p:nvSpPr>
        <p:spPr/>
        <p:txBody>
          <a:bodyPr>
            <a:normAutofit/>
          </a:bodyPr>
          <a:lstStyle/>
          <a:p>
            <a:r>
              <a:rPr lang="en-US" dirty="0" smtClean="0"/>
              <a:t>Goal to obtain every </a:t>
            </a:r>
            <a:r>
              <a:rPr lang="en-US" u="sng" dirty="0" smtClean="0"/>
              <a:t>important</a:t>
            </a:r>
            <a:r>
              <a:rPr lang="en-US" dirty="0" smtClean="0"/>
              <a:t> piece of information about a topic</a:t>
            </a:r>
          </a:p>
          <a:p>
            <a:endParaRPr lang="en-US" dirty="0" smtClean="0"/>
          </a:p>
          <a:p>
            <a:r>
              <a:rPr lang="en-US" dirty="0" smtClean="0"/>
              <a:t>Its important if it:</a:t>
            </a:r>
          </a:p>
          <a:p>
            <a:pPr lvl="1"/>
            <a:r>
              <a:rPr lang="en-US" dirty="0" smtClean="0"/>
              <a:t>Aids your understanding</a:t>
            </a:r>
          </a:p>
          <a:p>
            <a:pPr lvl="1"/>
            <a:r>
              <a:rPr lang="en-US" dirty="0" smtClean="0"/>
              <a:t>Aids your case analysis</a:t>
            </a:r>
          </a:p>
          <a:p>
            <a:pPr lvl="1"/>
            <a:r>
              <a:rPr lang="en-US" dirty="0" smtClean="0"/>
              <a:t>Aids your presentation of the case</a:t>
            </a:r>
          </a:p>
          <a:p>
            <a:pPr lvl="1"/>
            <a:r>
              <a:rPr lang="en-US" dirty="0" smtClean="0"/>
              <a:t>Is NOT a waste of time or money</a:t>
            </a:r>
            <a:endParaRPr lang="en-US" dirty="0"/>
          </a:p>
        </p:txBody>
      </p:sp>
    </p:spTree>
    <p:extLst>
      <p:ext uri="{BB962C8B-B14F-4D97-AF65-F5344CB8AC3E}">
        <p14:creationId xmlns:p14="http://schemas.microsoft.com/office/powerpoint/2010/main" val="29926188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05388"/>
            <a:ext cx="7498080" cy="5343012"/>
          </a:xfrm>
        </p:spPr>
        <p:txBody>
          <a:bodyPr/>
          <a:lstStyle/>
          <a:p>
            <a:r>
              <a:rPr lang="en-US" dirty="0"/>
              <a:t>How far do you go?</a:t>
            </a:r>
          </a:p>
          <a:p>
            <a:pPr lvl="1"/>
            <a:r>
              <a:rPr lang="en-US" dirty="0"/>
              <a:t>Time available</a:t>
            </a:r>
          </a:p>
          <a:p>
            <a:pPr lvl="1"/>
            <a:r>
              <a:rPr lang="en-US" dirty="0"/>
              <a:t>Importance of topic</a:t>
            </a:r>
          </a:p>
          <a:p>
            <a:pPr lvl="1"/>
            <a:r>
              <a:rPr lang="en-US" dirty="0"/>
              <a:t>Budget</a:t>
            </a:r>
          </a:p>
          <a:p>
            <a:pPr lvl="1"/>
            <a:endParaRPr lang="en-US" dirty="0"/>
          </a:p>
          <a:p>
            <a:pPr marL="585216" indent="-457200"/>
            <a:r>
              <a:rPr lang="en-US" dirty="0" smtClean="0"/>
              <a:t>Leapfrogging – Dangers</a:t>
            </a:r>
          </a:p>
          <a:p>
            <a:pPr marL="859536" lvl="1" indent="-457200"/>
            <a:r>
              <a:rPr lang="en-US" dirty="0" smtClean="0"/>
              <a:t>Forget to go back and pick up</a:t>
            </a:r>
          </a:p>
          <a:p>
            <a:pPr marL="859536" lvl="1" indent="-457200"/>
            <a:r>
              <a:rPr lang="en-US" dirty="0" smtClean="0"/>
              <a:t>Breaks your concentration</a:t>
            </a:r>
            <a:endParaRPr lang="en-US" dirty="0"/>
          </a:p>
          <a:p>
            <a:pPr lvl="1"/>
            <a:endParaRPr lang="en-US" dirty="0"/>
          </a:p>
        </p:txBody>
      </p:sp>
    </p:spTree>
    <p:extLst>
      <p:ext uri="{BB962C8B-B14F-4D97-AF65-F5344CB8AC3E}">
        <p14:creationId xmlns:p14="http://schemas.microsoft.com/office/powerpoint/2010/main" val="1359334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28143"/>
            <a:ext cx="7498080" cy="5720257"/>
          </a:xfrm>
        </p:spPr>
        <p:txBody>
          <a:bodyPr/>
          <a:lstStyle/>
          <a:p>
            <a:r>
              <a:rPr lang="en-US" dirty="0" smtClean="0"/>
              <a:t>Suggest new facts</a:t>
            </a:r>
          </a:p>
          <a:p>
            <a:pPr lvl="1"/>
            <a:r>
              <a:rPr lang="en-US" dirty="0" smtClean="0"/>
              <a:t>Get to the end of the funnel and witness says </a:t>
            </a:r>
            <a:r>
              <a:rPr lang="en-US" i="1" dirty="0" smtClean="0"/>
              <a:t>“That’s all.”</a:t>
            </a:r>
          </a:p>
          <a:p>
            <a:pPr lvl="1"/>
            <a:endParaRPr lang="en-US" i="1" dirty="0"/>
          </a:p>
          <a:p>
            <a:pPr lvl="1"/>
            <a:r>
              <a:rPr lang="en-US" dirty="0" smtClean="0"/>
              <a:t>But you know there’s more</a:t>
            </a:r>
          </a:p>
          <a:p>
            <a:pPr lvl="2"/>
            <a:r>
              <a:rPr lang="en-US" i="1" dirty="0" smtClean="0"/>
              <a:t>Q: “Describe the shipping process.”</a:t>
            </a:r>
          </a:p>
          <a:p>
            <a:pPr lvl="2"/>
            <a:r>
              <a:rPr lang="en-US" i="1" dirty="0" smtClean="0"/>
              <a:t>A: “[blah, blah, blah]”</a:t>
            </a:r>
          </a:p>
          <a:p>
            <a:pPr lvl="2"/>
            <a:r>
              <a:rPr lang="en-US" i="1" dirty="0" smtClean="0"/>
              <a:t>Q: “Is that all?”</a:t>
            </a:r>
          </a:p>
          <a:p>
            <a:pPr lvl="2"/>
            <a:r>
              <a:rPr lang="en-US" i="1" dirty="0" smtClean="0"/>
              <a:t>A: “Yes.”</a:t>
            </a:r>
          </a:p>
          <a:p>
            <a:pPr lvl="2"/>
            <a:r>
              <a:rPr lang="en-US" i="1" dirty="0" smtClean="0"/>
              <a:t>Q: “What about shipping insurance?”</a:t>
            </a:r>
          </a:p>
          <a:p>
            <a:pPr lvl="2"/>
            <a:r>
              <a:rPr lang="en-US" i="1" dirty="0" smtClean="0"/>
              <a:t>A: “Oh yeah.”</a:t>
            </a:r>
            <a:endParaRPr lang="en-US" i="1" dirty="0"/>
          </a:p>
        </p:txBody>
      </p:sp>
    </p:spTree>
    <p:extLst>
      <p:ext uri="{BB962C8B-B14F-4D97-AF65-F5344CB8AC3E}">
        <p14:creationId xmlns:p14="http://schemas.microsoft.com/office/powerpoint/2010/main" val="326946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Conversations</a:t>
            </a:r>
            <a:endParaRPr lang="en-US" u="sng" dirty="0"/>
          </a:p>
        </p:txBody>
      </p:sp>
      <p:sp>
        <p:nvSpPr>
          <p:cNvPr id="3" name="Content Placeholder 2"/>
          <p:cNvSpPr>
            <a:spLocks noGrp="1"/>
          </p:cNvSpPr>
          <p:nvPr>
            <p:ph idx="1"/>
          </p:nvPr>
        </p:nvSpPr>
        <p:spPr/>
        <p:txBody>
          <a:bodyPr>
            <a:normAutofit lnSpcReduction="10000"/>
          </a:bodyPr>
          <a:lstStyle/>
          <a:p>
            <a:pPr marL="82296" indent="0">
              <a:buNone/>
            </a:pPr>
            <a:r>
              <a:rPr lang="en-US" dirty="0" smtClean="0"/>
              <a:t>The litany</a:t>
            </a:r>
          </a:p>
          <a:p>
            <a:r>
              <a:rPr lang="en-US" dirty="0" smtClean="0"/>
              <a:t>Where</a:t>
            </a:r>
          </a:p>
          <a:p>
            <a:r>
              <a:rPr lang="en-US" dirty="0" smtClean="0"/>
              <a:t>When</a:t>
            </a:r>
          </a:p>
          <a:p>
            <a:r>
              <a:rPr lang="en-US" dirty="0" smtClean="0"/>
              <a:t>Who</a:t>
            </a:r>
          </a:p>
          <a:p>
            <a:r>
              <a:rPr lang="en-US" dirty="0" smtClean="0"/>
              <a:t>Witnesses*</a:t>
            </a:r>
          </a:p>
          <a:p>
            <a:r>
              <a:rPr lang="en-US" dirty="0" smtClean="0"/>
              <a:t>What was said</a:t>
            </a:r>
          </a:p>
          <a:p>
            <a:pPr lvl="1"/>
            <a:r>
              <a:rPr lang="en-US" dirty="0" smtClean="0"/>
              <a:t>Generally first</a:t>
            </a:r>
          </a:p>
          <a:p>
            <a:pPr lvl="1"/>
            <a:r>
              <a:rPr lang="en-US" smtClean="0"/>
              <a:t>Then specifics</a:t>
            </a:r>
            <a:endParaRPr lang="en-US" dirty="0"/>
          </a:p>
          <a:p>
            <a:pPr marL="82296" indent="0">
              <a:buNone/>
            </a:pPr>
            <a:r>
              <a:rPr lang="en-US" dirty="0" smtClean="0"/>
              <a:t>*</a:t>
            </a:r>
            <a:r>
              <a:rPr lang="is-IS" sz="1600" dirty="0" smtClean="0"/>
              <a:t>…and what could they hear</a:t>
            </a:r>
            <a:endParaRPr lang="en-US" dirty="0"/>
          </a:p>
        </p:txBody>
      </p:sp>
    </p:spTree>
    <p:extLst>
      <p:ext uri="{BB962C8B-B14F-4D97-AF65-F5344CB8AC3E}">
        <p14:creationId xmlns:p14="http://schemas.microsoft.com/office/powerpoint/2010/main" val="4149178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Funnel"/>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8780" r="-18780"/>
          <a:stretch/>
        </p:blipFill>
        <p:spPr bwMode="auto">
          <a:xfrm>
            <a:off x="1435100" y="263525"/>
            <a:ext cx="7499350" cy="5984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095210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173488"/>
            <a:ext cx="7498080" cy="5074912"/>
          </a:xfrm>
        </p:spPr>
        <p:txBody>
          <a:bodyPr/>
          <a:lstStyle/>
          <a:p>
            <a:r>
              <a:rPr lang="en-US" dirty="0" smtClean="0"/>
              <a:t>I would add:</a:t>
            </a:r>
          </a:p>
          <a:p>
            <a:endParaRPr lang="en-US" dirty="0"/>
          </a:p>
          <a:p>
            <a:pPr lvl="1"/>
            <a:r>
              <a:rPr lang="en-US" dirty="0" smtClean="0"/>
              <a:t>Was it recorded?</a:t>
            </a:r>
          </a:p>
          <a:p>
            <a:pPr lvl="2"/>
            <a:r>
              <a:rPr lang="en-US" dirty="0" smtClean="0"/>
              <a:t>Audio</a:t>
            </a:r>
          </a:p>
          <a:p>
            <a:pPr lvl="2"/>
            <a:r>
              <a:rPr lang="en-US" dirty="0" smtClean="0"/>
              <a:t>Video</a:t>
            </a:r>
          </a:p>
          <a:p>
            <a:pPr lvl="2"/>
            <a:r>
              <a:rPr lang="en-US" dirty="0" smtClean="0"/>
              <a:t>Written</a:t>
            </a:r>
          </a:p>
          <a:p>
            <a:pPr lvl="2"/>
            <a:r>
              <a:rPr lang="en-US" dirty="0" smtClean="0"/>
              <a:t>By you</a:t>
            </a:r>
          </a:p>
          <a:p>
            <a:pPr lvl="2"/>
            <a:r>
              <a:rPr lang="en-US" dirty="0" smtClean="0"/>
              <a:t>By someone else</a:t>
            </a:r>
          </a:p>
          <a:p>
            <a:pPr lvl="2"/>
            <a:r>
              <a:rPr lang="en-US" dirty="0" smtClean="0"/>
              <a:t>Why?</a:t>
            </a:r>
          </a:p>
          <a:p>
            <a:pPr lvl="2"/>
            <a:endParaRPr lang="en-US" dirty="0" smtClean="0"/>
          </a:p>
          <a:p>
            <a:pPr marL="411480" lvl="1" indent="0">
              <a:buNone/>
            </a:pPr>
            <a:endParaRPr lang="en-US" dirty="0"/>
          </a:p>
        </p:txBody>
      </p:sp>
    </p:spTree>
    <p:extLst>
      <p:ext uri="{BB962C8B-B14F-4D97-AF65-F5344CB8AC3E}">
        <p14:creationId xmlns:p14="http://schemas.microsoft.com/office/powerpoint/2010/main" val="1215492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Conversations - The Four C’s</a:t>
            </a:r>
            <a:endParaRPr lang="en-US" u="sng" dirty="0"/>
          </a:p>
        </p:txBody>
      </p:sp>
      <p:sp>
        <p:nvSpPr>
          <p:cNvPr id="3" name="Content Placeholder 2"/>
          <p:cNvSpPr>
            <a:spLocks noGrp="1"/>
          </p:cNvSpPr>
          <p:nvPr>
            <p:ph idx="1"/>
          </p:nvPr>
        </p:nvSpPr>
        <p:spPr/>
        <p:txBody>
          <a:bodyPr/>
          <a:lstStyle/>
          <a:p>
            <a:r>
              <a:rPr lang="en-US" dirty="0" smtClean="0"/>
              <a:t>Context</a:t>
            </a:r>
          </a:p>
          <a:p>
            <a:endParaRPr lang="en-US" dirty="0"/>
          </a:p>
          <a:p>
            <a:r>
              <a:rPr lang="en-US" dirty="0" smtClean="0"/>
              <a:t>Conversation</a:t>
            </a:r>
          </a:p>
          <a:p>
            <a:endParaRPr lang="en-US" dirty="0"/>
          </a:p>
          <a:p>
            <a:r>
              <a:rPr lang="en-US" dirty="0" smtClean="0"/>
              <a:t>Close off</a:t>
            </a:r>
          </a:p>
          <a:p>
            <a:endParaRPr lang="en-US" dirty="0"/>
          </a:p>
          <a:p>
            <a:r>
              <a:rPr lang="en-US" dirty="0" smtClean="0"/>
              <a:t>Confirm</a:t>
            </a:r>
            <a:endParaRPr lang="en-US" dirty="0"/>
          </a:p>
        </p:txBody>
      </p:sp>
    </p:spTree>
    <p:extLst>
      <p:ext uri="{BB962C8B-B14F-4D97-AF65-F5344CB8AC3E}">
        <p14:creationId xmlns:p14="http://schemas.microsoft.com/office/powerpoint/2010/main" val="1935530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Handling Documents</a:t>
            </a:r>
            <a:endParaRPr lang="en-US" u="sng" dirty="0"/>
          </a:p>
        </p:txBody>
      </p:sp>
      <p:sp>
        <p:nvSpPr>
          <p:cNvPr id="3" name="Content Placeholder 2"/>
          <p:cNvSpPr>
            <a:spLocks noGrp="1"/>
          </p:cNvSpPr>
          <p:nvPr>
            <p:ph idx="1"/>
          </p:nvPr>
        </p:nvSpPr>
        <p:spPr/>
        <p:txBody>
          <a:bodyPr/>
          <a:lstStyle/>
          <a:p>
            <a:r>
              <a:rPr lang="en-US" dirty="0" smtClean="0"/>
              <a:t>“I am handing a document to the stenographer. Please mark this as Exhibit 1 for the deposition.”</a:t>
            </a:r>
          </a:p>
          <a:p>
            <a:endParaRPr lang="en-US" dirty="0"/>
          </a:p>
          <a:p>
            <a:r>
              <a:rPr lang="en-US" dirty="0" smtClean="0"/>
              <a:t>“I am showing Exhibit 1 to opposing counsel and to the witness.”</a:t>
            </a:r>
          </a:p>
          <a:p>
            <a:endParaRPr lang="en-US" dirty="0"/>
          </a:p>
          <a:p>
            <a:r>
              <a:rPr lang="en-US" dirty="0" smtClean="0"/>
              <a:t>[to the witness]“Please take as long as you need to review Exhibit 1.”</a:t>
            </a:r>
            <a:endParaRPr lang="en-US" dirty="0"/>
          </a:p>
        </p:txBody>
      </p:sp>
    </p:spTree>
    <p:extLst>
      <p:ext uri="{BB962C8B-B14F-4D97-AF65-F5344CB8AC3E}">
        <p14:creationId xmlns:p14="http://schemas.microsoft.com/office/powerpoint/2010/main" val="18608940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83201"/>
            <a:ext cx="7498080" cy="5765199"/>
          </a:xfrm>
        </p:spPr>
        <p:txBody>
          <a:bodyPr/>
          <a:lstStyle/>
          <a:p>
            <a:r>
              <a:rPr lang="en-US" dirty="0" smtClean="0"/>
              <a:t>“Have you had an opportunity to review Exhibit 1?”</a:t>
            </a:r>
          </a:p>
          <a:p>
            <a:pPr marL="82296" indent="0">
              <a:buNone/>
            </a:pPr>
            <a:endParaRPr lang="en-US" dirty="0"/>
          </a:p>
          <a:p>
            <a:r>
              <a:rPr lang="en-US" dirty="0" smtClean="0"/>
              <a:t>“What is Exhibit 1?”</a:t>
            </a:r>
          </a:p>
          <a:p>
            <a:endParaRPr lang="en-US" dirty="0"/>
          </a:p>
          <a:p>
            <a:pPr marL="82296" indent="0">
              <a:buNone/>
            </a:pPr>
            <a:r>
              <a:rPr lang="en-US" dirty="0" smtClean="0"/>
              <a:t>Document now has a new name.  It is </a:t>
            </a:r>
          </a:p>
          <a:p>
            <a:pPr marL="82296" indent="0">
              <a:buNone/>
            </a:pPr>
            <a:r>
              <a:rPr lang="en-US" b="1" u="sng" dirty="0" smtClean="0"/>
              <a:t>EXHIBIT 1</a:t>
            </a:r>
            <a:r>
              <a:rPr lang="en-US" u="sng" dirty="0" smtClean="0"/>
              <a:t>!</a:t>
            </a:r>
            <a:r>
              <a:rPr lang="en-US" dirty="0" smtClean="0"/>
              <a:t>!  Every single reference to it now “Exhibit 1”.  It is no longer “the letter” or “the contract” or “the ledger” or whatever.</a:t>
            </a:r>
            <a:endParaRPr lang="en-US" dirty="0"/>
          </a:p>
        </p:txBody>
      </p:sp>
    </p:spTree>
    <p:extLst>
      <p:ext uri="{BB962C8B-B14F-4D97-AF65-F5344CB8AC3E}">
        <p14:creationId xmlns:p14="http://schemas.microsoft.com/office/powerpoint/2010/main" val="35403298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Handling photographs.</a:t>
            </a:r>
            <a:endParaRPr lang="en-US" u="sng" dirty="0"/>
          </a:p>
        </p:txBody>
      </p:sp>
      <p:sp>
        <p:nvSpPr>
          <p:cNvPr id="3" name="Content Placeholder 2"/>
          <p:cNvSpPr>
            <a:spLocks noGrp="1"/>
          </p:cNvSpPr>
          <p:nvPr>
            <p:ph idx="1"/>
          </p:nvPr>
        </p:nvSpPr>
        <p:spPr/>
        <p:txBody>
          <a:bodyPr/>
          <a:lstStyle/>
          <a:p>
            <a:r>
              <a:rPr lang="en-US" dirty="0" smtClean="0"/>
              <a:t>“I am handing a photograph to the stenographer. Please mark this as Exhibit 2 for the deposition</a:t>
            </a:r>
            <a:r>
              <a:rPr lang="is-IS" dirty="0" smtClean="0"/>
              <a:t>…. On the back please.”</a:t>
            </a:r>
          </a:p>
          <a:p>
            <a:endParaRPr lang="is-IS" dirty="0"/>
          </a:p>
          <a:p>
            <a:r>
              <a:rPr lang="is-IS" dirty="0" smtClean="0"/>
              <a:t>I am showing Exhibit 2 to opposing counsel and to the witness.”</a:t>
            </a:r>
          </a:p>
          <a:p>
            <a:endParaRPr lang="is-IS" dirty="0"/>
          </a:p>
          <a:p>
            <a:r>
              <a:rPr lang="is-IS" dirty="0" smtClean="0"/>
              <a:t>Have you had a chance to see Exhibit 2?”</a:t>
            </a:r>
            <a:endParaRPr lang="en-US" dirty="0"/>
          </a:p>
        </p:txBody>
      </p:sp>
    </p:spTree>
    <p:extLst>
      <p:ext uri="{BB962C8B-B14F-4D97-AF65-F5344CB8AC3E}">
        <p14:creationId xmlns:p14="http://schemas.microsoft.com/office/powerpoint/2010/main" val="30608076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911178"/>
            <a:ext cx="7498080" cy="5337221"/>
          </a:xfrm>
        </p:spPr>
        <p:txBody>
          <a:bodyPr/>
          <a:lstStyle/>
          <a:p>
            <a:r>
              <a:rPr lang="en-US" dirty="0" smtClean="0"/>
              <a:t>“What is Exhibit 2?”</a:t>
            </a:r>
          </a:p>
          <a:p>
            <a:r>
              <a:rPr lang="en-US" dirty="0" smtClean="0"/>
              <a:t>A: “It</a:t>
            </a:r>
            <a:r>
              <a:rPr lang="uk-UA" dirty="0" smtClean="0"/>
              <a:t>’</a:t>
            </a:r>
            <a:r>
              <a:rPr lang="en-US" dirty="0" smtClean="0"/>
              <a:t>s a picture of my house after the flood.”</a:t>
            </a:r>
          </a:p>
          <a:p>
            <a:endParaRPr lang="en-US" dirty="0" smtClean="0"/>
          </a:p>
          <a:p>
            <a:r>
              <a:rPr lang="en-US" dirty="0" smtClean="0"/>
              <a:t>“Is the photograph marked Exhibit 2 a fair and accurate likeness of your house as it appeared after the flood?”</a:t>
            </a:r>
          </a:p>
          <a:p>
            <a:r>
              <a:rPr lang="en-US" dirty="0" smtClean="0"/>
              <a:t>A: “Yes.”</a:t>
            </a:r>
            <a:endParaRPr lang="en-US" dirty="0"/>
          </a:p>
        </p:txBody>
      </p:sp>
    </p:spTree>
    <p:extLst>
      <p:ext uri="{BB962C8B-B14F-4D97-AF65-F5344CB8AC3E}">
        <p14:creationId xmlns:p14="http://schemas.microsoft.com/office/powerpoint/2010/main" val="5976245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607807"/>
            <a:ext cx="7498080" cy="1143000"/>
          </a:xfrm>
        </p:spPr>
        <p:txBody>
          <a:bodyPr/>
          <a:lstStyle/>
          <a:p>
            <a:r>
              <a:rPr lang="en-US" u="sng" dirty="0" smtClean="0"/>
              <a:t>It’s all about the record!</a:t>
            </a:r>
            <a:endParaRPr lang="en-US" u="sng" dirty="0"/>
          </a:p>
        </p:txBody>
      </p:sp>
      <p:sp>
        <p:nvSpPr>
          <p:cNvPr id="3" name="Content Placeholder 2"/>
          <p:cNvSpPr>
            <a:spLocks noGrp="1"/>
          </p:cNvSpPr>
          <p:nvPr>
            <p:ph idx="1"/>
          </p:nvPr>
        </p:nvSpPr>
        <p:spPr/>
        <p:txBody>
          <a:bodyPr/>
          <a:lstStyle/>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pPr marL="82296" indent="0">
              <a:buNone/>
            </a:pPr>
            <a:endParaRPr lang="en-US" dirty="0"/>
          </a:p>
        </p:txBody>
      </p:sp>
    </p:spTree>
    <p:extLst>
      <p:ext uri="{BB962C8B-B14F-4D97-AF65-F5344CB8AC3E}">
        <p14:creationId xmlns:p14="http://schemas.microsoft.com/office/powerpoint/2010/main" val="2720677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You’re Half Way There</a:t>
            </a:r>
            <a:r>
              <a:rPr lang="is-IS" u="sng" dirty="0" smtClean="0"/>
              <a:t>….</a:t>
            </a:r>
            <a:br>
              <a:rPr lang="is-IS" u="sng" dirty="0" smtClean="0"/>
            </a:br>
            <a:r>
              <a:rPr lang="en-US" sz="2000" dirty="0" smtClean="0"/>
              <a:t>O</a:t>
            </a:r>
            <a:r>
              <a:rPr lang="is-IS" sz="2000" dirty="0" smtClean="0"/>
              <a:t>r so you think.  “Middle” is a misnomer.</a:t>
            </a:r>
            <a:endParaRPr lang="en-US" sz="2000" dirty="0"/>
          </a:p>
        </p:txBody>
      </p:sp>
      <p:sp>
        <p:nvSpPr>
          <p:cNvPr id="3" name="Content Placeholder 2"/>
          <p:cNvSpPr>
            <a:spLocks noGrp="1"/>
          </p:cNvSpPr>
          <p:nvPr>
            <p:ph idx="1"/>
          </p:nvPr>
        </p:nvSpPr>
        <p:spPr>
          <a:xfrm>
            <a:off x="1435608" y="1722752"/>
            <a:ext cx="7498080" cy="4525648"/>
          </a:xfrm>
        </p:spPr>
        <p:txBody>
          <a:bodyPr/>
          <a:lstStyle/>
          <a:p>
            <a:r>
              <a:rPr lang="en-US" dirty="0" smtClean="0"/>
              <a:t>Funnels galore</a:t>
            </a:r>
          </a:p>
          <a:p>
            <a:endParaRPr lang="en-US" dirty="0"/>
          </a:p>
          <a:p>
            <a:r>
              <a:rPr lang="en-US" dirty="0" smtClean="0"/>
              <a:t>Open-ended questions</a:t>
            </a:r>
          </a:p>
          <a:p>
            <a:endParaRPr lang="en-US" dirty="0"/>
          </a:p>
          <a:p>
            <a:r>
              <a:rPr lang="en-US" dirty="0" smtClean="0"/>
              <a:t>Narrative answers</a:t>
            </a:r>
          </a:p>
          <a:p>
            <a:pPr marL="82296" indent="0">
              <a:buNone/>
            </a:pPr>
            <a:endParaRPr lang="en-US" dirty="0"/>
          </a:p>
          <a:p>
            <a:r>
              <a:rPr lang="en-US" dirty="0" smtClean="0"/>
              <a:t>Feeling good!!   But</a:t>
            </a:r>
            <a:r>
              <a:rPr lang="is-IS" dirty="0" smtClean="0"/>
              <a:t> you feel the need...</a:t>
            </a:r>
            <a:endParaRPr lang="en-US" dirty="0" smtClean="0"/>
          </a:p>
          <a:p>
            <a:endParaRPr lang="en-US" dirty="0"/>
          </a:p>
          <a:p>
            <a:endParaRPr lang="en-US" dirty="0" smtClean="0"/>
          </a:p>
        </p:txBody>
      </p:sp>
    </p:spTree>
    <p:extLst>
      <p:ext uri="{BB962C8B-B14F-4D97-AF65-F5344CB8AC3E}">
        <p14:creationId xmlns:p14="http://schemas.microsoft.com/office/powerpoint/2010/main" val="19029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435608" y="352095"/>
            <a:ext cx="7498080" cy="5896305"/>
          </a:xfrm>
        </p:spPr>
        <p:txBody>
          <a:bodyPr/>
          <a:lstStyle/>
          <a:p>
            <a:endParaRPr lang="en-US" dirty="0" smtClean="0"/>
          </a:p>
          <a:p>
            <a:r>
              <a:rPr lang="en-US" dirty="0" smtClean="0"/>
              <a:t>To follow up</a:t>
            </a:r>
            <a:endParaRPr lang="en-US" dirty="0"/>
          </a:p>
          <a:p>
            <a:endParaRPr lang="en-US" dirty="0" smtClean="0"/>
          </a:p>
          <a:p>
            <a:r>
              <a:rPr lang="en-US" dirty="0" smtClean="0"/>
              <a:t>To learn facts that underlie answers to your open-ended questions</a:t>
            </a:r>
          </a:p>
          <a:p>
            <a:endParaRPr lang="en-US" dirty="0"/>
          </a:p>
          <a:p>
            <a:r>
              <a:rPr lang="en-US" dirty="0" smtClean="0"/>
              <a:t>To flesh out details of a topic</a:t>
            </a:r>
          </a:p>
          <a:p>
            <a:endParaRPr lang="en-US" dirty="0"/>
          </a:p>
          <a:p>
            <a:r>
              <a:rPr lang="en-US" dirty="0" smtClean="0"/>
              <a:t>To fully explore the witness’ knowledge</a:t>
            </a:r>
            <a:endParaRPr lang="en-US" dirty="0"/>
          </a:p>
        </p:txBody>
      </p:sp>
    </p:spTree>
    <p:extLst>
      <p:ext uri="{BB962C8B-B14F-4D97-AF65-F5344CB8AC3E}">
        <p14:creationId xmlns:p14="http://schemas.microsoft.com/office/powerpoint/2010/main" val="1913508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02993"/>
            <a:ext cx="7498080" cy="5759676"/>
          </a:xfrm>
        </p:spPr>
        <p:txBody>
          <a:bodyPr>
            <a:normAutofit/>
          </a:bodyPr>
          <a:lstStyle/>
          <a:p>
            <a:pPr marL="82296" indent="0">
              <a:buNone/>
            </a:pPr>
            <a:r>
              <a:rPr lang="en-US" i="1" dirty="0" smtClean="0"/>
              <a:t>Q: When did you first see the plaintiff?</a:t>
            </a:r>
          </a:p>
          <a:p>
            <a:pPr marL="82296" indent="0">
              <a:buNone/>
            </a:pPr>
            <a:r>
              <a:rPr lang="en-US" i="1" dirty="0" smtClean="0"/>
              <a:t>A: He was about 200 yards away – on Kirby, approaching Main Street.</a:t>
            </a:r>
          </a:p>
          <a:p>
            <a:pPr marL="82296" indent="0">
              <a:buNone/>
            </a:pPr>
            <a:endParaRPr lang="en-US" i="1" dirty="0"/>
          </a:p>
          <a:p>
            <a:pPr marL="82296" indent="0">
              <a:buNone/>
            </a:pPr>
            <a:r>
              <a:rPr lang="en-US" i="1" dirty="0" smtClean="0"/>
              <a:t>Q: How far was plaintiff from the intersection?</a:t>
            </a:r>
          </a:p>
          <a:p>
            <a:pPr marL="82296" indent="0">
              <a:buNone/>
            </a:pPr>
            <a:r>
              <a:rPr lang="en-US" i="1" dirty="0" smtClean="0"/>
              <a:t>A:  About 100 yards.</a:t>
            </a:r>
          </a:p>
          <a:p>
            <a:pPr marL="82296" indent="0">
              <a:buNone/>
            </a:pPr>
            <a:endParaRPr lang="en-US" i="1" dirty="0"/>
          </a:p>
          <a:p>
            <a:pPr marL="82296" indent="0">
              <a:buNone/>
            </a:pPr>
            <a:r>
              <a:rPr lang="en-US" i="1" dirty="0" smtClean="0"/>
              <a:t>Q: How far were you from the intersection?</a:t>
            </a:r>
          </a:p>
          <a:p>
            <a:pPr marL="82296" indent="0">
              <a:buNone/>
            </a:pPr>
            <a:r>
              <a:rPr lang="en-US" i="1" dirty="0" smtClean="0"/>
              <a:t>A: About the same distance.</a:t>
            </a:r>
            <a:endParaRPr lang="en-US" i="1" dirty="0"/>
          </a:p>
        </p:txBody>
      </p:sp>
    </p:spTree>
    <p:extLst>
      <p:ext uri="{BB962C8B-B14F-4D97-AF65-F5344CB8AC3E}">
        <p14:creationId xmlns:p14="http://schemas.microsoft.com/office/powerpoint/2010/main" val="2938350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6561"/>
            <a:ext cx="7498080" cy="5861839"/>
          </a:xfrm>
        </p:spPr>
        <p:txBody>
          <a:bodyPr/>
          <a:lstStyle/>
          <a:p>
            <a:pPr marL="82296" indent="0">
              <a:buNone/>
            </a:pPr>
            <a:endParaRPr lang="en-US" i="1" dirty="0" smtClean="0"/>
          </a:p>
          <a:p>
            <a:pPr marL="82296" indent="0">
              <a:buNone/>
            </a:pPr>
            <a:r>
              <a:rPr lang="en-US" i="1" dirty="0" smtClean="0"/>
              <a:t>Q: “Describe the process for shipping parts once they have been ordered.”</a:t>
            </a:r>
          </a:p>
          <a:p>
            <a:pPr marL="82296" indent="0">
              <a:buNone/>
            </a:pPr>
            <a:endParaRPr lang="en-US" i="1" dirty="0" smtClean="0"/>
          </a:p>
          <a:p>
            <a:pPr marL="82296" indent="0">
              <a:buNone/>
            </a:pPr>
            <a:r>
              <a:rPr lang="en-US" i="1" dirty="0" smtClean="0"/>
              <a:t>A: “My assistant will send an email to the warehouse. The warehouse will pick the parts, package them, notify UPS to come get them and then they are taken away, usually by the end of the same day.”</a:t>
            </a:r>
            <a:endParaRPr lang="en-US" i="1" dirty="0"/>
          </a:p>
        </p:txBody>
      </p:sp>
    </p:spTree>
    <p:extLst>
      <p:ext uri="{BB962C8B-B14F-4D97-AF65-F5344CB8AC3E}">
        <p14:creationId xmlns:p14="http://schemas.microsoft.com/office/powerpoint/2010/main" val="4212963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93647"/>
            <a:ext cx="7498080" cy="5654753"/>
          </a:xfrm>
        </p:spPr>
        <p:txBody>
          <a:bodyPr>
            <a:normAutofit fontScale="92500"/>
          </a:bodyPr>
          <a:lstStyle/>
          <a:p>
            <a:pPr marL="82296" indent="0">
              <a:buNone/>
            </a:pPr>
            <a:r>
              <a:rPr lang="en-US" i="1" dirty="0" smtClean="0"/>
              <a:t>Q: </a:t>
            </a:r>
            <a:r>
              <a:rPr lang="en-US" i="1" smtClean="0"/>
              <a:t>“Who </a:t>
            </a:r>
            <a:r>
              <a:rPr lang="en-US" i="1" dirty="0" smtClean="0"/>
              <a:t>was your assistant in December 2013?”</a:t>
            </a:r>
          </a:p>
          <a:p>
            <a:pPr marL="82296" indent="0">
              <a:buNone/>
            </a:pPr>
            <a:r>
              <a:rPr lang="en-US" i="1" dirty="0" smtClean="0"/>
              <a:t>A: “Virginia Young.”</a:t>
            </a:r>
          </a:p>
          <a:p>
            <a:pPr marL="82296" indent="0">
              <a:buNone/>
            </a:pPr>
            <a:r>
              <a:rPr lang="en-US" i="1" dirty="0" smtClean="0"/>
              <a:t>Q: “How long had Virginia Young been your assistant?”</a:t>
            </a:r>
          </a:p>
          <a:p>
            <a:pPr marL="82296" indent="0">
              <a:buNone/>
            </a:pPr>
            <a:r>
              <a:rPr lang="en-US" i="1" dirty="0" smtClean="0"/>
              <a:t>A: “Just over three years.”</a:t>
            </a:r>
          </a:p>
          <a:p>
            <a:pPr marL="82296" indent="0">
              <a:buNone/>
            </a:pPr>
            <a:r>
              <a:rPr lang="en-US" i="1" dirty="0" smtClean="0"/>
              <a:t>Q: “Describe Virginia Young’s experience with processing shipments prior to December 2013.”</a:t>
            </a:r>
          </a:p>
          <a:p>
            <a:pPr marL="82296" indent="0">
              <a:buNone/>
            </a:pPr>
            <a:r>
              <a:rPr lang="en-US" i="1" dirty="0" smtClean="0"/>
              <a:t>A: “[</a:t>
            </a:r>
            <a:r>
              <a:rPr lang="en-US" i="1" dirty="0" err="1" smtClean="0"/>
              <a:t>yadda</a:t>
            </a:r>
            <a:r>
              <a:rPr lang="en-US" i="1" dirty="0" smtClean="0"/>
              <a:t>, </a:t>
            </a:r>
            <a:r>
              <a:rPr lang="en-US" i="1" dirty="0" err="1" smtClean="0"/>
              <a:t>yadda</a:t>
            </a:r>
            <a:r>
              <a:rPr lang="en-US" i="1" dirty="0" smtClean="0"/>
              <a:t>, </a:t>
            </a:r>
            <a:r>
              <a:rPr lang="en-US" i="1" dirty="0" err="1" smtClean="0"/>
              <a:t>yadda</a:t>
            </a:r>
            <a:r>
              <a:rPr lang="en-US" i="1" dirty="0" smtClean="0"/>
              <a:t>.]”</a:t>
            </a:r>
          </a:p>
          <a:p>
            <a:pPr marL="82296" indent="0">
              <a:buNone/>
            </a:pPr>
            <a:endParaRPr lang="en-US" i="1" dirty="0"/>
          </a:p>
          <a:p>
            <a:pPr marL="82296" indent="0">
              <a:buNone/>
            </a:pPr>
            <a:r>
              <a:rPr lang="en-US" dirty="0" smtClean="0"/>
              <a:t>And so on</a:t>
            </a:r>
            <a:r>
              <a:rPr lang="is-IS" dirty="0" smtClean="0"/>
              <a:t>…...</a:t>
            </a:r>
            <a:endParaRPr lang="en-US" dirty="0"/>
          </a:p>
        </p:txBody>
      </p:sp>
    </p:spTree>
    <p:extLst>
      <p:ext uri="{BB962C8B-B14F-4D97-AF65-F5344CB8AC3E}">
        <p14:creationId xmlns:p14="http://schemas.microsoft.com/office/powerpoint/2010/main" val="3320679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65868"/>
            <a:ext cx="7498080" cy="5682531"/>
          </a:xfrm>
        </p:spPr>
        <p:txBody>
          <a:bodyPr/>
          <a:lstStyle/>
          <a:p>
            <a:pPr marL="82296" indent="0">
              <a:buNone/>
            </a:pPr>
            <a:r>
              <a:rPr lang="en-US" sz="3600" u="sng" dirty="0" smtClean="0"/>
              <a:t>CLOSE OFF AND LOCK IN</a:t>
            </a:r>
          </a:p>
          <a:p>
            <a:pPr marL="82296" indent="0">
              <a:buNone/>
            </a:pPr>
            <a:endParaRPr lang="en-US" sz="3600" u="sng" dirty="0"/>
          </a:p>
          <a:p>
            <a:pPr marL="82296" indent="0">
              <a:buNone/>
            </a:pPr>
            <a:r>
              <a:rPr lang="en-US" i="1" dirty="0" smtClean="0"/>
              <a:t>Q: “Have you told me everything you know about the topic?”</a:t>
            </a:r>
          </a:p>
          <a:p>
            <a:pPr marL="82296" indent="0">
              <a:buNone/>
            </a:pPr>
            <a:endParaRPr lang="en-US" i="1" dirty="0"/>
          </a:p>
          <a:p>
            <a:pPr marL="82296" indent="0">
              <a:buNone/>
            </a:pPr>
            <a:r>
              <a:rPr lang="en-US" dirty="0" smtClean="0"/>
              <a:t>[But the witness is well-prepared.]</a:t>
            </a:r>
          </a:p>
          <a:p>
            <a:pPr marL="82296" indent="0">
              <a:buNone/>
            </a:pPr>
            <a:endParaRPr lang="en-US" i="1" dirty="0"/>
          </a:p>
          <a:p>
            <a:pPr marL="82296" indent="0">
              <a:buNone/>
            </a:pPr>
            <a:r>
              <a:rPr lang="en-US" i="1" dirty="0" smtClean="0"/>
              <a:t>A: “That’s all I can remember at this time”</a:t>
            </a:r>
            <a:endParaRPr lang="en-US" i="1" dirty="0"/>
          </a:p>
        </p:txBody>
      </p:sp>
    </p:spTree>
    <p:extLst>
      <p:ext uri="{BB962C8B-B14F-4D97-AF65-F5344CB8AC3E}">
        <p14:creationId xmlns:p14="http://schemas.microsoft.com/office/powerpoint/2010/main" val="1644923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39522"/>
            <a:ext cx="7498080" cy="5908878"/>
          </a:xfrm>
        </p:spPr>
        <p:txBody>
          <a:bodyPr/>
          <a:lstStyle/>
          <a:p>
            <a:r>
              <a:rPr lang="en-US" dirty="0" smtClean="0"/>
              <a:t>Did you make notes?</a:t>
            </a:r>
          </a:p>
          <a:p>
            <a:r>
              <a:rPr lang="en-US" dirty="0" smtClean="0"/>
              <a:t>Did anyone else make notes?</a:t>
            </a:r>
          </a:p>
          <a:p>
            <a:r>
              <a:rPr lang="en-US" dirty="0" smtClean="0"/>
              <a:t>Did you talk to anyone else about it?</a:t>
            </a:r>
          </a:p>
          <a:p>
            <a:r>
              <a:rPr lang="en-US" dirty="0" smtClean="0"/>
              <a:t>Is there any place you can check?</a:t>
            </a:r>
          </a:p>
          <a:p>
            <a:r>
              <a:rPr lang="en-US" dirty="0" smtClean="0"/>
              <a:t>Is there anyone you can talk to?</a:t>
            </a:r>
          </a:p>
          <a:p>
            <a:r>
              <a:rPr lang="en-US" dirty="0" smtClean="0"/>
              <a:t>Is there anything that might trigger a memory?</a:t>
            </a:r>
          </a:p>
          <a:p>
            <a:r>
              <a:rPr lang="en-US" dirty="0" smtClean="0"/>
              <a:t>If you had to do something to record it what would that be?</a:t>
            </a:r>
          </a:p>
          <a:p>
            <a:r>
              <a:rPr lang="en-US" dirty="0" smtClean="0"/>
              <a:t>What are your habits or procedures?</a:t>
            </a:r>
            <a:endParaRPr lang="en-US" dirty="0"/>
          </a:p>
        </p:txBody>
      </p:sp>
    </p:spTree>
    <p:extLst>
      <p:ext uri="{BB962C8B-B14F-4D97-AF65-F5344CB8AC3E}">
        <p14:creationId xmlns:p14="http://schemas.microsoft.com/office/powerpoint/2010/main" val="16107644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1179</TotalTime>
  <Words>995</Words>
  <Application>Microsoft Office PowerPoint</Application>
  <PresentationFormat>On-screen Show (4:3)</PresentationFormat>
  <Paragraphs>186</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vt:lpstr>
      <vt:lpstr>Corbel</vt:lpstr>
      <vt:lpstr>Gill Sans MT</vt:lpstr>
      <vt:lpstr>Verdana</vt:lpstr>
      <vt:lpstr>Wingdings 2</vt:lpstr>
      <vt:lpstr>Solstice</vt:lpstr>
      <vt:lpstr>Middle of the funnel or the other stuff you need to be thinking about.</vt:lpstr>
      <vt:lpstr>PowerPoint Presentation</vt:lpstr>
      <vt:lpstr>You’re Half Way There…. Or so you think.  “Middle” is a misnomer.</vt:lpstr>
      <vt:lpstr>PowerPoint Presentation</vt:lpstr>
      <vt:lpstr>PowerPoint Presentation</vt:lpstr>
      <vt:lpstr>PowerPoint Presentation</vt:lpstr>
      <vt:lpstr>PowerPoint Presentation</vt:lpstr>
      <vt:lpstr>PowerPoint Presentation</vt:lpstr>
      <vt:lpstr>PowerPoint Presentation</vt:lpstr>
      <vt:lpstr>Going Back up the Funnel</vt:lpstr>
      <vt:lpstr>Multiple Funnels</vt:lpstr>
      <vt:lpstr>PowerPoint Presentation</vt:lpstr>
      <vt:lpstr>PowerPoint Presentation</vt:lpstr>
      <vt:lpstr>Notes, outlines, scripts and  note-taking </vt:lpstr>
      <vt:lpstr>PowerPoint Presentation</vt:lpstr>
      <vt:lpstr>Exhaustion</vt:lpstr>
      <vt:lpstr>PowerPoint Presentation</vt:lpstr>
      <vt:lpstr>PowerPoint Presentation</vt:lpstr>
      <vt:lpstr>Conversations</vt:lpstr>
      <vt:lpstr>PowerPoint Presentation</vt:lpstr>
      <vt:lpstr>Conversations - The Four C’s</vt:lpstr>
      <vt:lpstr>Handling Documents</vt:lpstr>
      <vt:lpstr>PowerPoint Presentation</vt:lpstr>
      <vt:lpstr>Handling photographs.</vt:lpstr>
      <vt:lpstr>PowerPoint Presentation</vt:lpstr>
      <vt:lpstr>It’s all about the record!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 of the funnel</dc:title>
  <dc:creator>Dennis</dc:creator>
  <cp:lastModifiedBy>John Etchells</cp:lastModifiedBy>
  <cp:revision>30</cp:revision>
  <cp:lastPrinted>2016-10-27T00:55:32Z</cp:lastPrinted>
  <dcterms:created xsi:type="dcterms:W3CDTF">2016-10-24T17:47:32Z</dcterms:created>
  <dcterms:modified xsi:type="dcterms:W3CDTF">2017-10-23T19:31:03Z</dcterms:modified>
</cp:coreProperties>
</file>