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4"/>
  </p:notesMasterIdLst>
  <p:handoutMasterIdLst>
    <p:handoutMasterId r:id="rId25"/>
  </p:handoutMasterIdLst>
  <p:sldIdLst>
    <p:sldId id="314" r:id="rId2"/>
    <p:sldId id="343" r:id="rId3"/>
    <p:sldId id="322" r:id="rId4"/>
    <p:sldId id="332" r:id="rId5"/>
    <p:sldId id="344" r:id="rId6"/>
    <p:sldId id="333" r:id="rId7"/>
    <p:sldId id="334" r:id="rId8"/>
    <p:sldId id="335" r:id="rId9"/>
    <p:sldId id="345" r:id="rId10"/>
    <p:sldId id="336" r:id="rId11"/>
    <p:sldId id="337" r:id="rId12"/>
    <p:sldId id="338" r:id="rId13"/>
    <p:sldId id="342" r:id="rId14"/>
    <p:sldId id="341" r:id="rId15"/>
    <p:sldId id="325" r:id="rId16"/>
    <p:sldId id="326" r:id="rId17"/>
    <p:sldId id="339" r:id="rId18"/>
    <p:sldId id="317" r:id="rId19"/>
    <p:sldId id="318" r:id="rId20"/>
    <p:sldId id="329" r:id="rId21"/>
    <p:sldId id="323" r:id="rId22"/>
    <p:sldId id="324" r:id="rId2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9" autoAdjust="0"/>
    <p:restoredTop sz="94660" autoAdjust="0"/>
  </p:normalViewPr>
  <p:slideViewPr>
    <p:cSldViewPr>
      <p:cViewPr varScale="1">
        <p:scale>
          <a:sx n="88" d="100"/>
          <a:sy n="88" d="100"/>
        </p:scale>
        <p:origin x="-1800" y="-10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g578\Downloads\Copy%20of%20Effective%20Growth%20Rate%201905-2015.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4.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5.xlsx"/></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asoneglick:Desktop:federal%20case%20statistic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1.xml"/><Relationship Id="rId3" Type="http://schemas.microsoft.com/office/2011/relationships/chartColorStyle" Target="colors1.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ohnmatthewbutler:Downloads:MDL%20as%20%25%20of%20Civil%20Docket%20JMB%20DC%20Sept.%2025,%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ohnmatthewbutler:Desktop:Resnik%20MDL%20Research:MDL%20as%20%25%20of%20Civil%20Docket%20JMB%20Sept.%2011,%20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ohnmatthewbutler:Downloads:MDL%20as%20%25%20of%20Civil%20Docket%20JMB%20DC%20Sept.%2025,%2020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ohnmatthewbutler:Downloads:Pending%20Civil%20Cases%20and%20MDL%20in%20D.RI%20March%202,%2020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Regression</c:v>
          </c:tx>
          <c:spPr>
            <a:ln w="25400" cmpd="sng">
              <a:noFill/>
              <a:prstDash val="sysDash"/>
            </a:ln>
          </c:spPr>
          <c:marker>
            <c:symbol val="none"/>
          </c:marker>
          <c:cat>
            <c:numRef>
              <c:f>'C:\Users\jg578\Downloads\[TRENDS IN FEDERAL CASE FILING DATA Jan. 5 2016.xlsx]RawData'!$O$14:$O$124</c:f>
              <c:numCache>
                <c:formatCode>General</c:formatCode>
                <c:ptCount val="111"/>
                <c:pt idx="0">
                  <c:v>1905.0</c:v>
                </c:pt>
                <c:pt idx="1">
                  <c:v>1906.0</c:v>
                </c:pt>
                <c:pt idx="2">
                  <c:v>1907.0</c:v>
                </c:pt>
                <c:pt idx="3">
                  <c:v>1908.0</c:v>
                </c:pt>
                <c:pt idx="4">
                  <c:v>1909.0</c:v>
                </c:pt>
                <c:pt idx="5">
                  <c:v>1910.0</c:v>
                </c:pt>
                <c:pt idx="6">
                  <c:v>1911.0</c:v>
                </c:pt>
                <c:pt idx="7">
                  <c:v>1912.0</c:v>
                </c:pt>
                <c:pt idx="8">
                  <c:v>1913.0</c:v>
                </c:pt>
                <c:pt idx="9">
                  <c:v>1914.0</c:v>
                </c:pt>
                <c:pt idx="10">
                  <c:v>1915.0</c:v>
                </c:pt>
                <c:pt idx="11">
                  <c:v>1916.0</c:v>
                </c:pt>
                <c:pt idx="12">
                  <c:v>1917.0</c:v>
                </c:pt>
                <c:pt idx="13">
                  <c:v>1918.0</c:v>
                </c:pt>
                <c:pt idx="14">
                  <c:v>1919.0</c:v>
                </c:pt>
                <c:pt idx="15">
                  <c:v>1920.0</c:v>
                </c:pt>
                <c:pt idx="16">
                  <c:v>1921.0</c:v>
                </c:pt>
                <c:pt idx="17">
                  <c:v>1922.0</c:v>
                </c:pt>
                <c:pt idx="18">
                  <c:v>1923.0</c:v>
                </c:pt>
                <c:pt idx="19">
                  <c:v>1924.0</c:v>
                </c:pt>
                <c:pt idx="20">
                  <c:v>1925.0</c:v>
                </c:pt>
                <c:pt idx="21">
                  <c:v>1926.0</c:v>
                </c:pt>
                <c:pt idx="22">
                  <c:v>1927.0</c:v>
                </c:pt>
                <c:pt idx="23">
                  <c:v>1928.0</c:v>
                </c:pt>
                <c:pt idx="24">
                  <c:v>1929.0</c:v>
                </c:pt>
                <c:pt idx="25">
                  <c:v>1930.0</c:v>
                </c:pt>
                <c:pt idx="26">
                  <c:v>1931.0</c:v>
                </c:pt>
                <c:pt idx="27">
                  <c:v>1932.0</c:v>
                </c:pt>
                <c:pt idx="28">
                  <c:v>1933.0</c:v>
                </c:pt>
                <c:pt idx="29">
                  <c:v>1934.0</c:v>
                </c:pt>
                <c:pt idx="30">
                  <c:v>1935.0</c:v>
                </c:pt>
                <c:pt idx="31">
                  <c:v>1936.0</c:v>
                </c:pt>
                <c:pt idx="32">
                  <c:v>1937.0</c:v>
                </c:pt>
                <c:pt idx="33">
                  <c:v>1938.0</c:v>
                </c:pt>
                <c:pt idx="34">
                  <c:v>1939.0</c:v>
                </c:pt>
                <c:pt idx="35">
                  <c:v>1940.0</c:v>
                </c:pt>
                <c:pt idx="36">
                  <c:v>1941.0</c:v>
                </c:pt>
                <c:pt idx="37">
                  <c:v>1942.0</c:v>
                </c:pt>
                <c:pt idx="38">
                  <c:v>1943.0</c:v>
                </c:pt>
                <c:pt idx="39">
                  <c:v>1944.0</c:v>
                </c:pt>
                <c:pt idx="40">
                  <c:v>1945.0</c:v>
                </c:pt>
                <c:pt idx="41">
                  <c:v>1946.0</c:v>
                </c:pt>
                <c:pt idx="42">
                  <c:v>1947.0</c:v>
                </c:pt>
                <c:pt idx="43">
                  <c:v>1948.0</c:v>
                </c:pt>
                <c:pt idx="44">
                  <c:v>1949.0</c:v>
                </c:pt>
                <c:pt idx="45">
                  <c:v>1950.0</c:v>
                </c:pt>
                <c:pt idx="46">
                  <c:v>1951.0</c:v>
                </c:pt>
                <c:pt idx="47">
                  <c:v>1952.0</c:v>
                </c:pt>
                <c:pt idx="48">
                  <c:v>1953.0</c:v>
                </c:pt>
                <c:pt idx="49">
                  <c:v>1954.0</c:v>
                </c:pt>
                <c:pt idx="50">
                  <c:v>1955.0</c:v>
                </c:pt>
                <c:pt idx="51">
                  <c:v>1956.0</c:v>
                </c:pt>
                <c:pt idx="52">
                  <c:v>1957.0</c:v>
                </c:pt>
                <c:pt idx="53">
                  <c:v>1958.0</c:v>
                </c:pt>
                <c:pt idx="54">
                  <c:v>1959.0</c:v>
                </c:pt>
                <c:pt idx="55">
                  <c:v>1960.0</c:v>
                </c:pt>
                <c:pt idx="56">
                  <c:v>1961.0</c:v>
                </c:pt>
                <c:pt idx="57">
                  <c:v>1962.0</c:v>
                </c:pt>
                <c:pt idx="58">
                  <c:v>1963.0</c:v>
                </c:pt>
                <c:pt idx="59">
                  <c:v>1964.0</c:v>
                </c:pt>
                <c:pt idx="60">
                  <c:v>1965.0</c:v>
                </c:pt>
                <c:pt idx="61">
                  <c:v>1966.0</c:v>
                </c:pt>
                <c:pt idx="62">
                  <c:v>1967.0</c:v>
                </c:pt>
                <c:pt idx="63">
                  <c:v>1968.0</c:v>
                </c:pt>
                <c:pt idx="64">
                  <c:v>1969.0</c:v>
                </c:pt>
                <c:pt idx="65">
                  <c:v>1970.0</c:v>
                </c:pt>
                <c:pt idx="66">
                  <c:v>1971.0</c:v>
                </c:pt>
                <c:pt idx="67">
                  <c:v>1972.0</c:v>
                </c:pt>
                <c:pt idx="68">
                  <c:v>1973.0</c:v>
                </c:pt>
                <c:pt idx="69">
                  <c:v>1974.0</c:v>
                </c:pt>
                <c:pt idx="70">
                  <c:v>1975.0</c:v>
                </c:pt>
                <c:pt idx="71">
                  <c:v>1976.0</c:v>
                </c:pt>
                <c:pt idx="72">
                  <c:v>1977.0</c:v>
                </c:pt>
                <c:pt idx="73">
                  <c:v>1978.0</c:v>
                </c:pt>
                <c:pt idx="74">
                  <c:v>1979.0</c:v>
                </c:pt>
                <c:pt idx="75">
                  <c:v>1980.0</c:v>
                </c:pt>
                <c:pt idx="76">
                  <c:v>1981.0</c:v>
                </c:pt>
                <c:pt idx="77">
                  <c:v>1982.0</c:v>
                </c:pt>
                <c:pt idx="78">
                  <c:v>1983.0</c:v>
                </c:pt>
                <c:pt idx="79">
                  <c:v>1984.0</c:v>
                </c:pt>
                <c:pt idx="80">
                  <c:v>1985.0</c:v>
                </c:pt>
                <c:pt idx="81">
                  <c:v>1986.0</c:v>
                </c:pt>
                <c:pt idx="82">
                  <c:v>1987.0</c:v>
                </c:pt>
                <c:pt idx="83">
                  <c:v>1988.0</c:v>
                </c:pt>
                <c:pt idx="84">
                  <c:v>1989.0</c:v>
                </c:pt>
                <c:pt idx="85">
                  <c:v>1990.0</c:v>
                </c:pt>
                <c:pt idx="86">
                  <c:v>1991.0</c:v>
                </c:pt>
                <c:pt idx="87">
                  <c:v>1992.0</c:v>
                </c:pt>
                <c:pt idx="88">
                  <c:v>1993.0</c:v>
                </c:pt>
                <c:pt idx="89">
                  <c:v>1994.0</c:v>
                </c:pt>
                <c:pt idx="90">
                  <c:v>1995.0</c:v>
                </c:pt>
                <c:pt idx="91">
                  <c:v>1996.0</c:v>
                </c:pt>
                <c:pt idx="92">
                  <c:v>1997.0</c:v>
                </c:pt>
                <c:pt idx="93">
                  <c:v>1998.0</c:v>
                </c:pt>
                <c:pt idx="94">
                  <c:v>1999.0</c:v>
                </c:pt>
                <c:pt idx="95">
                  <c:v>2000.0</c:v>
                </c:pt>
                <c:pt idx="96">
                  <c:v>2001.0</c:v>
                </c:pt>
                <c:pt idx="97">
                  <c:v>2002.0</c:v>
                </c:pt>
                <c:pt idx="98">
                  <c:v>2003.0</c:v>
                </c:pt>
                <c:pt idx="99">
                  <c:v>2004.0</c:v>
                </c:pt>
                <c:pt idx="100">
                  <c:v>2005.0</c:v>
                </c:pt>
                <c:pt idx="101">
                  <c:v>2006.0</c:v>
                </c:pt>
                <c:pt idx="102">
                  <c:v>2007.0</c:v>
                </c:pt>
                <c:pt idx="103">
                  <c:v>2008.0</c:v>
                </c:pt>
                <c:pt idx="104">
                  <c:v>2009.0</c:v>
                </c:pt>
                <c:pt idx="105">
                  <c:v>2010.0</c:v>
                </c:pt>
                <c:pt idx="106">
                  <c:v>2011.0</c:v>
                </c:pt>
                <c:pt idx="107">
                  <c:v>2012.0</c:v>
                </c:pt>
                <c:pt idx="108">
                  <c:v>2013.0</c:v>
                </c:pt>
                <c:pt idx="109">
                  <c:v>2014.0</c:v>
                </c:pt>
                <c:pt idx="110">
                  <c:v>2015.0</c:v>
                </c:pt>
              </c:numCache>
            </c:numRef>
          </c:cat>
          <c:val>
            <c:numRef>
              <c:f>'C:\Users\jg578\Downloads\[TRENDS IN FEDERAL CASE FILING DATA Jan. 5 2016.xlsx]RawData'!$AE$14:$AE$124</c:f>
              <c:numCache>
                <c:formatCode>General</c:formatCode>
                <c:ptCount val="111"/>
                <c:pt idx="0">
                  <c:v>0.0457214765100671</c:v>
                </c:pt>
                <c:pt idx="1">
                  <c:v>-0.0424330983897771</c:v>
                </c:pt>
                <c:pt idx="2">
                  <c:v>0.100086771790192</c:v>
                </c:pt>
                <c:pt idx="3">
                  <c:v>-0.231627046727955</c:v>
                </c:pt>
                <c:pt idx="4">
                  <c:v>-0.0218761061946903</c:v>
                </c:pt>
                <c:pt idx="5">
                  <c:v>0.0369137232194556</c:v>
                </c:pt>
                <c:pt idx="6">
                  <c:v>0.01417004048583</c:v>
                </c:pt>
                <c:pt idx="7">
                  <c:v>0.0643540505196503</c:v>
                </c:pt>
                <c:pt idx="8">
                  <c:v>0.0245732022762546</c:v>
                </c:pt>
                <c:pt idx="9">
                  <c:v>0.0946415046705378</c:v>
                </c:pt>
                <c:pt idx="10">
                  <c:v>0.0129443307290915</c:v>
                </c:pt>
                <c:pt idx="11">
                  <c:v>0.0699852003642987</c:v>
                </c:pt>
                <c:pt idx="12">
                  <c:v>-0.0110653012368666</c:v>
                </c:pt>
                <c:pt idx="13">
                  <c:v>0.394658274832567</c:v>
                </c:pt>
                <c:pt idx="14">
                  <c:v>0.27753992131451</c:v>
                </c:pt>
                <c:pt idx="15">
                  <c:v>0.172893739715895</c:v>
                </c:pt>
                <c:pt idx="16">
                  <c:v>0.115398476112026</c:v>
                </c:pt>
                <c:pt idx="17">
                  <c:v>0.066984376081789</c:v>
                </c:pt>
                <c:pt idx="18">
                  <c:v>0.100857603253052</c:v>
                </c:pt>
                <c:pt idx="19">
                  <c:v>0.025404497362294</c:v>
                </c:pt>
                <c:pt idx="20">
                  <c:v>0.0938119736728653</c:v>
                </c:pt>
                <c:pt idx="21">
                  <c:v>-0.0601553809636423</c:v>
                </c:pt>
                <c:pt idx="22">
                  <c:v>-0.0170824674053848</c:v>
                </c:pt>
                <c:pt idx="23">
                  <c:v>0.211880155494453</c:v>
                </c:pt>
                <c:pt idx="24">
                  <c:v>0.0298708309536291</c:v>
                </c:pt>
                <c:pt idx="25">
                  <c:v>0.030349071295628</c:v>
                </c:pt>
                <c:pt idx="26">
                  <c:v>-0.0188085231880852</c:v>
                </c:pt>
                <c:pt idx="27">
                  <c:v>0.147356081725892</c:v>
                </c:pt>
                <c:pt idx="28">
                  <c:v>-0.115011559444361</c:v>
                </c:pt>
                <c:pt idx="29">
                  <c:v>-0.481151204783613</c:v>
                </c:pt>
                <c:pt idx="30">
                  <c:v>0.0190554977107729</c:v>
                </c:pt>
                <c:pt idx="31">
                  <c:v>0.0540820468319174</c:v>
                </c:pt>
                <c:pt idx="32">
                  <c:v>-0.09211137815193</c:v>
                </c:pt>
                <c:pt idx="33">
                  <c:v>-0.00849738204580686</c:v>
                </c:pt>
                <c:pt idx="34">
                  <c:v>0.0121693980204447</c:v>
                </c:pt>
                <c:pt idx="35">
                  <c:v>-0.0070389693666385</c:v>
                </c:pt>
                <c:pt idx="36">
                  <c:v>0.0317751522712262</c:v>
                </c:pt>
                <c:pt idx="37">
                  <c:v>0.0161308677098151</c:v>
                </c:pt>
                <c:pt idx="38">
                  <c:v>0.0271999328051069</c:v>
                </c:pt>
                <c:pt idx="39">
                  <c:v>-0.0389767910925767</c:v>
                </c:pt>
                <c:pt idx="40">
                  <c:v>0.314080292695379</c:v>
                </c:pt>
                <c:pt idx="41">
                  <c:v>-0.010877893487293</c:v>
                </c:pt>
                <c:pt idx="42">
                  <c:v>-0.08169588793</c:v>
                </c:pt>
                <c:pt idx="43">
                  <c:v>-0.159785669308178</c:v>
                </c:pt>
                <c:pt idx="44">
                  <c:v>0.127304864253394</c:v>
                </c:pt>
                <c:pt idx="45">
                  <c:v>0.0386588562899037</c:v>
                </c:pt>
                <c:pt idx="46">
                  <c:v>-0.0125233983455105</c:v>
                </c:pt>
                <c:pt idx="47">
                  <c:v>0.0696605028862147</c:v>
                </c:pt>
                <c:pt idx="48">
                  <c:v>0.0515526387999634</c:v>
                </c:pt>
                <c:pt idx="49">
                  <c:v>0.0030552444739218</c:v>
                </c:pt>
                <c:pt idx="50">
                  <c:v>-0.0658508032172047</c:v>
                </c:pt>
                <c:pt idx="51">
                  <c:v>-0.0388957866765686</c:v>
                </c:pt>
                <c:pt idx="52">
                  <c:v>0.0168302606637931</c:v>
                </c:pt>
                <c:pt idx="53">
                  <c:v>0.0691513992947128</c:v>
                </c:pt>
                <c:pt idx="54">
                  <c:v>-0.108301404853129</c:v>
                </c:pt>
                <c:pt idx="55">
                  <c:v>0.00744772271555427</c:v>
                </c:pt>
                <c:pt idx="56">
                  <c:v>0.00744211346132451</c:v>
                </c:pt>
                <c:pt idx="57">
                  <c:v>0.050789638373848</c:v>
                </c:pt>
                <c:pt idx="58">
                  <c:v>0.0366918908819134</c:v>
                </c:pt>
                <c:pt idx="59">
                  <c:v>0.0456439948633609</c:v>
                </c:pt>
                <c:pt idx="60">
                  <c:v>0.0342360976450564</c:v>
                </c:pt>
                <c:pt idx="61">
                  <c:v>0.0170201241614933</c:v>
                </c:pt>
                <c:pt idx="62">
                  <c:v>0.00784530613080969</c:v>
                </c:pt>
                <c:pt idx="63">
                  <c:v>0.00921710499573192</c:v>
                </c:pt>
                <c:pt idx="64">
                  <c:v>0.0866570671929594</c:v>
                </c:pt>
                <c:pt idx="65">
                  <c:v>0.136280660136957</c:v>
                </c:pt>
                <c:pt idx="66">
                  <c:v>0.0803350078288101</c:v>
                </c:pt>
                <c:pt idx="67">
                  <c:v>0.0676655972825062</c:v>
                </c:pt>
                <c:pt idx="68">
                  <c:v>-0.020849977728915</c:v>
                </c:pt>
                <c:pt idx="69">
                  <c:v>0.0188389053361253</c:v>
                </c:pt>
                <c:pt idx="70">
                  <c:v>0.122474291100575</c:v>
                </c:pt>
                <c:pt idx="71">
                  <c:v>0.0694595277181462</c:v>
                </c:pt>
                <c:pt idx="72">
                  <c:v>0.00579758060231073</c:v>
                </c:pt>
                <c:pt idx="73">
                  <c:v>0.0195288883149509</c:v>
                </c:pt>
                <c:pt idx="74">
                  <c:v>0.0722551672520007</c:v>
                </c:pt>
                <c:pt idx="75">
                  <c:v>0.0566580756013746</c:v>
                </c:pt>
                <c:pt idx="76">
                  <c:v>0.0726553924956299</c:v>
                </c:pt>
                <c:pt idx="77">
                  <c:v>0.128461793547776</c:v>
                </c:pt>
                <c:pt idx="78">
                  <c:v>0.162984295171846</c:v>
                </c:pt>
                <c:pt idx="79">
                  <c:v>0.0743562994755101</c:v>
                </c:pt>
                <c:pt idx="80">
                  <c:v>0.0501495144978665</c:v>
                </c:pt>
                <c:pt idx="81">
                  <c:v>-0.0538047581873329</c:v>
                </c:pt>
                <c:pt idx="82">
                  <c:v>-0.0475182508901429</c:v>
                </c:pt>
                <c:pt idx="83">
                  <c:v>0.00677704962262937</c:v>
                </c:pt>
                <c:pt idx="84">
                  <c:v>-0.016498880445706</c:v>
                </c:pt>
                <c:pt idx="85">
                  <c:v>-0.0451426235855956</c:v>
                </c:pt>
                <c:pt idx="86">
                  <c:v>-0.0506749272505398</c:v>
                </c:pt>
                <c:pt idx="87">
                  <c:v>0.101843538518129</c:v>
                </c:pt>
                <c:pt idx="88">
                  <c:v>-0.00844287775775543</c:v>
                </c:pt>
                <c:pt idx="89">
                  <c:v>0.0195347288090186</c:v>
                </c:pt>
                <c:pt idx="90">
                  <c:v>0.00733607459644481</c:v>
                </c:pt>
                <c:pt idx="91">
                  <c:v>0.11749880150024</c:v>
                </c:pt>
                <c:pt idx="92">
                  <c:v>0.0169357865882702</c:v>
                </c:pt>
                <c:pt idx="93">
                  <c:v>-0.024541704147151</c:v>
                </c:pt>
                <c:pt idx="94">
                  <c:v>0.0181761522268649</c:v>
                </c:pt>
                <c:pt idx="95">
                  <c:v>0.00645858448315706</c:v>
                </c:pt>
                <c:pt idx="96">
                  <c:v>-0.0268322048519528</c:v>
                </c:pt>
                <c:pt idx="97">
                  <c:v>0.0900020726049455</c:v>
                </c:pt>
                <c:pt idx="98">
                  <c:v>-0.0533493641780828</c:v>
                </c:pt>
                <c:pt idx="99">
                  <c:v>0.0888616951582799</c:v>
                </c:pt>
                <c:pt idx="100">
                  <c:v>-0.0837552503121807</c:v>
                </c:pt>
                <c:pt idx="101">
                  <c:v>0.0110051789077212</c:v>
                </c:pt>
                <c:pt idx="102">
                  <c:v>-0.00147364744593304</c:v>
                </c:pt>
                <c:pt idx="103">
                  <c:v>0.0375337506136475</c:v>
                </c:pt>
                <c:pt idx="104">
                  <c:v>0.0440599373656303</c:v>
                </c:pt>
                <c:pt idx="105">
                  <c:v>0.0234271438768228</c:v>
                </c:pt>
                <c:pt idx="106">
                  <c:v>0.017626887853804</c:v>
                </c:pt>
                <c:pt idx="107">
                  <c:v>-0.0488098734810657</c:v>
                </c:pt>
                <c:pt idx="108">
                  <c:v>0.0107992966304022</c:v>
                </c:pt>
                <c:pt idx="109">
                  <c:v>0.0127573390057762</c:v>
                </c:pt>
                <c:pt idx="110">
                  <c:v>-0.049420163560799</c:v>
                </c:pt>
              </c:numCache>
            </c:numRef>
          </c:val>
          <c:smooth val="0"/>
          <c:extLst xmlns:c16r2="http://schemas.microsoft.com/office/drawing/2015/06/chart">
            <c:ext xmlns:c16="http://schemas.microsoft.com/office/drawing/2014/chart" uri="{C3380CC4-5D6E-409C-BE32-E72D297353CC}">
              <c16:uniqueId val="{00000000-5C46-4BAB-8129-2BFA0266A575}"/>
            </c:ext>
          </c:extLst>
        </c:ser>
        <c:ser>
          <c:idx val="2"/>
          <c:order val="1"/>
          <c:tx>
            <c:v>Growth Rate Over Prior 5 Years</c:v>
          </c:tx>
          <c:spPr>
            <a:ln w="38100">
              <a:solidFill>
                <a:sysClr val="windowText" lastClr="000000"/>
              </a:solidFill>
            </a:ln>
          </c:spPr>
          <c:marker>
            <c:symbol val="none"/>
          </c:marker>
          <c:cat>
            <c:numRef>
              <c:f>'C:\Users\jg578\Downloads\[TRENDS IN FEDERAL CASE FILING DATA Jan. 5 2016.xlsx]RawData'!$O$14:$O$124</c:f>
              <c:numCache>
                <c:formatCode>General</c:formatCode>
                <c:ptCount val="111"/>
                <c:pt idx="0">
                  <c:v>1905.0</c:v>
                </c:pt>
                <c:pt idx="1">
                  <c:v>1906.0</c:v>
                </c:pt>
                <c:pt idx="2">
                  <c:v>1907.0</c:v>
                </c:pt>
                <c:pt idx="3">
                  <c:v>1908.0</c:v>
                </c:pt>
                <c:pt idx="4">
                  <c:v>1909.0</c:v>
                </c:pt>
                <c:pt idx="5">
                  <c:v>1910.0</c:v>
                </c:pt>
                <c:pt idx="6">
                  <c:v>1911.0</c:v>
                </c:pt>
                <c:pt idx="7">
                  <c:v>1912.0</c:v>
                </c:pt>
                <c:pt idx="8">
                  <c:v>1913.0</c:v>
                </c:pt>
                <c:pt idx="9">
                  <c:v>1914.0</c:v>
                </c:pt>
                <c:pt idx="10">
                  <c:v>1915.0</c:v>
                </c:pt>
                <c:pt idx="11">
                  <c:v>1916.0</c:v>
                </c:pt>
                <c:pt idx="12">
                  <c:v>1917.0</c:v>
                </c:pt>
                <c:pt idx="13">
                  <c:v>1918.0</c:v>
                </c:pt>
                <c:pt idx="14">
                  <c:v>1919.0</c:v>
                </c:pt>
                <c:pt idx="15">
                  <c:v>1920.0</c:v>
                </c:pt>
                <c:pt idx="16">
                  <c:v>1921.0</c:v>
                </c:pt>
                <c:pt idx="17">
                  <c:v>1922.0</c:v>
                </c:pt>
                <c:pt idx="18">
                  <c:v>1923.0</c:v>
                </c:pt>
                <c:pt idx="19">
                  <c:v>1924.0</c:v>
                </c:pt>
                <c:pt idx="20">
                  <c:v>1925.0</c:v>
                </c:pt>
                <c:pt idx="21">
                  <c:v>1926.0</c:v>
                </c:pt>
                <c:pt idx="22">
                  <c:v>1927.0</c:v>
                </c:pt>
                <c:pt idx="23">
                  <c:v>1928.0</c:v>
                </c:pt>
                <c:pt idx="24">
                  <c:v>1929.0</c:v>
                </c:pt>
                <c:pt idx="25">
                  <c:v>1930.0</c:v>
                </c:pt>
                <c:pt idx="26">
                  <c:v>1931.0</c:v>
                </c:pt>
                <c:pt idx="27">
                  <c:v>1932.0</c:v>
                </c:pt>
                <c:pt idx="28">
                  <c:v>1933.0</c:v>
                </c:pt>
                <c:pt idx="29">
                  <c:v>1934.0</c:v>
                </c:pt>
                <c:pt idx="30">
                  <c:v>1935.0</c:v>
                </c:pt>
                <c:pt idx="31">
                  <c:v>1936.0</c:v>
                </c:pt>
                <c:pt idx="32">
                  <c:v>1937.0</c:v>
                </c:pt>
                <c:pt idx="33">
                  <c:v>1938.0</c:v>
                </c:pt>
                <c:pt idx="34">
                  <c:v>1939.0</c:v>
                </c:pt>
                <c:pt idx="35">
                  <c:v>1940.0</c:v>
                </c:pt>
                <c:pt idx="36">
                  <c:v>1941.0</c:v>
                </c:pt>
                <c:pt idx="37">
                  <c:v>1942.0</c:v>
                </c:pt>
                <c:pt idx="38">
                  <c:v>1943.0</c:v>
                </c:pt>
                <c:pt idx="39">
                  <c:v>1944.0</c:v>
                </c:pt>
                <c:pt idx="40">
                  <c:v>1945.0</c:v>
                </c:pt>
                <c:pt idx="41">
                  <c:v>1946.0</c:v>
                </c:pt>
                <c:pt idx="42">
                  <c:v>1947.0</c:v>
                </c:pt>
                <c:pt idx="43">
                  <c:v>1948.0</c:v>
                </c:pt>
                <c:pt idx="44">
                  <c:v>1949.0</c:v>
                </c:pt>
                <c:pt idx="45">
                  <c:v>1950.0</c:v>
                </c:pt>
                <c:pt idx="46">
                  <c:v>1951.0</c:v>
                </c:pt>
                <c:pt idx="47">
                  <c:v>1952.0</c:v>
                </c:pt>
                <c:pt idx="48">
                  <c:v>1953.0</c:v>
                </c:pt>
                <c:pt idx="49">
                  <c:v>1954.0</c:v>
                </c:pt>
                <c:pt idx="50">
                  <c:v>1955.0</c:v>
                </c:pt>
                <c:pt idx="51">
                  <c:v>1956.0</c:v>
                </c:pt>
                <c:pt idx="52">
                  <c:v>1957.0</c:v>
                </c:pt>
                <c:pt idx="53">
                  <c:v>1958.0</c:v>
                </c:pt>
                <c:pt idx="54">
                  <c:v>1959.0</c:v>
                </c:pt>
                <c:pt idx="55">
                  <c:v>1960.0</c:v>
                </c:pt>
                <c:pt idx="56">
                  <c:v>1961.0</c:v>
                </c:pt>
                <c:pt idx="57">
                  <c:v>1962.0</c:v>
                </c:pt>
                <c:pt idx="58">
                  <c:v>1963.0</c:v>
                </c:pt>
                <c:pt idx="59">
                  <c:v>1964.0</c:v>
                </c:pt>
                <c:pt idx="60">
                  <c:v>1965.0</c:v>
                </c:pt>
                <c:pt idx="61">
                  <c:v>1966.0</c:v>
                </c:pt>
                <c:pt idx="62">
                  <c:v>1967.0</c:v>
                </c:pt>
                <c:pt idx="63">
                  <c:v>1968.0</c:v>
                </c:pt>
                <c:pt idx="64">
                  <c:v>1969.0</c:v>
                </c:pt>
                <c:pt idx="65">
                  <c:v>1970.0</c:v>
                </c:pt>
                <c:pt idx="66">
                  <c:v>1971.0</c:v>
                </c:pt>
                <c:pt idx="67">
                  <c:v>1972.0</c:v>
                </c:pt>
                <c:pt idx="68">
                  <c:v>1973.0</c:v>
                </c:pt>
                <c:pt idx="69">
                  <c:v>1974.0</c:v>
                </c:pt>
                <c:pt idx="70">
                  <c:v>1975.0</c:v>
                </c:pt>
                <c:pt idx="71">
                  <c:v>1976.0</c:v>
                </c:pt>
                <c:pt idx="72">
                  <c:v>1977.0</c:v>
                </c:pt>
                <c:pt idx="73">
                  <c:v>1978.0</c:v>
                </c:pt>
                <c:pt idx="74">
                  <c:v>1979.0</c:v>
                </c:pt>
                <c:pt idx="75">
                  <c:v>1980.0</c:v>
                </c:pt>
                <c:pt idx="76">
                  <c:v>1981.0</c:v>
                </c:pt>
                <c:pt idx="77">
                  <c:v>1982.0</c:v>
                </c:pt>
                <c:pt idx="78">
                  <c:v>1983.0</c:v>
                </c:pt>
                <c:pt idx="79">
                  <c:v>1984.0</c:v>
                </c:pt>
                <c:pt idx="80">
                  <c:v>1985.0</c:v>
                </c:pt>
                <c:pt idx="81">
                  <c:v>1986.0</c:v>
                </c:pt>
                <c:pt idx="82">
                  <c:v>1987.0</c:v>
                </c:pt>
                <c:pt idx="83">
                  <c:v>1988.0</c:v>
                </c:pt>
                <c:pt idx="84">
                  <c:v>1989.0</c:v>
                </c:pt>
                <c:pt idx="85">
                  <c:v>1990.0</c:v>
                </c:pt>
                <c:pt idx="86">
                  <c:v>1991.0</c:v>
                </c:pt>
                <c:pt idx="87">
                  <c:v>1992.0</c:v>
                </c:pt>
                <c:pt idx="88">
                  <c:v>1993.0</c:v>
                </c:pt>
                <c:pt idx="89">
                  <c:v>1994.0</c:v>
                </c:pt>
                <c:pt idx="90">
                  <c:v>1995.0</c:v>
                </c:pt>
                <c:pt idx="91">
                  <c:v>1996.0</c:v>
                </c:pt>
                <c:pt idx="92">
                  <c:v>1997.0</c:v>
                </c:pt>
                <c:pt idx="93">
                  <c:v>1998.0</c:v>
                </c:pt>
                <c:pt idx="94">
                  <c:v>1999.0</c:v>
                </c:pt>
                <c:pt idx="95">
                  <c:v>2000.0</c:v>
                </c:pt>
                <c:pt idx="96">
                  <c:v>2001.0</c:v>
                </c:pt>
                <c:pt idx="97">
                  <c:v>2002.0</c:v>
                </c:pt>
                <c:pt idx="98">
                  <c:v>2003.0</c:v>
                </c:pt>
                <c:pt idx="99">
                  <c:v>2004.0</c:v>
                </c:pt>
                <c:pt idx="100">
                  <c:v>2005.0</c:v>
                </c:pt>
                <c:pt idx="101">
                  <c:v>2006.0</c:v>
                </c:pt>
                <c:pt idx="102">
                  <c:v>2007.0</c:v>
                </c:pt>
                <c:pt idx="103">
                  <c:v>2008.0</c:v>
                </c:pt>
                <c:pt idx="104">
                  <c:v>2009.0</c:v>
                </c:pt>
                <c:pt idx="105">
                  <c:v>2010.0</c:v>
                </c:pt>
                <c:pt idx="106">
                  <c:v>2011.0</c:v>
                </c:pt>
                <c:pt idx="107">
                  <c:v>2012.0</c:v>
                </c:pt>
                <c:pt idx="108">
                  <c:v>2013.0</c:v>
                </c:pt>
                <c:pt idx="109">
                  <c:v>2014.0</c:v>
                </c:pt>
                <c:pt idx="110">
                  <c:v>2015.0</c:v>
                </c:pt>
              </c:numCache>
            </c:numRef>
          </c:cat>
          <c:val>
            <c:numRef>
              <c:f>'C:\Users\jg578\Downloads\[TRENDS IN FEDERAL CASE FILING DATA Jan. 5 2016.xlsx]RawData'!$AO$14:$AO$124</c:f>
              <c:numCache>
                <c:formatCode>General</c:formatCode>
                <c:ptCount val="111"/>
                <c:pt idx="0">
                  <c:v>-0.00415256748955784</c:v>
                </c:pt>
                <c:pt idx="1">
                  <c:v>-0.00294198751699881</c:v>
                </c:pt>
                <c:pt idx="2">
                  <c:v>0.0328369315383958</c:v>
                </c:pt>
                <c:pt idx="3">
                  <c:v>-0.0270070518566591</c:v>
                </c:pt>
                <c:pt idx="4">
                  <c:v>-0.0370680280568154</c:v>
                </c:pt>
                <c:pt idx="5">
                  <c:v>-0.0386956098968045</c:v>
                </c:pt>
                <c:pt idx="6">
                  <c:v>-0.0275903594953492</c:v>
                </c:pt>
                <c:pt idx="7">
                  <c:v>-0.0339911820695989</c:v>
                </c:pt>
                <c:pt idx="8">
                  <c:v>0.0232347374754898</c:v>
                </c:pt>
                <c:pt idx="9">
                  <c:v>0.0465280761014015</c:v>
                </c:pt>
                <c:pt idx="10">
                  <c:v>0.0416443803495734</c:v>
                </c:pt>
                <c:pt idx="11">
                  <c:v>0.0528654487643398</c:v>
                </c:pt>
                <c:pt idx="12">
                  <c:v>0.0375025517699308</c:v>
                </c:pt>
                <c:pt idx="13">
                  <c:v>0.10350457133434</c:v>
                </c:pt>
                <c:pt idx="14">
                  <c:v>0.138137283717276</c:v>
                </c:pt>
                <c:pt idx="15">
                  <c:v>0.172004471032842</c:v>
                </c:pt>
                <c:pt idx="16">
                  <c:v>0.18178840240745</c:v>
                </c:pt>
                <c:pt idx="17">
                  <c:v>0.199879995054056</c:v>
                </c:pt>
                <c:pt idx="18">
                  <c:v>0.144433284617904</c:v>
                </c:pt>
                <c:pt idx="19">
                  <c:v>0.0952030078445354</c:v>
                </c:pt>
                <c:pt idx="20">
                  <c:v>0.0800190822221494</c:v>
                </c:pt>
                <c:pt idx="21">
                  <c:v>0.0436542147778844</c:v>
                </c:pt>
                <c:pt idx="22">
                  <c:v>0.0266642409832669</c:v>
                </c:pt>
                <c:pt idx="23">
                  <c:v>0.0465841209353424</c:v>
                </c:pt>
                <c:pt idx="24">
                  <c:v>0.04749425366474</c:v>
                </c:pt>
                <c:pt idx="25">
                  <c:v>0.0350468103555574</c:v>
                </c:pt>
                <c:pt idx="26">
                  <c:v>0.0439976784187308</c:v>
                </c:pt>
                <c:pt idx="27">
                  <c:v>0.076801770503248</c:v>
                </c:pt>
                <c:pt idx="28">
                  <c:v>0.0111866930766711</c:v>
                </c:pt>
                <c:pt idx="29">
                  <c:v>-0.118376908414713</c:v>
                </c:pt>
                <c:pt idx="30">
                  <c:v>-0.120318118161503</c:v>
                </c:pt>
                <c:pt idx="31">
                  <c:v>-0.107620105233523</c:v>
                </c:pt>
                <c:pt idx="32">
                  <c:v>-0.148437266518146</c:v>
                </c:pt>
                <c:pt idx="33">
                  <c:v>-0.128860109991373</c:v>
                </c:pt>
                <c:pt idx="34">
                  <c:v>-0.00429570882111097</c:v>
                </c:pt>
                <c:pt idx="35">
                  <c:v>-0.00944806091323336</c:v>
                </c:pt>
                <c:pt idx="36">
                  <c:v>-0.0136764966933104</c:v>
                </c:pt>
                <c:pt idx="37">
                  <c:v>0.00879471041736868</c:v>
                </c:pt>
                <c:pt idx="38">
                  <c:v>0.0159562813343139</c:v>
                </c:pt>
                <c:pt idx="39">
                  <c:v>0.00547471669155209</c:v>
                </c:pt>
                <c:pt idx="40">
                  <c:v>0.0634304557031697</c:v>
                </c:pt>
                <c:pt idx="41">
                  <c:v>0.0544890217403631</c:v>
                </c:pt>
                <c:pt idx="42">
                  <c:v>0.0333547487357852</c:v>
                </c:pt>
                <c:pt idx="43">
                  <c:v>-0.00734928429757509</c:v>
                </c:pt>
                <c:pt idx="44">
                  <c:v>0.0248444676196176</c:v>
                </c:pt>
                <c:pt idx="45">
                  <c:v>-0.0222492307989328</c:v>
                </c:pt>
                <c:pt idx="46">
                  <c:v>-0.0225747649919693</c:v>
                </c:pt>
                <c:pt idx="47">
                  <c:v>0.0077096873036282</c:v>
                </c:pt>
                <c:pt idx="48">
                  <c:v>0.0539587655418867</c:v>
                </c:pt>
                <c:pt idx="49">
                  <c:v>0.0296279292193979</c:v>
                </c:pt>
                <c:pt idx="50">
                  <c:v>0.00801960260788426</c:v>
                </c:pt>
                <c:pt idx="51">
                  <c:v>0.0025769398495703</c:v>
                </c:pt>
                <c:pt idx="52">
                  <c:v>-0.00752811746430293</c:v>
                </c:pt>
                <c:pt idx="53">
                  <c:v>-0.0042281382163678</c:v>
                </c:pt>
                <c:pt idx="54">
                  <c:v>-0.0273905255265491</c:v>
                </c:pt>
                <c:pt idx="55">
                  <c:v>-0.0125849308363506</c:v>
                </c:pt>
                <c:pt idx="56">
                  <c:v>-0.0032421265613185</c:v>
                </c:pt>
                <c:pt idx="57">
                  <c:v>0.00332847686556992</c:v>
                </c:pt>
                <c:pt idx="58">
                  <c:v>-0.00283910829527156</c:v>
                </c:pt>
                <c:pt idx="59">
                  <c:v>0.0294337211702334</c:v>
                </c:pt>
                <c:pt idx="60">
                  <c:v>0.0348510026573423</c:v>
                </c:pt>
                <c:pt idx="61">
                  <c:v>0.0368112808268337</c:v>
                </c:pt>
                <c:pt idx="62">
                  <c:v>0.0281946339156183</c:v>
                </c:pt>
                <c:pt idx="63">
                  <c:v>0.0226860058497325</c:v>
                </c:pt>
                <c:pt idx="64">
                  <c:v>0.030585541941611</c:v>
                </c:pt>
                <c:pt idx="65">
                  <c:v>0.0501642506523479</c:v>
                </c:pt>
                <c:pt idx="66">
                  <c:v>0.0629259518037357</c:v>
                </c:pt>
                <c:pt idx="67">
                  <c:v>0.0752545400767008</c:v>
                </c:pt>
                <c:pt idx="68">
                  <c:v>0.0687698947882544</c:v>
                </c:pt>
                <c:pt idx="69">
                  <c:v>0.0550834588390696</c:v>
                </c:pt>
                <c:pt idx="70">
                  <c:v>0.0525069492598476</c:v>
                </c:pt>
                <c:pt idx="71">
                  <c:v>0.050379296179238</c:v>
                </c:pt>
                <c:pt idx="72">
                  <c:v>0.0379136424534672</c:v>
                </c:pt>
                <c:pt idx="73">
                  <c:v>0.0463362702387495</c:v>
                </c:pt>
                <c:pt idx="74">
                  <c:v>0.0570847448714802</c:v>
                </c:pt>
                <c:pt idx="75">
                  <c:v>0.0443869106980674</c:v>
                </c:pt>
                <c:pt idx="76">
                  <c:v>0.0450103539893192</c:v>
                </c:pt>
                <c:pt idx="77">
                  <c:v>0.0693400877368133</c:v>
                </c:pt>
                <c:pt idx="78">
                  <c:v>0.0978694768114458</c:v>
                </c:pt>
                <c:pt idx="79">
                  <c:v>0.0982994048810415</c:v>
                </c:pt>
                <c:pt idx="80">
                  <c:v>0.0969430481501061</c:v>
                </c:pt>
                <c:pt idx="81">
                  <c:v>0.0697645153649007</c:v>
                </c:pt>
                <c:pt idx="82">
                  <c:v>0.0340990725748023</c:v>
                </c:pt>
                <c:pt idx="83">
                  <c:v>0.00469453511469586</c:v>
                </c:pt>
                <c:pt idx="84">
                  <c:v>-0.0129041073773649</c:v>
                </c:pt>
                <c:pt idx="85">
                  <c:v>-0.0315062574484765</c:v>
                </c:pt>
                <c:pt idx="86">
                  <c:v>-0.0308663855051017</c:v>
                </c:pt>
                <c:pt idx="87">
                  <c:v>-0.00221651657500244</c:v>
                </c:pt>
                <c:pt idx="88">
                  <c:v>-0.00525171980822059</c:v>
                </c:pt>
                <c:pt idx="89">
                  <c:v>0.00193288261638225</c:v>
                </c:pt>
                <c:pt idx="90">
                  <c:v>0.0127116498518685</c:v>
                </c:pt>
                <c:pt idx="91">
                  <c:v>0.0462903719566008</c:v>
                </c:pt>
                <c:pt idx="92">
                  <c:v>0.0296436589133622</c:v>
                </c:pt>
                <c:pt idx="93">
                  <c:v>0.0262782923037039</c:v>
                </c:pt>
                <c:pt idx="94">
                  <c:v>0.026004633862166</c:v>
                </c:pt>
                <c:pt idx="95">
                  <c:v>0.0258258210880198</c:v>
                </c:pt>
                <c:pt idx="96">
                  <c:v>-0.00215804781422801</c:v>
                </c:pt>
                <c:pt idx="97">
                  <c:v>0.0117856547034518</c:v>
                </c:pt>
                <c:pt idx="98">
                  <c:v>0.0057376827396769</c:v>
                </c:pt>
                <c:pt idx="99">
                  <c:v>0.0193297093955747</c:v>
                </c:pt>
                <c:pt idx="100">
                  <c:v>0.000363415005413037</c:v>
                </c:pt>
                <c:pt idx="101">
                  <c:v>0.00802413576028193</c:v>
                </c:pt>
                <c:pt idx="102">
                  <c:v>-0.00949340324417547</c:v>
                </c:pt>
                <c:pt idx="103">
                  <c:v>0.00883437673572796</c:v>
                </c:pt>
                <c:pt idx="104">
                  <c:v>0.000392471921899062</c:v>
                </c:pt>
                <c:pt idx="105">
                  <c:v>0.0227735811586684</c:v>
                </c:pt>
                <c:pt idx="106">
                  <c:v>0.0241098424463795</c:v>
                </c:pt>
                <c:pt idx="107">
                  <c:v>0.014210495633908</c:v>
                </c:pt>
                <c:pt idx="108">
                  <c:v>0.00892908100315881</c:v>
                </c:pt>
                <c:pt idx="109">
                  <c:v>0.00280533019793183</c:v>
                </c:pt>
                <c:pt idx="110">
                  <c:v>-0.0118952956014066</c:v>
                </c:pt>
              </c:numCache>
            </c:numRef>
          </c:val>
          <c:smooth val="0"/>
          <c:extLst xmlns:c16r2="http://schemas.microsoft.com/office/drawing/2015/06/chart">
            <c:ext xmlns:c16="http://schemas.microsoft.com/office/drawing/2014/chart" uri="{C3380CC4-5D6E-409C-BE32-E72D297353CC}">
              <c16:uniqueId val="{00000001-5C46-4BAB-8129-2BFA0266A575}"/>
            </c:ext>
          </c:extLst>
        </c:ser>
        <c:dLbls>
          <c:showLegendKey val="0"/>
          <c:showVal val="0"/>
          <c:showCatName val="0"/>
          <c:showSerName val="0"/>
          <c:showPercent val="0"/>
          <c:showBubbleSize val="0"/>
        </c:dLbls>
        <c:marker val="1"/>
        <c:smooth val="0"/>
        <c:axId val="-2128689096"/>
        <c:axId val="-2128685736"/>
      </c:lineChart>
      <c:dateAx>
        <c:axId val="-2128689096"/>
        <c:scaling>
          <c:orientation val="minMax"/>
          <c:min val="1905.0"/>
        </c:scaling>
        <c:delete val="0"/>
        <c:axPos val="b"/>
        <c:numFmt formatCode="General" sourceLinked="1"/>
        <c:majorTickMark val="none"/>
        <c:minorTickMark val="none"/>
        <c:tickLblPos val="nextTo"/>
        <c:spPr>
          <a:ln w="6350">
            <a:solidFill>
              <a:schemeClr val="tx1"/>
            </a:solidFill>
            <a:prstDash val="dash"/>
          </a:ln>
        </c:spPr>
        <c:txPr>
          <a:bodyPr/>
          <a:lstStyle/>
          <a:p>
            <a:pPr>
              <a:defRPr sz="900">
                <a:latin typeface="Times New Roman" panose="02020603050405020304" pitchFamily="18" charset="0"/>
                <a:cs typeface="Times New Roman" panose="02020603050405020304" pitchFamily="18" charset="0"/>
              </a:defRPr>
            </a:pPr>
            <a:endParaRPr lang="en-US"/>
          </a:p>
        </c:txPr>
        <c:crossAx val="-2128685736"/>
        <c:crosses val="autoZero"/>
        <c:auto val="0"/>
        <c:lblOffset val="100"/>
        <c:baseTimeUnit val="days"/>
        <c:majorUnit val="5.0"/>
        <c:majorTimeUnit val="days"/>
      </c:dateAx>
      <c:valAx>
        <c:axId val="-2128685736"/>
        <c:scaling>
          <c:orientation val="minMax"/>
          <c:max val="0.21"/>
          <c:min val="-0.2"/>
        </c:scaling>
        <c:delete val="0"/>
        <c:axPos val="l"/>
        <c:majorGridlines>
          <c:spPr>
            <a:ln>
              <a:prstDash val="dash"/>
            </a:ln>
          </c:spPr>
        </c:majorGridlines>
        <c:numFmt formatCode="0%" sourceLinked="0"/>
        <c:majorTickMark val="in"/>
        <c:minorTickMark val="none"/>
        <c:tickLblPos val="nextTo"/>
        <c:spPr>
          <a:ln w="6350">
            <a:solidFill>
              <a:schemeClr val="tx1"/>
            </a:solidFill>
          </a:ln>
        </c:spPr>
        <c:txPr>
          <a:bodyPr/>
          <a:lstStyle/>
          <a:p>
            <a:pPr>
              <a:defRPr sz="900">
                <a:latin typeface="Times New Roman" panose="02020603050405020304" pitchFamily="18" charset="0"/>
                <a:cs typeface="Times New Roman" panose="02020603050405020304" pitchFamily="18" charset="0"/>
              </a:defRPr>
            </a:pPr>
            <a:endParaRPr lang="en-US"/>
          </a:p>
        </c:txPr>
        <c:crossAx val="-2128689096"/>
        <c:crosses val="autoZero"/>
        <c:crossBetween val="between"/>
      </c:valAx>
      <c:spPr>
        <a:noFill/>
        <a:ln>
          <a:noFill/>
        </a:ln>
      </c:spPr>
    </c:plotArea>
    <c:legend>
      <c:legendPos val="b"/>
      <c:legendEntry>
        <c:idx val="0"/>
        <c:delete val="1"/>
      </c:legendEntry>
      <c:layout/>
      <c:overlay val="0"/>
      <c:txPr>
        <a:bodyPr/>
        <a:lstStyle/>
        <a:p>
          <a:pPr>
            <a:defRPr sz="9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02085550117"/>
          <c:y val="0.107662878254162"/>
          <c:w val="0.813580194367596"/>
          <c:h val="0.703489813317794"/>
        </c:manualLayout>
      </c:layout>
      <c:lineChart>
        <c:grouping val="standard"/>
        <c:varyColors val="0"/>
        <c:ser>
          <c:idx val="0"/>
          <c:order val="0"/>
          <c:tx>
            <c:v>Total Filings</c:v>
          </c:tx>
          <c:spPr>
            <a:ln>
              <a:solidFill>
                <a:sysClr val="windowText" lastClr="000000"/>
              </a:solidFill>
            </a:ln>
            <a:effectLst/>
          </c:spPr>
          <c:marker>
            <c:symbol val="none"/>
          </c:marker>
          <c:cat>
            <c:numRef>
              <c:f>Data!$A$2:$A$22</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Data!$K$2:$K$22</c:f>
              <c:numCache>
                <c:formatCode>#,##0</c:formatCode>
                <c:ptCount val="21"/>
                <c:pt idx="0">
                  <c:v>50072.0</c:v>
                </c:pt>
                <c:pt idx="1">
                  <c:v>51991.0</c:v>
                </c:pt>
                <c:pt idx="2">
                  <c:v>52319.0</c:v>
                </c:pt>
                <c:pt idx="3">
                  <c:v>53805.0</c:v>
                </c:pt>
                <c:pt idx="4">
                  <c:v>54693.0</c:v>
                </c:pt>
                <c:pt idx="5">
                  <c:v>54697.0</c:v>
                </c:pt>
                <c:pt idx="6">
                  <c:v>57464.0</c:v>
                </c:pt>
                <c:pt idx="7">
                  <c:v>57555.0</c:v>
                </c:pt>
                <c:pt idx="8">
                  <c:v>60847.0</c:v>
                </c:pt>
                <c:pt idx="9">
                  <c:v>62762.0</c:v>
                </c:pt>
                <c:pt idx="10">
                  <c:v>68473.0</c:v>
                </c:pt>
                <c:pt idx="11">
                  <c:v>66618.0</c:v>
                </c:pt>
                <c:pt idx="12">
                  <c:v>58410.0</c:v>
                </c:pt>
                <c:pt idx="13">
                  <c:v>61104.0</c:v>
                </c:pt>
                <c:pt idx="14">
                  <c:v>57740.0</c:v>
                </c:pt>
                <c:pt idx="15">
                  <c:v>55992.0</c:v>
                </c:pt>
                <c:pt idx="16">
                  <c:v>55126.0</c:v>
                </c:pt>
                <c:pt idx="17">
                  <c:v>57501.0</c:v>
                </c:pt>
                <c:pt idx="18">
                  <c:v>56475.0</c:v>
                </c:pt>
                <c:pt idx="19">
                  <c:v>54988.0</c:v>
                </c:pt>
                <c:pt idx="20">
                  <c:v>52698.0</c:v>
                </c:pt>
              </c:numCache>
            </c:numRef>
          </c:val>
          <c:smooth val="0"/>
          <c:extLst xmlns:c16r2="http://schemas.microsoft.com/office/drawing/2015/06/chart">
            <c:ext xmlns:c16="http://schemas.microsoft.com/office/drawing/2014/chart" uri="{C3380CC4-5D6E-409C-BE32-E72D297353CC}">
              <c16:uniqueId val="{00000000-B634-4F1C-B200-CCDFFB51E2F8}"/>
            </c:ext>
          </c:extLst>
        </c:ser>
        <c:ser>
          <c:idx val="1"/>
          <c:order val="1"/>
          <c:tx>
            <c:v>Pro Se Filings</c:v>
          </c:tx>
          <c:spPr>
            <a:ln w="12700" cap="rnd" cmpd="sng">
              <a:solidFill>
                <a:sysClr val="windowText" lastClr="000000"/>
              </a:solidFill>
              <a:prstDash val="dash"/>
              <a:round/>
            </a:ln>
            <a:effectLst/>
          </c:spPr>
          <c:marker>
            <c:symbol val="none"/>
          </c:marker>
          <c:cat>
            <c:numRef>
              <c:f>Data!$A$2:$A$22</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Data!$J$2:$J$22</c:f>
              <c:numCache>
                <c:formatCode>#,##0</c:formatCode>
                <c:ptCount val="21"/>
                <c:pt idx="0">
                  <c:v>19973.0</c:v>
                </c:pt>
                <c:pt idx="1">
                  <c:v>22258.0</c:v>
                </c:pt>
                <c:pt idx="2">
                  <c:v>21747.0</c:v>
                </c:pt>
                <c:pt idx="3">
                  <c:v>22992.0</c:v>
                </c:pt>
                <c:pt idx="4">
                  <c:v>24416.0</c:v>
                </c:pt>
                <c:pt idx="5">
                  <c:v>24938.0</c:v>
                </c:pt>
                <c:pt idx="6">
                  <c:v>27265.0</c:v>
                </c:pt>
                <c:pt idx="7">
                  <c:v>26624.0</c:v>
                </c:pt>
                <c:pt idx="8">
                  <c:v>26493.0</c:v>
                </c:pt>
                <c:pt idx="9">
                  <c:v>26800.0</c:v>
                </c:pt>
                <c:pt idx="10" formatCode="General">
                  <c:v>28559.0</c:v>
                </c:pt>
                <c:pt idx="11" formatCode="General">
                  <c:v>28671.0</c:v>
                </c:pt>
                <c:pt idx="12" formatCode="General">
                  <c:v>25167.0</c:v>
                </c:pt>
                <c:pt idx="13" formatCode="General">
                  <c:v>28055.0</c:v>
                </c:pt>
                <c:pt idx="14" formatCode="General">
                  <c:v>27805.0</c:v>
                </c:pt>
                <c:pt idx="15">
                  <c:v>27209.0</c:v>
                </c:pt>
                <c:pt idx="16">
                  <c:v>27143.0</c:v>
                </c:pt>
                <c:pt idx="17">
                  <c:v>29075.0</c:v>
                </c:pt>
                <c:pt idx="18">
                  <c:v>28800.0</c:v>
                </c:pt>
                <c:pt idx="19">
                  <c:v>28047.0</c:v>
                </c:pt>
                <c:pt idx="20">
                  <c:v>26883.0</c:v>
                </c:pt>
              </c:numCache>
            </c:numRef>
          </c:val>
          <c:smooth val="0"/>
          <c:extLst xmlns:c16r2="http://schemas.microsoft.com/office/drawing/2015/06/chart">
            <c:ext xmlns:c16="http://schemas.microsoft.com/office/drawing/2014/chart" uri="{C3380CC4-5D6E-409C-BE32-E72D297353CC}">
              <c16:uniqueId val="{00000001-B634-4F1C-B200-CCDFFB51E2F8}"/>
            </c:ext>
          </c:extLst>
        </c:ser>
        <c:dLbls>
          <c:showLegendKey val="0"/>
          <c:showVal val="0"/>
          <c:showCatName val="0"/>
          <c:showSerName val="0"/>
          <c:showPercent val="0"/>
          <c:showBubbleSize val="0"/>
        </c:dLbls>
        <c:marker val="1"/>
        <c:smooth val="0"/>
        <c:axId val="-2126173800"/>
        <c:axId val="-2126180600"/>
      </c:lineChart>
      <c:valAx>
        <c:axId val="-2126180600"/>
        <c:scaling>
          <c:orientation val="minMax"/>
          <c:min val="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Filings</a:t>
                </a:r>
                <a:endParaRPr lang="en-US" dirty="0">
                  <a:latin typeface="Times New Roman" panose="02020603050405020304" pitchFamily="18" charset="0"/>
                  <a:cs typeface="Times New Roman" panose="02020603050405020304" pitchFamily="18" charset="0"/>
                </a:endParaRPr>
              </a:p>
            </c:rich>
          </c:tx>
          <c:layout>
            <c:manualLayout>
              <c:xMode val="edge"/>
              <c:yMode val="edge"/>
              <c:x val="0.0"/>
              <c:y val="0.40406297091464"/>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6173800"/>
        <c:crosses val="autoZero"/>
        <c:crossBetween val="midCat"/>
      </c:valAx>
      <c:catAx>
        <c:axId val="-2126173800"/>
        <c:scaling>
          <c:orientation val="minMax"/>
        </c:scaling>
        <c:delete val="0"/>
        <c:axPos val="b"/>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61806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500" spc="6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158731612037"/>
          <c:y val="0.0280366658713115"/>
          <c:w val="0.859833516449979"/>
          <c:h val="0.877880776266603"/>
        </c:manualLayout>
      </c:layout>
      <c:barChart>
        <c:barDir val="col"/>
        <c:grouping val="clustered"/>
        <c:varyColors val="0"/>
        <c:ser>
          <c:idx val="0"/>
          <c:order val="0"/>
          <c:spPr>
            <a:solidFill>
              <a:schemeClr val="tx1"/>
            </a:solidFill>
          </c:spPr>
          <c:invertIfNegative val="0"/>
          <c:dLbls>
            <c:dLbl>
              <c:idx val="2"/>
              <c:layout>
                <c:manualLayout>
                  <c:x val="0.00416666666666667"/>
                  <c:y val="0.00753236246914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CCE-4B55-9D43-1DAFF4A96880}"/>
                </c:ext>
                <c:ext xmlns:c15="http://schemas.microsoft.com/office/drawing/2012/chart" uri="{CE6537A1-D6FC-4f65-9D91-7224C49458BB}">
                  <c15:layout/>
                </c:ext>
              </c:extLst>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Sheet5!$A$1:$A$3</c:f>
              <c:strCache>
                <c:ptCount val="3"/>
                <c:pt idx="0">
                  <c:v>Federal Civil and Criminal Filings</c:v>
                </c:pt>
                <c:pt idx="1">
                  <c:v>Bankruptcy Filings</c:v>
                </c:pt>
                <c:pt idx="2">
                  <c:v>State Filings (including Domestic Relations)</c:v>
                </c:pt>
              </c:strCache>
            </c:strRef>
          </c:cat>
          <c:val>
            <c:numRef>
              <c:f>Sheet5!$B$1:$B$3</c:f>
              <c:numCache>
                <c:formatCode>#,##0</c:formatCode>
                <c:ptCount val="3"/>
                <c:pt idx="0">
                  <c:v>359594.0</c:v>
                </c:pt>
                <c:pt idx="1">
                  <c:v>1.531997E6</c:v>
                </c:pt>
                <c:pt idx="2">
                  <c:v>4.7640905E7</c:v>
                </c:pt>
              </c:numCache>
            </c:numRef>
          </c:val>
          <c:extLst xmlns:c16r2="http://schemas.microsoft.com/office/drawing/2015/06/chart">
            <c:ext xmlns:c16="http://schemas.microsoft.com/office/drawing/2014/chart" uri="{C3380CC4-5D6E-409C-BE32-E72D297353CC}">
              <c16:uniqueId val="{00000001-9CCE-4B55-9D43-1DAFF4A96880}"/>
            </c:ext>
          </c:extLst>
        </c:ser>
        <c:dLbls>
          <c:showLegendKey val="0"/>
          <c:showVal val="0"/>
          <c:showCatName val="0"/>
          <c:showSerName val="0"/>
          <c:showPercent val="0"/>
          <c:showBubbleSize val="0"/>
        </c:dLbls>
        <c:gapWidth val="150"/>
        <c:axId val="-2122375416"/>
        <c:axId val="-2122372280"/>
      </c:barChart>
      <c:catAx>
        <c:axId val="-2122375416"/>
        <c:scaling>
          <c:orientation val="minMax"/>
        </c:scaling>
        <c:delete val="0"/>
        <c:axPos val="b"/>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2372280"/>
        <c:crosses val="autoZero"/>
        <c:auto val="1"/>
        <c:lblAlgn val="ctr"/>
        <c:lblOffset val="100"/>
        <c:noMultiLvlLbl val="0"/>
      </c:catAx>
      <c:valAx>
        <c:axId val="-2122372280"/>
        <c:scaling>
          <c:orientation val="minMax"/>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2375416"/>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Sheet1!$B$83</c:f>
              <c:strCache>
                <c:ptCount val="1"/>
                <c:pt idx="0">
                  <c:v>Juvenile</c:v>
                </c:pt>
              </c:strCache>
            </c:strRef>
          </c:tx>
          <c:spPr>
            <a:solidFill>
              <a:srgbClr val="FFFF00"/>
            </a:solidFill>
          </c:spPr>
          <c:invertIfNegative val="0"/>
          <c:dLbls>
            <c:dLbl>
              <c:idx val="0"/>
              <c:layout>
                <c:manualLayout>
                  <c:x val="-0.0223219124430309"/>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915-43E6-ACE7-106E6C56C11F}"/>
                </c:ext>
                <c:ext xmlns:c15="http://schemas.microsoft.com/office/drawing/2012/chart" uri="{CE6537A1-D6FC-4f65-9D91-7224C49458BB}">
                  <c15:layout/>
                </c:ext>
              </c:extLst>
            </c:dLbl>
            <c:dLbl>
              <c:idx val="2"/>
              <c:layout>
                <c:manualLayout>
                  <c:x val="-0.026042231183536"/>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915-43E6-ACE7-106E6C56C11F}"/>
                </c:ext>
                <c:ext xmlns:c15="http://schemas.microsoft.com/office/drawing/2012/chart" uri="{CE6537A1-D6FC-4f65-9D91-7224C49458BB}">
                  <c15:layout/>
                </c:ext>
              </c:extLst>
            </c:dLbl>
            <c:dLbl>
              <c:idx val="4"/>
              <c:layout>
                <c:manualLayout>
                  <c:x val="-0.0334828686645462"/>
                  <c:y val="-1.4464001220946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915-43E6-ACE7-106E6C56C11F}"/>
                </c:ext>
                <c:ext xmlns:c15="http://schemas.microsoft.com/office/drawing/2012/chart" uri="{CE6537A1-D6FC-4f65-9D91-7224C49458BB}">
                  <c15:layout/>
                </c:ext>
              </c:extLst>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Sheet1!$A$84:$A$88</c:f>
              <c:strCache>
                <c:ptCount val="5"/>
                <c:pt idx="0">
                  <c:v>Total filings 1976:                  48,088,437</c:v>
                </c:pt>
                <c:pt idx="2">
                  <c:v>Total filings 1992:                         93,786,499</c:v>
                </c:pt>
                <c:pt idx="4">
                  <c:v>Total filings 2008:                        105,965,656</c:v>
                </c:pt>
              </c:strCache>
            </c:strRef>
          </c:cat>
          <c:val>
            <c:numRef>
              <c:f>Sheet1!$B$84:$B$88</c:f>
              <c:numCache>
                <c:formatCode>General</c:formatCode>
                <c:ptCount val="5"/>
                <c:pt idx="0" formatCode="#,##0">
                  <c:v>1.101537E6</c:v>
                </c:pt>
                <c:pt idx="2" formatCode="#,##0">
                  <c:v>1.730721E6</c:v>
                </c:pt>
                <c:pt idx="4" formatCode="#,##0">
                  <c:v>2.1E6</c:v>
                </c:pt>
              </c:numCache>
            </c:numRef>
          </c:val>
          <c:extLst xmlns:c16r2="http://schemas.microsoft.com/office/drawing/2015/06/chart">
            <c:ext xmlns:c16="http://schemas.microsoft.com/office/drawing/2014/chart" uri="{C3380CC4-5D6E-409C-BE32-E72D297353CC}">
              <c16:uniqueId val="{00000003-1915-43E6-ACE7-106E6C56C11F}"/>
            </c:ext>
          </c:extLst>
        </c:ser>
        <c:ser>
          <c:idx val="1"/>
          <c:order val="1"/>
          <c:tx>
            <c:strRef>
              <c:f>Sheet1!$C$83</c:f>
              <c:strCache>
                <c:ptCount val="1"/>
                <c:pt idx="0">
                  <c:v>Criminal</c:v>
                </c:pt>
              </c:strCache>
            </c:strRef>
          </c:tx>
          <c:spPr>
            <a:solidFill>
              <a:srgbClr val="0000FF"/>
            </a:solidFill>
          </c:spPr>
          <c:invertIfNegative val="0"/>
          <c:dLbls>
            <c:dLbl>
              <c:idx val="0"/>
              <c:layout>
                <c:manualLayout>
                  <c:x val="-0.0308811355233026"/>
                  <c:y val="0.0034859991613474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915-43E6-ACE7-106E6C56C11F}"/>
                </c:ext>
                <c:ext xmlns:c15="http://schemas.microsoft.com/office/drawing/2012/chart" uri="{CE6537A1-D6FC-4f65-9D91-7224C49458BB}">
                  <c15:layout/>
                </c:ext>
              </c:extLst>
            </c:dLbl>
            <c:dLbl>
              <c:idx val="1"/>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915-43E6-ACE7-106E6C56C11F}"/>
                </c:ext>
                <c:ext xmlns:c15="http://schemas.microsoft.com/office/drawing/2012/chart" uri="{CE6537A1-D6FC-4f65-9D91-7224C49458BB}"/>
              </c:extLst>
            </c:dLbl>
            <c:dLbl>
              <c:idx val="2"/>
              <c:layout>
                <c:manualLayout>
                  <c:x val="-0.0316228557635354"/>
                  <c:y val="0.0059489974995729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915-43E6-ACE7-106E6C56C11F}"/>
                </c:ext>
                <c:ext xmlns:c15="http://schemas.microsoft.com/office/drawing/2012/chart" uri="{CE6537A1-D6FC-4f65-9D91-7224C49458BB}">
                  <c15:layout/>
                </c:ext>
              </c:extLst>
            </c:dLbl>
            <c:dLbl>
              <c:idx val="3"/>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915-43E6-ACE7-106E6C56C11F}"/>
                </c:ext>
                <c:ext xmlns:c15="http://schemas.microsoft.com/office/drawing/2012/chart" uri="{CE6537A1-D6FC-4f65-9D91-7224C49458BB}"/>
              </c:extLst>
            </c:dLbl>
            <c:dLbl>
              <c:idx val="4"/>
              <c:layout>
                <c:manualLayout>
                  <c:x val="-0.0316227092942936"/>
                  <c:y val="0.0027922471229557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915-43E6-ACE7-106E6C56C11F}"/>
                </c:ext>
                <c:ext xmlns:c15="http://schemas.microsoft.com/office/drawing/2012/chart" uri="{CE6537A1-D6FC-4f65-9D91-7224C49458BB}">
                  <c15:layout/>
                </c:ext>
              </c:extLst>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Sheet1!$A$84:$A$88</c:f>
              <c:strCache>
                <c:ptCount val="5"/>
                <c:pt idx="0">
                  <c:v>Total filings 1976:                  48,088,437</c:v>
                </c:pt>
                <c:pt idx="2">
                  <c:v>Total filings 1992:                         93,786,499</c:v>
                </c:pt>
                <c:pt idx="4">
                  <c:v>Total filings 2008:                        105,965,656</c:v>
                </c:pt>
              </c:strCache>
            </c:strRef>
          </c:cat>
          <c:val>
            <c:numRef>
              <c:f>Sheet1!$C$84:$C$88</c:f>
              <c:numCache>
                <c:formatCode>General</c:formatCode>
                <c:ptCount val="5"/>
                <c:pt idx="0" formatCode="#,##0">
                  <c:v>4.906518E6</c:v>
                </c:pt>
                <c:pt idx="2" formatCode="#,##0">
                  <c:v>1.3245543E7</c:v>
                </c:pt>
                <c:pt idx="4" formatCode="#,##0">
                  <c:v>2.1292567E7</c:v>
                </c:pt>
              </c:numCache>
            </c:numRef>
          </c:val>
          <c:extLst xmlns:c16r2="http://schemas.microsoft.com/office/drawing/2015/06/chart">
            <c:ext xmlns:c16="http://schemas.microsoft.com/office/drawing/2014/chart" uri="{C3380CC4-5D6E-409C-BE32-E72D297353CC}">
              <c16:uniqueId val="{00000009-1915-43E6-ACE7-106E6C56C11F}"/>
            </c:ext>
          </c:extLst>
        </c:ser>
        <c:ser>
          <c:idx val="2"/>
          <c:order val="2"/>
          <c:tx>
            <c:strRef>
              <c:f>Sheet1!$D$83</c:f>
              <c:strCache>
                <c:ptCount val="1"/>
                <c:pt idx="0">
                  <c:v>Civil (including Domestic Relations)</c:v>
                </c:pt>
              </c:strCache>
            </c:strRef>
          </c:tx>
          <c:spPr>
            <a:solidFill>
              <a:srgbClr val="FF0000"/>
            </a:solidFill>
          </c:spPr>
          <c:invertIfNegative val="0"/>
          <c:dLbls>
            <c:dLbl>
              <c:idx val="0"/>
              <c:layout>
                <c:manualLayout>
                  <c:x val="-0.0316227092942936"/>
                  <c:y val="-0.015779092702169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915-43E6-ACE7-106E6C56C11F}"/>
                </c:ext>
                <c:ext xmlns:c15="http://schemas.microsoft.com/office/drawing/2012/chart" uri="{CE6537A1-D6FC-4f65-9D91-7224C49458BB}">
                  <c15:layout/>
                </c:ext>
              </c:extLst>
            </c:dLbl>
            <c:dLbl>
              <c:idx val="2"/>
              <c:layout>
                <c:manualLayout>
                  <c:x val="-0.0372031874050515"/>
                  <c:y val="-1.55306030460847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1915-43E6-ACE7-106E6C56C11F}"/>
                </c:ext>
                <c:ext xmlns:c15="http://schemas.microsoft.com/office/drawing/2012/chart" uri="{CE6537A1-D6FC-4f65-9D91-7224C49458BB}">
                  <c15:layout/>
                </c:ext>
              </c:extLst>
            </c:dLbl>
            <c:dLbl>
              <c:idx val="4"/>
              <c:layout>
                <c:manualLayout>
                  <c:x val="-0.029762549924041"/>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915-43E6-ACE7-106E6C56C11F}"/>
                </c:ext>
                <c:ext xmlns:c15="http://schemas.microsoft.com/office/drawing/2012/chart" uri="{CE6537A1-D6FC-4f65-9D91-7224C49458BB}">
                  <c15:layout/>
                </c:ext>
              </c:extLst>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Sheet1!$A$84:$A$88</c:f>
              <c:strCache>
                <c:ptCount val="5"/>
                <c:pt idx="0">
                  <c:v>Total filings 1976:                  48,088,437</c:v>
                </c:pt>
                <c:pt idx="2">
                  <c:v>Total filings 1992:                         93,786,499</c:v>
                </c:pt>
                <c:pt idx="4">
                  <c:v>Total filings 2008:                        105,965,656</c:v>
                </c:pt>
              </c:strCache>
            </c:strRef>
          </c:cat>
          <c:val>
            <c:numRef>
              <c:f>Sheet1!$D$84:$D$88</c:f>
              <c:numCache>
                <c:formatCode>General</c:formatCode>
                <c:ptCount val="5"/>
                <c:pt idx="0" formatCode="#,##0">
                  <c:v>7.745762E6</c:v>
                </c:pt>
                <c:pt idx="2" formatCode="#,##0">
                  <c:v>1.9707374E7</c:v>
                </c:pt>
                <c:pt idx="4" formatCode="#,##0">
                  <c:v>2.5073089E7</c:v>
                </c:pt>
              </c:numCache>
            </c:numRef>
          </c:val>
          <c:extLst xmlns:c16r2="http://schemas.microsoft.com/office/drawing/2015/06/chart">
            <c:ext xmlns:c16="http://schemas.microsoft.com/office/drawing/2014/chart" uri="{C3380CC4-5D6E-409C-BE32-E72D297353CC}">
              <c16:uniqueId val="{0000000D-1915-43E6-ACE7-106E6C56C11F}"/>
            </c:ext>
          </c:extLst>
        </c:ser>
        <c:ser>
          <c:idx val="3"/>
          <c:order val="3"/>
          <c:tx>
            <c:strRef>
              <c:f>Sheet1!$E$83</c:f>
              <c:strCache>
                <c:ptCount val="1"/>
                <c:pt idx="0">
                  <c:v>Traffic</c:v>
                </c:pt>
              </c:strCache>
            </c:strRef>
          </c:tx>
          <c:spPr>
            <a:solidFill>
              <a:schemeClr val="tx1">
                <a:lumMod val="95000"/>
                <a:lumOff val="5000"/>
              </a:schemeClr>
            </a:solidFill>
          </c:spPr>
          <c:invertIfNegative val="0"/>
          <c:dLbls>
            <c:dLbl>
              <c:idx val="4"/>
              <c:layout>
                <c:manualLayout>
                  <c:x val="-0.0111609562215155"/>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203-48DA-A31C-39D5222E492F}"/>
                </c:ext>
                <c:ext xmlns:c15="http://schemas.microsoft.com/office/drawing/2012/chart" uri="{CE6537A1-D6FC-4f65-9D91-7224C49458BB}">
                  <c15:layout/>
                </c:ext>
              </c:extLst>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Sheet1!$A$84:$A$88</c:f>
              <c:strCache>
                <c:ptCount val="5"/>
                <c:pt idx="0">
                  <c:v>Total filings 1976:                  48,088,437</c:v>
                </c:pt>
                <c:pt idx="2">
                  <c:v>Total filings 1992:                         93,786,499</c:v>
                </c:pt>
                <c:pt idx="4">
                  <c:v>Total filings 2008:                        105,965,656</c:v>
                </c:pt>
              </c:strCache>
            </c:strRef>
          </c:cat>
          <c:val>
            <c:numRef>
              <c:f>Sheet1!$E$84:$E$88</c:f>
              <c:numCache>
                <c:formatCode>General</c:formatCode>
                <c:ptCount val="5"/>
                <c:pt idx="0" formatCode="#,##0">
                  <c:v>3.433462E7</c:v>
                </c:pt>
                <c:pt idx="2" formatCode="#,##0">
                  <c:v>5.9102861E7</c:v>
                </c:pt>
                <c:pt idx="4" formatCode="#,##0">
                  <c:v>5.75E7</c:v>
                </c:pt>
              </c:numCache>
            </c:numRef>
          </c:val>
          <c:extLst xmlns:c16r2="http://schemas.microsoft.com/office/drawing/2015/06/chart">
            <c:ext xmlns:c16="http://schemas.microsoft.com/office/drawing/2014/chart" uri="{C3380CC4-5D6E-409C-BE32-E72D297353CC}">
              <c16:uniqueId val="{0000000E-1915-43E6-ACE7-106E6C56C11F}"/>
            </c:ext>
          </c:extLst>
        </c:ser>
        <c:dLbls>
          <c:showLegendKey val="0"/>
          <c:showVal val="0"/>
          <c:showCatName val="0"/>
          <c:showSerName val="0"/>
          <c:showPercent val="0"/>
          <c:showBubbleSize val="0"/>
        </c:dLbls>
        <c:gapWidth val="150"/>
        <c:axId val="-2123271976"/>
        <c:axId val="-2123275272"/>
      </c:barChart>
      <c:catAx>
        <c:axId val="-2123271976"/>
        <c:scaling>
          <c:orientation val="minMax"/>
        </c:scaling>
        <c:delete val="0"/>
        <c:axPos val="b"/>
        <c:majorGridlines/>
        <c:numFmt formatCode="General"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2123275272"/>
        <c:crosses val="autoZero"/>
        <c:auto val="1"/>
        <c:lblAlgn val="ctr"/>
        <c:lblOffset val="100"/>
        <c:tickLblSkip val="1"/>
        <c:tickMarkSkip val="5"/>
        <c:noMultiLvlLbl val="0"/>
      </c:catAx>
      <c:valAx>
        <c:axId val="-2123275272"/>
        <c:scaling>
          <c:orientation val="minMax"/>
        </c:scaling>
        <c:delete val="0"/>
        <c:axPos val="l"/>
        <c:majorGridlines/>
        <c:numFmt formatCode="#,##0"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2123271976"/>
        <c:crosses val="autoZero"/>
        <c:crossBetween val="between"/>
      </c:valAx>
    </c:plotArea>
    <c:legend>
      <c:legendPos val="t"/>
      <c:layout/>
      <c:overlay val="0"/>
      <c:txPr>
        <a:bodyPr/>
        <a:lstStyle/>
        <a:p>
          <a:pPr>
            <a:defRPr sz="1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Sheet1!$A$4</c:f>
              <c:strCache>
                <c:ptCount val="1"/>
                <c:pt idx="0">
                  <c:v>Civil</c:v>
                </c:pt>
              </c:strCache>
            </c:strRef>
          </c:tx>
          <c:spPr>
            <a:solidFill>
              <a:schemeClr val="bg1">
                <a:lumMod val="65000"/>
              </a:schemeClr>
            </a:solidFill>
          </c:spPr>
          <c:invertIfNegative val="0"/>
          <c:dLbls>
            <c:spPr>
              <a:noFill/>
              <a:ln>
                <a:noFill/>
              </a:ln>
              <a:effectLst/>
            </c:spPr>
            <c:txPr>
              <a:bodyPr/>
              <a:lstStyle/>
              <a:p>
                <a:pPr>
                  <a:defRPr>
                    <a:latin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Sheet1!$B$3:$D$3</c:f>
              <c:numCache>
                <c:formatCode>General</c:formatCode>
                <c:ptCount val="3"/>
                <c:pt idx="0">
                  <c:v>1995.0</c:v>
                </c:pt>
                <c:pt idx="1">
                  <c:v>2010.0</c:v>
                </c:pt>
                <c:pt idx="2">
                  <c:v>2015.0</c:v>
                </c:pt>
              </c:numCache>
            </c:numRef>
          </c:cat>
          <c:val>
            <c:numRef>
              <c:f>Sheet1!$B$4:$D$4</c:f>
              <c:numCache>
                <c:formatCode>#,##0</c:formatCode>
                <c:ptCount val="3"/>
                <c:pt idx="0">
                  <c:v>548800.0</c:v>
                </c:pt>
                <c:pt idx="1">
                  <c:v>282895.0</c:v>
                </c:pt>
                <c:pt idx="2">
                  <c:v>279036.0</c:v>
                </c:pt>
              </c:numCache>
            </c:numRef>
          </c:val>
          <c:extLst xmlns:c16r2="http://schemas.microsoft.com/office/drawing/2015/06/chart">
            <c:ext xmlns:c16="http://schemas.microsoft.com/office/drawing/2014/chart" uri="{C3380CC4-5D6E-409C-BE32-E72D297353CC}">
              <c16:uniqueId val="{00000000-54A9-4831-BE38-DF44D691B379}"/>
            </c:ext>
          </c:extLst>
        </c:ser>
        <c:ser>
          <c:idx val="1"/>
          <c:order val="1"/>
          <c:tx>
            <c:strRef>
              <c:f>Sheet1!$A$5</c:f>
              <c:strCache>
                <c:ptCount val="1"/>
                <c:pt idx="0">
                  <c:v>Criminal</c:v>
                </c:pt>
              </c:strCache>
            </c:strRef>
          </c:tx>
          <c:spPr>
            <a:solidFill>
              <a:schemeClr val="tx1">
                <a:lumMod val="50000"/>
                <a:lumOff val="50000"/>
              </a:schemeClr>
            </a:solidFill>
          </c:spPr>
          <c:invertIfNegative val="0"/>
          <c:dLbls>
            <c:dLbl>
              <c:idx val="0"/>
              <c:layout/>
              <c:tx>
                <c:rich>
                  <a:bodyPr/>
                  <a:lstStyle/>
                  <a:p>
                    <a:r>
                      <a:rPr lang="en-US" smtClean="0">
                        <a:latin typeface="Times New Roman"/>
                        <a:cs typeface="Times New Roman"/>
                      </a:rPr>
                      <a:t>62,000</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A9-4831-BE38-DF44D691B379}"/>
                </c:ext>
                <c:ext xmlns:c15="http://schemas.microsoft.com/office/drawing/2012/chart" uri="{CE6537A1-D6FC-4f65-9D91-7224C49458BB}">
                  <c15:layout/>
                </c:ext>
              </c:extLst>
            </c:dLbl>
            <c:dLbl>
              <c:idx val="1"/>
              <c:layout/>
              <c:tx>
                <c:rich>
                  <a:bodyPr/>
                  <a:lstStyle/>
                  <a:p>
                    <a:r>
                      <a:rPr lang="is-IS" smtClean="0">
                        <a:latin typeface="Times New Roman"/>
                        <a:cs typeface="Times New Roman"/>
                      </a:rPr>
                      <a:t>78,428</a:t>
                    </a:r>
                    <a:endParaRPr lang="is-I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4A9-4831-BE38-DF44D691B379}"/>
                </c:ext>
                <c:ext xmlns:c15="http://schemas.microsoft.com/office/drawing/2012/chart" uri="{CE6537A1-D6FC-4f65-9D91-7224C49458BB}">
                  <c15:layout/>
                </c:ext>
              </c:extLst>
            </c:dLbl>
            <c:spPr>
              <a:noFill/>
              <a:ln>
                <a:noFill/>
              </a:ln>
              <a:effectLst/>
            </c:spPr>
            <c:txPr>
              <a:bodyPr/>
              <a:lstStyle/>
              <a:p>
                <a:pPr>
                  <a:defRPr>
                    <a:latin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Sheet1!$B$3:$D$3</c:f>
              <c:numCache>
                <c:formatCode>General</c:formatCode>
                <c:ptCount val="3"/>
                <c:pt idx="0">
                  <c:v>1995.0</c:v>
                </c:pt>
                <c:pt idx="1">
                  <c:v>2010.0</c:v>
                </c:pt>
                <c:pt idx="2">
                  <c:v>2015.0</c:v>
                </c:pt>
              </c:numCache>
            </c:numRef>
          </c:cat>
          <c:val>
            <c:numRef>
              <c:f>Sheet1!$B$5:$D$5</c:f>
              <c:numCache>
                <c:formatCode>General</c:formatCode>
                <c:ptCount val="3"/>
                <c:pt idx="0">
                  <c:v>62000.0</c:v>
                </c:pt>
                <c:pt idx="1">
                  <c:v>78428.0</c:v>
                </c:pt>
                <c:pt idx="2" formatCode="#,##0">
                  <c:v>61202.0</c:v>
                </c:pt>
              </c:numCache>
            </c:numRef>
          </c:val>
          <c:extLst xmlns:c16r2="http://schemas.microsoft.com/office/drawing/2015/06/chart">
            <c:ext xmlns:c16="http://schemas.microsoft.com/office/drawing/2014/chart" uri="{C3380CC4-5D6E-409C-BE32-E72D297353CC}">
              <c16:uniqueId val="{00000003-54A9-4831-BE38-DF44D691B379}"/>
            </c:ext>
          </c:extLst>
        </c:ser>
        <c:dLbls>
          <c:showLegendKey val="0"/>
          <c:showVal val="0"/>
          <c:showCatName val="0"/>
          <c:showSerName val="0"/>
          <c:showPercent val="0"/>
          <c:showBubbleSize val="0"/>
        </c:dLbls>
        <c:gapWidth val="150"/>
        <c:overlap val="100"/>
        <c:axId val="-2129521976"/>
        <c:axId val="-2129525000"/>
      </c:barChart>
      <c:catAx>
        <c:axId val="-2129521976"/>
        <c:scaling>
          <c:orientation val="minMax"/>
        </c:scaling>
        <c:delete val="0"/>
        <c:axPos val="b"/>
        <c:numFmt formatCode="General" sourceLinked="1"/>
        <c:majorTickMark val="none"/>
        <c:minorTickMark val="none"/>
        <c:tickLblPos val="none"/>
        <c:crossAx val="-2129525000"/>
        <c:crosses val="autoZero"/>
        <c:auto val="1"/>
        <c:lblAlgn val="ctr"/>
        <c:lblOffset val="100"/>
        <c:noMultiLvlLbl val="0"/>
      </c:catAx>
      <c:valAx>
        <c:axId val="-2129525000"/>
        <c:scaling>
          <c:orientation val="minMax"/>
        </c:scaling>
        <c:delete val="0"/>
        <c:axPos val="l"/>
        <c:numFmt formatCode="#,##0" sourceLinked="1"/>
        <c:majorTickMark val="none"/>
        <c:minorTickMark val="none"/>
        <c:tickLblPos val="nextTo"/>
        <c:txPr>
          <a:bodyPr/>
          <a:lstStyle/>
          <a:p>
            <a:pPr>
              <a:defRPr>
                <a:latin typeface="Times New Roman"/>
                <a:cs typeface="Times New Roman"/>
              </a:defRPr>
            </a:pPr>
            <a:endParaRPr lang="en-US"/>
          </a:p>
        </c:txPr>
        <c:crossAx val="-2129521976"/>
        <c:crosses val="autoZero"/>
        <c:crossBetween val="between"/>
      </c:valAx>
    </c:plotArea>
    <c:legend>
      <c:legendPos val="b"/>
      <c:layout/>
      <c:overlay val="0"/>
      <c:txPr>
        <a:bodyPr/>
        <a:lstStyle/>
        <a:p>
          <a:pPr>
            <a:defRPr>
              <a:latin typeface="Times New Roman"/>
              <a:cs typeface="Times New Roman"/>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Civil filings</c:v>
                </c:pt>
              </c:strCache>
            </c:strRef>
          </c:tx>
          <c:spPr>
            <a:ln w="38100" cap="flat" cmpd="dbl" algn="ctr">
              <a:solidFill>
                <a:schemeClr val="accent1"/>
              </a:solidFill>
              <a:miter lim="800000"/>
            </a:ln>
            <a:effectLst/>
          </c:spPr>
          <c:marker>
            <c:symbol val="none"/>
          </c:marker>
          <c:dLbls>
            <c:delete val="1"/>
          </c:dLbls>
          <c:cat>
            <c:numRef>
              <c:f>Sheet1!$A$2:$A$17</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Sheet1!$B$2:$B$17</c:f>
              <c:numCache>
                <c:formatCode>General</c:formatCode>
                <c:ptCount val="16"/>
                <c:pt idx="0">
                  <c:v>674.0</c:v>
                </c:pt>
                <c:pt idx="1">
                  <c:v>618.0</c:v>
                </c:pt>
                <c:pt idx="2">
                  <c:v>603.0</c:v>
                </c:pt>
                <c:pt idx="3">
                  <c:v>590.0</c:v>
                </c:pt>
                <c:pt idx="4">
                  <c:v>826.0</c:v>
                </c:pt>
                <c:pt idx="5">
                  <c:v>572.0</c:v>
                </c:pt>
                <c:pt idx="6">
                  <c:v>583.0</c:v>
                </c:pt>
                <c:pt idx="7">
                  <c:v>593.0</c:v>
                </c:pt>
                <c:pt idx="8">
                  <c:v>1259.0</c:v>
                </c:pt>
                <c:pt idx="9">
                  <c:v>1057.0</c:v>
                </c:pt>
                <c:pt idx="10" formatCode="#,##0">
                  <c:v>1110.0</c:v>
                </c:pt>
                <c:pt idx="11">
                  <c:v>764.0</c:v>
                </c:pt>
                <c:pt idx="12">
                  <c:v>966.0</c:v>
                </c:pt>
                <c:pt idx="13">
                  <c:v>1060.0</c:v>
                </c:pt>
                <c:pt idx="14">
                  <c:v>660.0</c:v>
                </c:pt>
                <c:pt idx="15">
                  <c:v>539.0</c:v>
                </c:pt>
              </c:numCache>
            </c:numRef>
          </c:val>
          <c:smooth val="0"/>
        </c:ser>
        <c:ser>
          <c:idx val="1"/>
          <c:order val="1"/>
          <c:tx>
            <c:strRef>
              <c:f>Sheet1!$C$1</c:f>
              <c:strCache>
                <c:ptCount val="1"/>
                <c:pt idx="0">
                  <c:v>Criminal filings</c:v>
                </c:pt>
              </c:strCache>
            </c:strRef>
          </c:tx>
          <c:spPr>
            <a:ln w="38100" cap="flat" cmpd="dbl" algn="ctr">
              <a:solidFill>
                <a:schemeClr val="accent2"/>
              </a:solidFill>
              <a:miter lim="800000"/>
            </a:ln>
            <a:effectLst/>
          </c:spPr>
          <c:marker>
            <c:symbol val="none"/>
          </c:marker>
          <c:dLbls>
            <c:delete val="1"/>
          </c:dLbls>
          <c:cat>
            <c:numRef>
              <c:f>Sheet1!$A$2:$A$17</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Sheet1!$C$2:$C$17</c:f>
              <c:numCache>
                <c:formatCode>General</c:formatCode>
                <c:ptCount val="16"/>
                <c:pt idx="0">
                  <c:v>132.0</c:v>
                </c:pt>
                <c:pt idx="1">
                  <c:v>116.0</c:v>
                </c:pt>
                <c:pt idx="2">
                  <c:v>116.0</c:v>
                </c:pt>
                <c:pt idx="3">
                  <c:v>113.0</c:v>
                </c:pt>
                <c:pt idx="4">
                  <c:v>117.0</c:v>
                </c:pt>
                <c:pt idx="5">
                  <c:v>134.0</c:v>
                </c:pt>
                <c:pt idx="6">
                  <c:v>126.0</c:v>
                </c:pt>
                <c:pt idx="7">
                  <c:v>122.0</c:v>
                </c:pt>
                <c:pt idx="8">
                  <c:v>107.0</c:v>
                </c:pt>
                <c:pt idx="9">
                  <c:v>164.0</c:v>
                </c:pt>
                <c:pt idx="10">
                  <c:v>172.0</c:v>
                </c:pt>
                <c:pt idx="11">
                  <c:v>95.0</c:v>
                </c:pt>
                <c:pt idx="12">
                  <c:v>161.0</c:v>
                </c:pt>
                <c:pt idx="13">
                  <c:v>161.0</c:v>
                </c:pt>
                <c:pt idx="14">
                  <c:v>135.0</c:v>
                </c:pt>
                <c:pt idx="15">
                  <c:v>105.0</c:v>
                </c:pt>
              </c:numCache>
            </c:numRef>
          </c:val>
          <c:smooth val="0"/>
        </c:ser>
        <c:ser>
          <c:idx val="2"/>
          <c:order val="2"/>
          <c:tx>
            <c:strRef>
              <c:f>Sheet1!$D$1</c:f>
              <c:strCache>
                <c:ptCount val="1"/>
                <c:pt idx="0">
                  <c:v>Column2</c:v>
                </c:pt>
              </c:strCache>
            </c:strRef>
          </c:tx>
          <c:spPr>
            <a:ln w="38100" cap="flat" cmpd="dbl" algn="ctr">
              <a:solidFill>
                <a:schemeClr val="accent3"/>
              </a:solidFill>
              <a:miter lim="800000"/>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charset="0"/>
                    <a:ea typeface="Times New Roman" charset="0"/>
                    <a:cs typeface="Times New Roman"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Sheet1!$A$2:$A$17</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Sheet1!$D$2:$D$17</c:f>
              <c:numCache>
                <c:formatCode>General</c:formatCode>
                <c:ptCount val="16"/>
              </c:numCache>
            </c:numRef>
          </c:val>
          <c:smooth val="0"/>
        </c:ser>
        <c:dLbls>
          <c:dLblPos val="ctr"/>
          <c:showLegendKey val="0"/>
          <c:showVal val="1"/>
          <c:showCatName val="0"/>
          <c:showSerName val="0"/>
          <c:showPercent val="0"/>
          <c:showBubbleSize val="0"/>
        </c:dLbls>
        <c:marker val="1"/>
        <c:smooth val="0"/>
        <c:axId val="-2128713288"/>
        <c:axId val="-2128642744"/>
      </c:lineChart>
      <c:dateAx>
        <c:axId val="-2128713288"/>
        <c:scaling>
          <c:orientation val="minMax"/>
        </c:scaling>
        <c:delete val="0"/>
        <c:axPos val="b"/>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2128642744"/>
        <c:crosses val="autoZero"/>
        <c:auto val="0"/>
        <c:lblOffset val="100"/>
        <c:baseTimeUnit val="days"/>
      </c:dateAx>
      <c:valAx>
        <c:axId val="-2128642744"/>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2128713288"/>
        <c:crosses val="autoZero"/>
        <c:crossBetween val="between"/>
      </c:valAx>
      <c:spPr>
        <a:noFill/>
        <a:ln>
          <a:noFill/>
        </a:ln>
        <a:effectLst/>
      </c:spPr>
    </c:plotArea>
    <c:legend>
      <c:legendPos val="t"/>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legend>
    <c:plotVisOnly val="1"/>
    <c:dispBlanksAs val="gap"/>
    <c:showDLblsOverMax val="0"/>
  </c:chart>
  <c:spPr>
    <a:noFill/>
    <a:ln>
      <a:noFill/>
    </a:ln>
    <a:effectLst/>
  </c:spPr>
  <c:txPr>
    <a:bodyPr/>
    <a:lstStyle/>
    <a:p>
      <a:pPr>
        <a:defRPr>
          <a:latin typeface="Times New Roman" charset="0"/>
          <a:ea typeface="Times New Roman" charset="0"/>
          <a:cs typeface="Times New Roman"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25400">
              <a:solidFill>
                <a:schemeClr val="tx1"/>
              </a:solidFill>
            </a:ln>
            <a:effectLst/>
          </c:spPr>
          <c:marker>
            <c:symbol val="none"/>
          </c:marker>
          <c:dLbls>
            <c:dLbl>
              <c:idx val="0"/>
              <c:layout>
                <c:manualLayout>
                  <c:x val="-0.0352053646269908"/>
                  <c:y val="0.043956043956044"/>
                </c:manualLayout>
              </c:layout>
              <c:tx>
                <c:rich>
                  <a:bodyPr/>
                  <a:lstStyle/>
                  <a:p>
                    <a:r>
                      <a:rPr lang="fi-FI">
                        <a:latin typeface="Times New Roman"/>
                        <a:cs typeface="Times New Roman"/>
                      </a:rPr>
                      <a:t>101,032</a:t>
                    </a:r>
                    <a:endParaRPr lang="fi-FI"/>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0EC-4323-928C-BB8722EC73BC}"/>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1-20EC-4323-928C-BB8722EC73B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20EC-4323-928C-BB8722EC73B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20EC-4323-928C-BB8722EC73B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20EC-4323-928C-BB8722EC73B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20EC-4323-928C-BB8722EC73B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20EC-4323-928C-BB8722EC73B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20EC-4323-928C-BB8722EC73B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20EC-4323-928C-BB8722EC73B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20EC-4323-928C-BB8722EC73BC}"/>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20EC-4323-928C-BB8722EC73BC}"/>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20EC-4323-928C-BB8722EC73BC}"/>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20EC-4323-928C-BB8722EC73B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20EC-4323-928C-BB8722EC73B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20EC-4323-928C-BB8722EC73BC}"/>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F-20EC-4323-928C-BB8722EC73BC}"/>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20EC-4323-928C-BB8722EC73BC}"/>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1-20EC-4323-928C-BB8722EC73BC}"/>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2-20EC-4323-928C-BB8722EC73BC}"/>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3-20EC-4323-928C-BB8722EC73BC}"/>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4-20EC-4323-928C-BB8722EC73BC}"/>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5-20EC-4323-928C-BB8722EC73BC}"/>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6-20EC-4323-928C-BB8722EC73BC}"/>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7-20EC-4323-928C-BB8722EC73BC}"/>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18-20EC-4323-928C-BB8722EC73BC}"/>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9-20EC-4323-928C-BB8722EC73BC}"/>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A-20EC-4323-928C-BB8722EC73BC}"/>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1B-20EC-4323-928C-BB8722EC73BC}"/>
                </c:ext>
                <c:ext xmlns:c15="http://schemas.microsoft.com/office/drawing/2012/chart" uri="{CE6537A1-D6FC-4f65-9D91-7224C49458BB}"/>
              </c:extLst>
            </c:dLbl>
            <c:dLbl>
              <c:idx val="28"/>
              <c:delete val="1"/>
              <c:extLst xmlns:c16r2="http://schemas.microsoft.com/office/drawing/2015/06/chart">
                <c:ext xmlns:c16="http://schemas.microsoft.com/office/drawing/2014/chart" uri="{C3380CC4-5D6E-409C-BE32-E72D297353CC}">
                  <c16:uniqueId val="{0000001C-20EC-4323-928C-BB8722EC73BC}"/>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1D-20EC-4323-928C-BB8722EC73BC}"/>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1E-20EC-4323-928C-BB8722EC73BC}"/>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1F-20EC-4323-928C-BB8722EC73BC}"/>
                </c:ext>
                <c:ext xmlns:c15="http://schemas.microsoft.com/office/drawing/2012/chart" uri="{CE6537A1-D6FC-4f65-9D91-7224C49458BB}"/>
              </c:extLst>
            </c:dLbl>
            <c:dLbl>
              <c:idx val="32"/>
              <c:delete val="1"/>
              <c:extLst xmlns:c16r2="http://schemas.microsoft.com/office/drawing/2015/06/chart">
                <c:ext xmlns:c16="http://schemas.microsoft.com/office/drawing/2014/chart" uri="{C3380CC4-5D6E-409C-BE32-E72D297353CC}">
                  <c16:uniqueId val="{00000020-20EC-4323-928C-BB8722EC73BC}"/>
                </c:ext>
                <c:ext xmlns:c15="http://schemas.microsoft.com/office/drawing/2012/chart" uri="{CE6537A1-D6FC-4f65-9D91-7224C49458BB}"/>
              </c:extLst>
            </c:dLbl>
            <c:dLbl>
              <c:idx val="33"/>
              <c:delete val="1"/>
              <c:extLst xmlns:c16r2="http://schemas.microsoft.com/office/drawing/2015/06/chart">
                <c:ext xmlns:c16="http://schemas.microsoft.com/office/drawing/2014/chart" uri="{C3380CC4-5D6E-409C-BE32-E72D297353CC}">
                  <c16:uniqueId val="{00000021-20EC-4323-928C-BB8722EC73BC}"/>
                </c:ext>
                <c:ext xmlns:c15="http://schemas.microsoft.com/office/drawing/2012/chart" uri="{CE6537A1-D6FC-4f65-9D91-7224C49458BB}"/>
              </c:extLst>
            </c:dLbl>
            <c:dLbl>
              <c:idx val="34"/>
              <c:delete val="1"/>
              <c:extLst xmlns:c16r2="http://schemas.microsoft.com/office/drawing/2015/06/chart">
                <c:ext xmlns:c16="http://schemas.microsoft.com/office/drawing/2014/chart" uri="{C3380CC4-5D6E-409C-BE32-E72D297353CC}">
                  <c16:uniqueId val="{00000022-20EC-4323-928C-BB8722EC73BC}"/>
                </c:ext>
                <c:ext xmlns:c15="http://schemas.microsoft.com/office/drawing/2012/chart" uri="{CE6537A1-D6FC-4f65-9D91-7224C49458BB}"/>
              </c:extLst>
            </c:dLbl>
            <c:dLbl>
              <c:idx val="35"/>
              <c:delete val="1"/>
              <c:extLst xmlns:c16r2="http://schemas.microsoft.com/office/drawing/2015/06/chart">
                <c:ext xmlns:c16="http://schemas.microsoft.com/office/drawing/2014/chart" uri="{C3380CC4-5D6E-409C-BE32-E72D297353CC}">
                  <c16:uniqueId val="{00000023-20EC-4323-928C-BB8722EC73BC}"/>
                </c:ext>
                <c:ext xmlns:c15="http://schemas.microsoft.com/office/drawing/2012/chart" uri="{CE6537A1-D6FC-4f65-9D91-7224C49458BB}"/>
              </c:extLst>
            </c:dLbl>
            <c:dLbl>
              <c:idx val="36"/>
              <c:delete val="1"/>
              <c:extLst xmlns:c16r2="http://schemas.microsoft.com/office/drawing/2015/06/chart">
                <c:ext xmlns:c16="http://schemas.microsoft.com/office/drawing/2014/chart" uri="{C3380CC4-5D6E-409C-BE32-E72D297353CC}">
                  <c16:uniqueId val="{00000024-20EC-4323-928C-BB8722EC73BC}"/>
                </c:ext>
                <c:ext xmlns:c15="http://schemas.microsoft.com/office/drawing/2012/chart" uri="{CE6537A1-D6FC-4f65-9D91-7224C49458BB}"/>
              </c:extLst>
            </c:dLbl>
            <c:dLbl>
              <c:idx val="37"/>
              <c:delete val="1"/>
              <c:extLst xmlns:c16r2="http://schemas.microsoft.com/office/drawing/2015/06/chart">
                <c:ext xmlns:c16="http://schemas.microsoft.com/office/drawing/2014/chart" uri="{C3380CC4-5D6E-409C-BE32-E72D297353CC}">
                  <c16:uniqueId val="{00000025-20EC-4323-928C-BB8722EC73BC}"/>
                </c:ext>
                <c:ext xmlns:c15="http://schemas.microsoft.com/office/drawing/2012/chart" uri="{CE6537A1-D6FC-4f65-9D91-7224C49458BB}"/>
              </c:extLst>
            </c:dLbl>
            <c:dLbl>
              <c:idx val="38"/>
              <c:delete val="1"/>
              <c:extLst xmlns:c16r2="http://schemas.microsoft.com/office/drawing/2015/06/chart">
                <c:ext xmlns:c16="http://schemas.microsoft.com/office/drawing/2014/chart" uri="{C3380CC4-5D6E-409C-BE32-E72D297353CC}">
                  <c16:uniqueId val="{00000026-20EC-4323-928C-BB8722EC73BC}"/>
                </c:ext>
                <c:ext xmlns:c15="http://schemas.microsoft.com/office/drawing/2012/chart" uri="{CE6537A1-D6FC-4f65-9D91-7224C49458BB}"/>
              </c:extLst>
            </c:dLbl>
            <c:dLbl>
              <c:idx val="39"/>
              <c:delete val="1"/>
              <c:extLst xmlns:c16r2="http://schemas.microsoft.com/office/drawing/2015/06/chart">
                <c:ext xmlns:c16="http://schemas.microsoft.com/office/drawing/2014/chart" uri="{C3380CC4-5D6E-409C-BE32-E72D297353CC}">
                  <c16:uniqueId val="{00000027-20EC-4323-928C-BB8722EC73BC}"/>
                </c:ext>
                <c:ext xmlns:c15="http://schemas.microsoft.com/office/drawing/2012/chart" uri="{CE6537A1-D6FC-4f65-9D91-7224C49458BB}"/>
              </c:extLst>
            </c:dLbl>
            <c:dLbl>
              <c:idx val="40"/>
              <c:delete val="1"/>
              <c:extLst xmlns:c16r2="http://schemas.microsoft.com/office/drawing/2015/06/chart">
                <c:ext xmlns:c16="http://schemas.microsoft.com/office/drawing/2014/chart" uri="{C3380CC4-5D6E-409C-BE32-E72D297353CC}">
                  <c16:uniqueId val="{00000028-20EC-4323-928C-BB8722EC73BC}"/>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29-20EC-4323-928C-BB8722EC73BC}"/>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2A-20EC-4323-928C-BB8722EC73BC}"/>
                </c:ext>
                <c:ext xmlns:c15="http://schemas.microsoft.com/office/drawing/2012/chart" uri="{CE6537A1-D6FC-4f65-9D91-7224C49458BB}"/>
              </c:extLst>
            </c:dLbl>
            <c:dLbl>
              <c:idx val="43"/>
              <c:layout>
                <c:manualLayout>
                  <c:x val="-0.0100586756077118"/>
                  <c:y val="-0.0521978021978022"/>
                </c:manualLayout>
              </c:layout>
              <c:tx>
                <c:rich>
                  <a:bodyPr/>
                  <a:lstStyle/>
                  <a:p>
                    <a:r>
                      <a:rPr lang="fi-FI">
                        <a:latin typeface="Times New Roman"/>
                        <a:cs typeface="Times New Roman"/>
                      </a:rPr>
                      <a:t>341,813</a:t>
                    </a:r>
                    <a:endParaRPr lang="fi-FI"/>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20EC-4323-928C-BB8722EC73BC}"/>
                </c:ext>
                <c:ext xmlns:c15="http://schemas.microsoft.com/office/drawing/2012/chart" uri="{CE6537A1-D6FC-4f65-9D91-7224C49458BB}">
                  <c15:layout/>
                </c:ext>
              </c:extLst>
            </c:dLbl>
            <c:spPr>
              <a:noFill/>
              <a:ln>
                <a:noFill/>
              </a:ln>
              <a:effectLst/>
            </c:spPr>
            <c:txPr>
              <a:bodyPr/>
              <a:lstStyle/>
              <a:p>
                <a:pPr>
                  <a:defRPr>
                    <a:latin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Sheet1!$B$6:$B$49</c:f>
              <c:numCache>
                <c:formatCode>0</c:formatCode>
                <c:ptCount val="44"/>
                <c:pt idx="0">
                  <c:v>1972.0</c:v>
                </c:pt>
                <c:pt idx="1">
                  <c:v>1973.0</c:v>
                </c:pt>
                <c:pt idx="2">
                  <c:v>1974.0</c:v>
                </c:pt>
                <c:pt idx="3">
                  <c:v>1975.0</c:v>
                </c:pt>
                <c:pt idx="4">
                  <c:v>1976.0</c:v>
                </c:pt>
                <c:pt idx="5">
                  <c:v>1977.0</c:v>
                </c:pt>
                <c:pt idx="6">
                  <c:v>1978.0</c:v>
                </c:pt>
                <c:pt idx="7">
                  <c:v>1979.0</c:v>
                </c:pt>
                <c:pt idx="8">
                  <c:v>1980.0</c:v>
                </c:pt>
                <c:pt idx="9">
                  <c:v>1981.0</c:v>
                </c:pt>
                <c:pt idx="10">
                  <c:v>1982.0</c:v>
                </c:pt>
                <c:pt idx="11">
                  <c:v>1983.0</c:v>
                </c:pt>
                <c:pt idx="12">
                  <c:v>1984.0</c:v>
                </c:pt>
                <c:pt idx="13">
                  <c:v>1985.0</c:v>
                </c:pt>
                <c:pt idx="14">
                  <c:v>1986.0</c:v>
                </c:pt>
                <c:pt idx="15">
                  <c:v>1987.0</c:v>
                </c:pt>
                <c:pt idx="16">
                  <c:v>1988.0</c:v>
                </c:pt>
                <c:pt idx="17">
                  <c:v>1989.0</c:v>
                </c:pt>
                <c:pt idx="18">
                  <c:v>1990.0</c:v>
                </c:pt>
                <c:pt idx="19">
                  <c:v>1991.0</c:v>
                </c:pt>
                <c:pt idx="20">
                  <c:v>1992.0</c:v>
                </c:pt>
                <c:pt idx="21">
                  <c:v>1993.0</c:v>
                </c:pt>
                <c:pt idx="22">
                  <c:v>1994.0</c:v>
                </c:pt>
                <c:pt idx="23">
                  <c:v>1995.0</c:v>
                </c:pt>
                <c:pt idx="24">
                  <c:v>1996.0</c:v>
                </c:pt>
                <c:pt idx="25">
                  <c:v>1997.0</c:v>
                </c:pt>
                <c:pt idx="26">
                  <c:v>1998.0</c:v>
                </c:pt>
                <c:pt idx="27">
                  <c:v>1999.0</c:v>
                </c:pt>
                <c:pt idx="28">
                  <c:v>2000.0</c:v>
                </c:pt>
                <c:pt idx="29">
                  <c:v>2001.0</c:v>
                </c:pt>
                <c:pt idx="30">
                  <c:v>2002.0</c:v>
                </c:pt>
                <c:pt idx="31">
                  <c:v>2003.0</c:v>
                </c:pt>
                <c:pt idx="32">
                  <c:v>2004.0</c:v>
                </c:pt>
                <c:pt idx="33">
                  <c:v>2005.0</c:v>
                </c:pt>
                <c:pt idx="34">
                  <c:v>2006.0</c:v>
                </c:pt>
                <c:pt idx="35">
                  <c:v>2007.0</c:v>
                </c:pt>
                <c:pt idx="36">
                  <c:v>2008.0</c:v>
                </c:pt>
                <c:pt idx="37">
                  <c:v>2009.0</c:v>
                </c:pt>
                <c:pt idx="38">
                  <c:v>2010.0</c:v>
                </c:pt>
                <c:pt idx="39">
                  <c:v>2011.0</c:v>
                </c:pt>
                <c:pt idx="40">
                  <c:v>2012.0</c:v>
                </c:pt>
                <c:pt idx="41">
                  <c:v>2013.0</c:v>
                </c:pt>
                <c:pt idx="42">
                  <c:v>2014.0</c:v>
                </c:pt>
                <c:pt idx="43">
                  <c:v>2015.0</c:v>
                </c:pt>
              </c:numCache>
            </c:numRef>
          </c:xVal>
          <c:yVal>
            <c:numRef>
              <c:f>Sheet1!$C$6:$C$49</c:f>
              <c:numCache>
                <c:formatCode>#,###</c:formatCode>
                <c:ptCount val="44"/>
                <c:pt idx="0">
                  <c:v>101032.0</c:v>
                </c:pt>
                <c:pt idx="1">
                  <c:v>101333.0</c:v>
                </c:pt>
                <c:pt idx="2">
                  <c:v>107230.0</c:v>
                </c:pt>
                <c:pt idx="3">
                  <c:v>119767.0</c:v>
                </c:pt>
                <c:pt idx="4">
                  <c:v>140189.0</c:v>
                </c:pt>
                <c:pt idx="5">
                  <c:v>153606.0</c:v>
                </c:pt>
                <c:pt idx="6">
                  <c:v>166462.0</c:v>
                </c:pt>
                <c:pt idx="7">
                  <c:v>177805.0</c:v>
                </c:pt>
                <c:pt idx="8">
                  <c:v>186113.0</c:v>
                </c:pt>
                <c:pt idx="9">
                  <c:v>188714.0</c:v>
                </c:pt>
                <c:pt idx="10">
                  <c:v>205434.0</c:v>
                </c:pt>
                <c:pt idx="11">
                  <c:v>231920.0</c:v>
                </c:pt>
                <c:pt idx="12">
                  <c:v>250292.0</c:v>
                </c:pt>
                <c:pt idx="13">
                  <c:v>254114.0</c:v>
                </c:pt>
                <c:pt idx="14">
                  <c:v>242177.0</c:v>
                </c:pt>
                <c:pt idx="15">
                  <c:v>243361.0</c:v>
                </c:pt>
                <c:pt idx="16">
                  <c:v>244123.0</c:v>
                </c:pt>
                <c:pt idx="17">
                  <c:v>238389.0</c:v>
                </c:pt>
                <c:pt idx="18">
                  <c:v>244570.0</c:v>
                </c:pt>
                <c:pt idx="19">
                  <c:v>226234.0</c:v>
                </c:pt>
                <c:pt idx="20">
                  <c:v>218824.0</c:v>
                </c:pt>
                <c:pt idx="21">
                  <c:v>218041.0</c:v>
                </c:pt>
                <c:pt idx="22">
                  <c:v>223759.0</c:v>
                </c:pt>
                <c:pt idx="23">
                  <c:v>234008.0</c:v>
                </c:pt>
                <c:pt idx="24">
                  <c:v>250934.0</c:v>
                </c:pt>
                <c:pt idx="25">
                  <c:v>272602.0</c:v>
                </c:pt>
                <c:pt idx="26">
                  <c:v>267088.0</c:v>
                </c:pt>
                <c:pt idx="27">
                  <c:v>249381.0</c:v>
                </c:pt>
                <c:pt idx="28">
                  <c:v>250202.0</c:v>
                </c:pt>
                <c:pt idx="29">
                  <c:v>250622.0</c:v>
                </c:pt>
                <c:pt idx="30">
                  <c:v>261118.0</c:v>
                </c:pt>
                <c:pt idx="31">
                  <c:v>257476.0</c:v>
                </c:pt>
                <c:pt idx="32">
                  <c:v>284696.0</c:v>
                </c:pt>
                <c:pt idx="33">
                  <c:v>266216.0</c:v>
                </c:pt>
                <c:pt idx="34">
                  <c:v>247253.0</c:v>
                </c:pt>
                <c:pt idx="35">
                  <c:v>265443.0</c:v>
                </c:pt>
                <c:pt idx="36">
                  <c:v>294122.0</c:v>
                </c:pt>
                <c:pt idx="37">
                  <c:v>311353.0</c:v>
                </c:pt>
                <c:pt idx="38">
                  <c:v>284601.0</c:v>
                </c:pt>
                <c:pt idx="39">
                  <c:v>267495.0</c:v>
                </c:pt>
                <c:pt idx="40">
                  <c:v>271141.0</c:v>
                </c:pt>
                <c:pt idx="41">
                  <c:v>300469.0</c:v>
                </c:pt>
                <c:pt idx="42">
                  <c:v>337404.0</c:v>
                </c:pt>
                <c:pt idx="43">
                  <c:v>341813.0</c:v>
                </c:pt>
              </c:numCache>
            </c:numRef>
          </c:yVal>
          <c:smooth val="0"/>
          <c:extLst xmlns:c16r2="http://schemas.microsoft.com/office/drawing/2015/06/chart">
            <c:ext xmlns:c16="http://schemas.microsoft.com/office/drawing/2014/chart" uri="{C3380CC4-5D6E-409C-BE32-E72D297353CC}">
              <c16:uniqueId val="{0000002C-20EC-4323-928C-BB8722EC73BC}"/>
            </c:ext>
          </c:extLst>
        </c:ser>
        <c:dLbls>
          <c:showLegendKey val="0"/>
          <c:showVal val="0"/>
          <c:showCatName val="0"/>
          <c:showSerName val="0"/>
          <c:showPercent val="0"/>
          <c:showBubbleSize val="0"/>
        </c:dLbls>
        <c:axId val="-2126325400"/>
        <c:axId val="-2126322312"/>
      </c:scatterChart>
      <c:valAx>
        <c:axId val="-2126325400"/>
        <c:scaling>
          <c:orientation val="minMax"/>
          <c:max val="2015.0"/>
          <c:min val="1970.0"/>
        </c:scaling>
        <c:delete val="0"/>
        <c:axPos val="b"/>
        <c:numFmt formatCode="0"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6322312"/>
        <c:crosses val="autoZero"/>
        <c:crossBetween val="midCat"/>
      </c:valAx>
      <c:valAx>
        <c:axId val="-2126322312"/>
        <c:scaling>
          <c:orientation val="minMax"/>
        </c:scaling>
        <c:delete val="0"/>
        <c:axPos val="l"/>
        <c:numFmt formatCode="#,###"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6325400"/>
        <c:crosses val="autoZero"/>
        <c:crossBetween val="midCat"/>
        <c:dispUnits>
          <c:builtInUnit val="thousands"/>
          <c:dispUnitsLbl>
            <c:layout/>
            <c:txPr>
              <a:bodyPr/>
              <a:lstStyle/>
              <a:p>
                <a:pPr>
                  <a:defRPr>
                    <a:latin typeface="Times New Roman" panose="02020603050405020304" pitchFamily="18" charset="0"/>
                    <a:cs typeface="Times New Roman" panose="02020603050405020304" pitchFamily="18" charset="0"/>
                  </a:defRPr>
                </a:pPr>
                <a:endParaRPr lang="en-US"/>
              </a:p>
            </c:txPr>
          </c:dispUnitsLbl>
        </c:dispUnits>
      </c:valAx>
      <c:spPr>
        <a:noFill/>
        <a:ln w="25400">
          <a:noFill/>
        </a:ln>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Sheet1!$E$1</c:f>
              <c:strCache>
                <c:ptCount val="1"/>
                <c:pt idx="0">
                  <c:v>MDL as % of Civil Docket</c:v>
                </c:pt>
              </c:strCache>
            </c:strRef>
          </c:tx>
          <c:spPr>
            <a:ln w="25400">
              <a:solidFill>
                <a:srgbClr val="000000"/>
              </a:solidFill>
            </a:ln>
          </c:spPr>
          <c:marker>
            <c:symbol val="none"/>
          </c:marker>
          <c:dLbls>
            <c:dLbl>
              <c:idx val="0"/>
              <c:layout>
                <c:manualLayout>
                  <c:x val="-0.00709366033431807"/>
                  <c:y val="-0.0313969635710463"/>
                </c:manualLayout>
              </c:layout>
              <c:tx>
                <c:rich>
                  <a:bodyPr/>
                  <a:lstStyle/>
                  <a:p>
                    <a:pPr>
                      <a:defRPr>
                        <a:latin typeface="Times New Roman"/>
                        <a:cs typeface="Times New Roman"/>
                      </a:defRPr>
                    </a:pPr>
                    <a:r>
                      <a:rPr lang="fi-FI" dirty="0" smtClean="0">
                        <a:latin typeface="Times New Roman"/>
                        <a:cs typeface="Times New Roman"/>
                      </a:rPr>
                      <a:t>1,590</a:t>
                    </a:r>
                    <a:endParaRPr lang="fi-FI" dirty="0">
                      <a:latin typeface="Times New Roman"/>
                      <a:cs typeface="Times New Roman"/>
                    </a:endParaRPr>
                  </a:p>
                </c:rich>
              </c:tx>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154-4180-8EFC-A14C40955018}"/>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1-2154-4180-8EFC-A14C4095501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2154-4180-8EFC-A14C4095501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2154-4180-8EFC-A14C4095501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2154-4180-8EFC-A14C40955018}"/>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2154-4180-8EFC-A14C40955018}"/>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2154-4180-8EFC-A14C40955018}"/>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2154-4180-8EFC-A14C40955018}"/>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2154-4180-8EFC-A14C40955018}"/>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2154-4180-8EFC-A14C40955018}"/>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2154-4180-8EFC-A14C40955018}"/>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2154-4180-8EFC-A14C40955018}"/>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2154-4180-8EFC-A14C40955018}"/>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2154-4180-8EFC-A14C40955018}"/>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2154-4180-8EFC-A14C40955018}"/>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F-2154-4180-8EFC-A14C40955018}"/>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2154-4180-8EFC-A14C40955018}"/>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1-2154-4180-8EFC-A14C40955018}"/>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2-2154-4180-8EFC-A14C40955018}"/>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3-2154-4180-8EFC-A14C40955018}"/>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4-2154-4180-8EFC-A14C40955018}"/>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5-2154-4180-8EFC-A14C40955018}"/>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6-2154-4180-8EFC-A14C40955018}"/>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7-2154-4180-8EFC-A14C40955018}"/>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18-2154-4180-8EFC-A14C40955018}"/>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9-2154-4180-8EFC-A14C40955018}"/>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A-2154-4180-8EFC-A14C40955018}"/>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1B-2154-4180-8EFC-A14C40955018}"/>
                </c:ext>
                <c:ext xmlns:c15="http://schemas.microsoft.com/office/drawing/2012/chart" uri="{CE6537A1-D6FC-4f65-9D91-7224C49458BB}"/>
              </c:extLst>
            </c:dLbl>
            <c:dLbl>
              <c:idx val="28"/>
              <c:delete val="1"/>
              <c:extLst xmlns:c16r2="http://schemas.microsoft.com/office/drawing/2015/06/chart">
                <c:ext xmlns:c16="http://schemas.microsoft.com/office/drawing/2014/chart" uri="{C3380CC4-5D6E-409C-BE32-E72D297353CC}">
                  <c16:uniqueId val="{0000001C-2154-4180-8EFC-A14C40955018}"/>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1D-2154-4180-8EFC-A14C40955018}"/>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1E-2154-4180-8EFC-A14C40955018}"/>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1F-2154-4180-8EFC-A14C40955018}"/>
                </c:ext>
                <c:ext xmlns:c15="http://schemas.microsoft.com/office/drawing/2012/chart" uri="{CE6537A1-D6FC-4f65-9D91-7224C49458BB}"/>
              </c:extLst>
            </c:dLbl>
            <c:dLbl>
              <c:idx val="32"/>
              <c:delete val="1"/>
              <c:extLst xmlns:c16r2="http://schemas.microsoft.com/office/drawing/2015/06/chart">
                <c:ext xmlns:c16="http://schemas.microsoft.com/office/drawing/2014/chart" uri="{C3380CC4-5D6E-409C-BE32-E72D297353CC}">
                  <c16:uniqueId val="{00000020-2154-4180-8EFC-A14C40955018}"/>
                </c:ext>
                <c:ext xmlns:c15="http://schemas.microsoft.com/office/drawing/2012/chart" uri="{CE6537A1-D6FC-4f65-9D91-7224C49458BB}"/>
              </c:extLst>
            </c:dLbl>
            <c:dLbl>
              <c:idx val="33"/>
              <c:delete val="1"/>
              <c:extLst xmlns:c16r2="http://schemas.microsoft.com/office/drawing/2015/06/chart">
                <c:ext xmlns:c16="http://schemas.microsoft.com/office/drawing/2014/chart" uri="{C3380CC4-5D6E-409C-BE32-E72D297353CC}">
                  <c16:uniqueId val="{00000021-2154-4180-8EFC-A14C40955018}"/>
                </c:ext>
                <c:ext xmlns:c15="http://schemas.microsoft.com/office/drawing/2012/chart" uri="{CE6537A1-D6FC-4f65-9D91-7224C49458BB}"/>
              </c:extLst>
            </c:dLbl>
            <c:dLbl>
              <c:idx val="34"/>
              <c:delete val="1"/>
              <c:extLst xmlns:c16r2="http://schemas.microsoft.com/office/drawing/2015/06/chart">
                <c:ext xmlns:c16="http://schemas.microsoft.com/office/drawing/2014/chart" uri="{C3380CC4-5D6E-409C-BE32-E72D297353CC}">
                  <c16:uniqueId val="{00000022-2154-4180-8EFC-A14C40955018}"/>
                </c:ext>
                <c:ext xmlns:c15="http://schemas.microsoft.com/office/drawing/2012/chart" uri="{CE6537A1-D6FC-4f65-9D91-7224C49458BB}"/>
              </c:extLst>
            </c:dLbl>
            <c:dLbl>
              <c:idx val="35"/>
              <c:delete val="1"/>
              <c:extLst xmlns:c16r2="http://schemas.microsoft.com/office/drawing/2015/06/chart">
                <c:ext xmlns:c16="http://schemas.microsoft.com/office/drawing/2014/chart" uri="{C3380CC4-5D6E-409C-BE32-E72D297353CC}">
                  <c16:uniqueId val="{00000023-2154-4180-8EFC-A14C40955018}"/>
                </c:ext>
                <c:ext xmlns:c15="http://schemas.microsoft.com/office/drawing/2012/chart" uri="{CE6537A1-D6FC-4f65-9D91-7224C49458BB}"/>
              </c:extLst>
            </c:dLbl>
            <c:dLbl>
              <c:idx val="36"/>
              <c:delete val="1"/>
              <c:extLst xmlns:c16r2="http://schemas.microsoft.com/office/drawing/2015/06/chart">
                <c:ext xmlns:c16="http://schemas.microsoft.com/office/drawing/2014/chart" uri="{C3380CC4-5D6E-409C-BE32-E72D297353CC}">
                  <c16:uniqueId val="{00000024-2154-4180-8EFC-A14C40955018}"/>
                </c:ext>
                <c:ext xmlns:c15="http://schemas.microsoft.com/office/drawing/2012/chart" uri="{CE6537A1-D6FC-4f65-9D91-7224C49458BB}"/>
              </c:extLst>
            </c:dLbl>
            <c:dLbl>
              <c:idx val="37"/>
              <c:delete val="1"/>
              <c:extLst xmlns:c16r2="http://schemas.microsoft.com/office/drawing/2015/06/chart">
                <c:ext xmlns:c16="http://schemas.microsoft.com/office/drawing/2014/chart" uri="{C3380CC4-5D6E-409C-BE32-E72D297353CC}">
                  <c16:uniqueId val="{00000025-2154-4180-8EFC-A14C40955018}"/>
                </c:ext>
                <c:ext xmlns:c15="http://schemas.microsoft.com/office/drawing/2012/chart" uri="{CE6537A1-D6FC-4f65-9D91-7224C49458BB}"/>
              </c:extLst>
            </c:dLbl>
            <c:dLbl>
              <c:idx val="38"/>
              <c:delete val="1"/>
              <c:extLst xmlns:c16r2="http://schemas.microsoft.com/office/drawing/2015/06/chart">
                <c:ext xmlns:c16="http://schemas.microsoft.com/office/drawing/2014/chart" uri="{C3380CC4-5D6E-409C-BE32-E72D297353CC}">
                  <c16:uniqueId val="{00000026-2154-4180-8EFC-A14C40955018}"/>
                </c:ext>
                <c:ext xmlns:c15="http://schemas.microsoft.com/office/drawing/2012/chart" uri="{CE6537A1-D6FC-4f65-9D91-7224C49458BB}"/>
              </c:extLst>
            </c:dLbl>
            <c:dLbl>
              <c:idx val="39"/>
              <c:delete val="1"/>
              <c:extLst xmlns:c16r2="http://schemas.microsoft.com/office/drawing/2015/06/chart">
                <c:ext xmlns:c16="http://schemas.microsoft.com/office/drawing/2014/chart" uri="{C3380CC4-5D6E-409C-BE32-E72D297353CC}">
                  <c16:uniqueId val="{00000027-2154-4180-8EFC-A14C40955018}"/>
                </c:ext>
                <c:ext xmlns:c15="http://schemas.microsoft.com/office/drawing/2012/chart" uri="{CE6537A1-D6FC-4f65-9D91-7224C49458BB}"/>
              </c:extLst>
            </c:dLbl>
            <c:dLbl>
              <c:idx val="40"/>
              <c:delete val="1"/>
              <c:extLst xmlns:c16r2="http://schemas.microsoft.com/office/drawing/2015/06/chart">
                <c:ext xmlns:c16="http://schemas.microsoft.com/office/drawing/2014/chart" uri="{C3380CC4-5D6E-409C-BE32-E72D297353CC}">
                  <c16:uniqueId val="{00000028-2154-4180-8EFC-A14C40955018}"/>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29-2154-4180-8EFC-A14C40955018}"/>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2A-2154-4180-8EFC-A14C40955018}"/>
                </c:ext>
                <c:ext xmlns:c15="http://schemas.microsoft.com/office/drawing/2012/chart" uri="{CE6537A1-D6FC-4f65-9D91-7224C49458BB}"/>
              </c:extLst>
            </c:dLbl>
            <c:dLbl>
              <c:idx val="43"/>
              <c:layout>
                <c:manualLayout>
                  <c:x val="-0.0141873206686361"/>
                  <c:y val="-0.0358822440811956"/>
                </c:manualLayout>
              </c:layout>
              <c:tx>
                <c:rich>
                  <a:bodyPr/>
                  <a:lstStyle/>
                  <a:p>
                    <a:r>
                      <a:rPr lang="fi-FI" dirty="0" smtClean="0">
                        <a:latin typeface="Times New Roman"/>
                        <a:cs typeface="Times New Roman"/>
                      </a:rPr>
                      <a:t>132,788</a:t>
                    </a:r>
                    <a:endParaRPr lang="fi-FI" dirty="0">
                      <a:latin typeface="Times New Roman"/>
                      <a:cs typeface="Times New Roman"/>
                    </a:endParaRP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2154-4180-8EFC-A14C40955018}"/>
                </c:ex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Sheet1!$B$3:$B$46</c:f>
              <c:strCache>
                <c:ptCount val="44"/>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strCache>
            </c:strRef>
          </c:cat>
          <c:val>
            <c:numRef>
              <c:f>Sheet1!$E$3:$E$46</c:f>
              <c:numCache>
                <c:formatCode>0.00%</c:formatCode>
                <c:ptCount val="44"/>
                <c:pt idx="0">
                  <c:v>0.0157375880909019</c:v>
                </c:pt>
                <c:pt idx="1">
                  <c:v>0.0165296596370383</c:v>
                </c:pt>
                <c:pt idx="2">
                  <c:v>0.0138394106127017</c:v>
                </c:pt>
                <c:pt idx="3">
                  <c:v>0.0116142176058514</c:v>
                </c:pt>
                <c:pt idx="4">
                  <c:v>0.0153507051195172</c:v>
                </c:pt>
                <c:pt idx="5">
                  <c:v>0.014270275900681</c:v>
                </c:pt>
                <c:pt idx="6">
                  <c:v>0.0148562434669774</c:v>
                </c:pt>
                <c:pt idx="7">
                  <c:v>0.0154832541267118</c:v>
                </c:pt>
                <c:pt idx="8">
                  <c:v>0.0145556731663022</c:v>
                </c:pt>
                <c:pt idx="9">
                  <c:v>0.0137827612153841</c:v>
                </c:pt>
                <c:pt idx="10">
                  <c:v>0.0110984549782412</c:v>
                </c:pt>
                <c:pt idx="11">
                  <c:v>0.0117756122800966</c:v>
                </c:pt>
                <c:pt idx="12">
                  <c:v>0.0122297156920717</c:v>
                </c:pt>
                <c:pt idx="13">
                  <c:v>0.00789015953469702</c:v>
                </c:pt>
                <c:pt idx="14">
                  <c:v>0.00564463181887628</c:v>
                </c:pt>
                <c:pt idx="15">
                  <c:v>0.00761009364688672</c:v>
                </c:pt>
                <c:pt idx="16">
                  <c:v>0.00881522838896785</c:v>
                </c:pt>
                <c:pt idx="17">
                  <c:v>0.00873362445414847</c:v>
                </c:pt>
                <c:pt idx="18">
                  <c:v>0.00764607269902277</c:v>
                </c:pt>
                <c:pt idx="19">
                  <c:v>0.00986589106853965</c:v>
                </c:pt>
                <c:pt idx="20">
                  <c:v>0.170241838189595</c:v>
                </c:pt>
                <c:pt idx="21">
                  <c:v>0.169702028517572</c:v>
                </c:pt>
                <c:pt idx="22">
                  <c:v>0.191330851496476</c:v>
                </c:pt>
                <c:pt idx="23">
                  <c:v>0.227915284947523</c:v>
                </c:pt>
                <c:pt idx="24">
                  <c:v>0.192313516701603</c:v>
                </c:pt>
                <c:pt idx="25">
                  <c:v>0.198259733971137</c:v>
                </c:pt>
                <c:pt idx="26">
                  <c:v>0.196673006649494</c:v>
                </c:pt>
                <c:pt idx="27">
                  <c:v>0.159170105180427</c:v>
                </c:pt>
                <c:pt idx="28">
                  <c:v>0.159067473481427</c:v>
                </c:pt>
                <c:pt idx="29">
                  <c:v>0.152305064998284</c:v>
                </c:pt>
                <c:pt idx="30">
                  <c:v>0.149725411499782</c:v>
                </c:pt>
                <c:pt idx="31">
                  <c:v>0.174812409700322</c:v>
                </c:pt>
                <c:pt idx="32">
                  <c:v>0.224657178183044</c:v>
                </c:pt>
                <c:pt idx="33">
                  <c:v>0.259548637196863</c:v>
                </c:pt>
                <c:pt idx="34">
                  <c:v>0.30600235386426</c:v>
                </c:pt>
                <c:pt idx="35">
                  <c:v>0.28948587832416</c:v>
                </c:pt>
                <c:pt idx="36">
                  <c:v>0.348318044892936</c:v>
                </c:pt>
                <c:pt idx="37">
                  <c:v>0.282637392284642</c:v>
                </c:pt>
                <c:pt idx="38">
                  <c:v>0.250231025189651</c:v>
                </c:pt>
                <c:pt idx="39">
                  <c:v>0.245675620105049</c:v>
                </c:pt>
                <c:pt idx="40">
                  <c:v>0.223854009537473</c:v>
                </c:pt>
                <c:pt idx="41">
                  <c:v>0.296612961736485</c:v>
                </c:pt>
                <c:pt idx="42">
                  <c:v>0.378489881566312</c:v>
                </c:pt>
                <c:pt idx="43">
                  <c:v>0.388481421127927</c:v>
                </c:pt>
              </c:numCache>
            </c:numRef>
          </c:val>
          <c:smooth val="0"/>
          <c:extLst xmlns:c16r2="http://schemas.microsoft.com/office/drawing/2015/06/chart">
            <c:ext xmlns:c16="http://schemas.microsoft.com/office/drawing/2014/chart" uri="{C3380CC4-5D6E-409C-BE32-E72D297353CC}">
              <c16:uniqueId val="{0000002C-2154-4180-8EFC-A14C40955018}"/>
            </c:ext>
          </c:extLst>
        </c:ser>
        <c:dLbls>
          <c:showLegendKey val="0"/>
          <c:showVal val="0"/>
          <c:showCatName val="0"/>
          <c:showSerName val="0"/>
          <c:showPercent val="0"/>
          <c:showBubbleSize val="0"/>
        </c:dLbls>
        <c:marker val="1"/>
        <c:smooth val="0"/>
        <c:axId val="2124903432"/>
        <c:axId val="2124906520"/>
      </c:lineChart>
      <c:catAx>
        <c:axId val="2124903432"/>
        <c:scaling>
          <c:orientation val="minMax"/>
        </c:scaling>
        <c:delete val="0"/>
        <c:axPos val="b"/>
        <c:numFmt formatCode="General" sourceLinked="0"/>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4906520"/>
        <c:crosses val="autoZero"/>
        <c:auto val="1"/>
        <c:lblAlgn val="ctr"/>
        <c:lblOffset val="100"/>
        <c:tickLblSkip val="5"/>
        <c:noMultiLvlLbl val="0"/>
      </c:catAx>
      <c:valAx>
        <c:axId val="2124906520"/>
        <c:scaling>
          <c:orientation val="minMax"/>
        </c:scaling>
        <c:delete val="0"/>
        <c:axPos val="l"/>
        <c:numFmt formatCode="0.0%" sourceLinked="0"/>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490343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23777035766272"/>
          <c:y val="0.0239330126909877"/>
          <c:w val="0.856412104213171"/>
          <c:h val="0.811795685297313"/>
        </c:manualLayout>
      </c:layout>
      <c:areaChart>
        <c:grouping val="standard"/>
        <c:varyColors val="0"/>
        <c:ser>
          <c:idx val="0"/>
          <c:order val="0"/>
          <c:tx>
            <c:v>Total Federal Civil Cases Pending</c:v>
          </c:tx>
          <c:spPr>
            <a:solidFill>
              <a:schemeClr val="bg1">
                <a:lumMod val="75000"/>
              </a:schemeClr>
            </a:solidFill>
          </c:spPr>
          <c:dLbls>
            <c:dLbl>
              <c:idx val="0"/>
              <c:layout>
                <c:manualLayout>
                  <c:x val="0.027713293252104"/>
                  <c:y val="-0.14891652341059"/>
                </c:manualLayout>
              </c:layout>
              <c:tx>
                <c:rich>
                  <a:bodyPr/>
                  <a:lstStyle/>
                  <a:p>
                    <a:r>
                      <a:rPr lang="fi-FI" dirty="0" smtClean="0">
                        <a:latin typeface="Times New Roman"/>
                        <a:cs typeface="Times New Roman"/>
                      </a:rPr>
                      <a:t>101,032</a:t>
                    </a:r>
                    <a:endParaRPr lang="fi-FI"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C8B-45AC-92CD-45795AF9A832}"/>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1-2C8B-45AC-92CD-45795AF9A832}"/>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2C8B-45AC-92CD-45795AF9A83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2C8B-45AC-92CD-45795AF9A832}"/>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2C8B-45AC-92CD-45795AF9A832}"/>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2C8B-45AC-92CD-45795AF9A832}"/>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2C8B-45AC-92CD-45795AF9A832}"/>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2C8B-45AC-92CD-45795AF9A832}"/>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2C8B-45AC-92CD-45795AF9A832}"/>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2C8B-45AC-92CD-45795AF9A832}"/>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2C8B-45AC-92CD-45795AF9A832}"/>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2C8B-45AC-92CD-45795AF9A832}"/>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2C8B-45AC-92CD-45795AF9A832}"/>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2C8B-45AC-92CD-45795AF9A832}"/>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2C8B-45AC-92CD-45795AF9A832}"/>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F-2C8B-45AC-92CD-45795AF9A832}"/>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2C8B-45AC-92CD-45795AF9A832}"/>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1-2C8B-45AC-92CD-45795AF9A832}"/>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2-2C8B-45AC-92CD-45795AF9A832}"/>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3-2C8B-45AC-92CD-45795AF9A832}"/>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4-2C8B-45AC-92CD-45795AF9A832}"/>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5-2C8B-45AC-92CD-45795AF9A832}"/>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6-2C8B-45AC-92CD-45795AF9A832}"/>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7-2C8B-45AC-92CD-45795AF9A832}"/>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18-2C8B-45AC-92CD-45795AF9A832}"/>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9-2C8B-45AC-92CD-45795AF9A832}"/>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A-2C8B-45AC-92CD-45795AF9A832}"/>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1B-2C8B-45AC-92CD-45795AF9A832}"/>
                </c:ext>
                <c:ext xmlns:c15="http://schemas.microsoft.com/office/drawing/2012/chart" uri="{CE6537A1-D6FC-4f65-9D91-7224C49458BB}"/>
              </c:extLst>
            </c:dLbl>
            <c:dLbl>
              <c:idx val="28"/>
              <c:delete val="1"/>
              <c:extLst xmlns:c16r2="http://schemas.microsoft.com/office/drawing/2015/06/chart">
                <c:ext xmlns:c16="http://schemas.microsoft.com/office/drawing/2014/chart" uri="{C3380CC4-5D6E-409C-BE32-E72D297353CC}">
                  <c16:uniqueId val="{0000001C-2C8B-45AC-92CD-45795AF9A832}"/>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1D-2C8B-45AC-92CD-45795AF9A832}"/>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1E-2C8B-45AC-92CD-45795AF9A832}"/>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1F-2C8B-45AC-92CD-45795AF9A832}"/>
                </c:ext>
                <c:ext xmlns:c15="http://schemas.microsoft.com/office/drawing/2012/chart" uri="{CE6537A1-D6FC-4f65-9D91-7224C49458BB}"/>
              </c:extLst>
            </c:dLbl>
            <c:dLbl>
              <c:idx val="32"/>
              <c:delete val="1"/>
              <c:extLst xmlns:c16r2="http://schemas.microsoft.com/office/drawing/2015/06/chart">
                <c:ext xmlns:c16="http://schemas.microsoft.com/office/drawing/2014/chart" uri="{C3380CC4-5D6E-409C-BE32-E72D297353CC}">
                  <c16:uniqueId val="{00000020-2C8B-45AC-92CD-45795AF9A832}"/>
                </c:ext>
                <c:ext xmlns:c15="http://schemas.microsoft.com/office/drawing/2012/chart" uri="{CE6537A1-D6FC-4f65-9D91-7224C49458BB}"/>
              </c:extLst>
            </c:dLbl>
            <c:dLbl>
              <c:idx val="33"/>
              <c:delete val="1"/>
              <c:extLst xmlns:c16r2="http://schemas.microsoft.com/office/drawing/2015/06/chart">
                <c:ext xmlns:c16="http://schemas.microsoft.com/office/drawing/2014/chart" uri="{C3380CC4-5D6E-409C-BE32-E72D297353CC}">
                  <c16:uniqueId val="{00000021-2C8B-45AC-92CD-45795AF9A832}"/>
                </c:ext>
                <c:ext xmlns:c15="http://schemas.microsoft.com/office/drawing/2012/chart" uri="{CE6537A1-D6FC-4f65-9D91-7224C49458BB}"/>
              </c:extLst>
            </c:dLbl>
            <c:dLbl>
              <c:idx val="34"/>
              <c:delete val="1"/>
              <c:extLst xmlns:c16r2="http://schemas.microsoft.com/office/drawing/2015/06/chart">
                <c:ext xmlns:c16="http://schemas.microsoft.com/office/drawing/2014/chart" uri="{C3380CC4-5D6E-409C-BE32-E72D297353CC}">
                  <c16:uniqueId val="{00000022-2C8B-45AC-92CD-45795AF9A832}"/>
                </c:ext>
                <c:ext xmlns:c15="http://schemas.microsoft.com/office/drawing/2012/chart" uri="{CE6537A1-D6FC-4f65-9D91-7224C49458BB}"/>
              </c:extLst>
            </c:dLbl>
            <c:dLbl>
              <c:idx val="35"/>
              <c:delete val="1"/>
              <c:extLst xmlns:c16r2="http://schemas.microsoft.com/office/drawing/2015/06/chart">
                <c:ext xmlns:c16="http://schemas.microsoft.com/office/drawing/2014/chart" uri="{C3380CC4-5D6E-409C-BE32-E72D297353CC}">
                  <c16:uniqueId val="{00000023-2C8B-45AC-92CD-45795AF9A832}"/>
                </c:ext>
                <c:ext xmlns:c15="http://schemas.microsoft.com/office/drawing/2012/chart" uri="{CE6537A1-D6FC-4f65-9D91-7224C49458BB}"/>
              </c:extLst>
            </c:dLbl>
            <c:dLbl>
              <c:idx val="36"/>
              <c:delete val="1"/>
              <c:extLst xmlns:c16r2="http://schemas.microsoft.com/office/drawing/2015/06/chart">
                <c:ext xmlns:c16="http://schemas.microsoft.com/office/drawing/2014/chart" uri="{C3380CC4-5D6E-409C-BE32-E72D297353CC}">
                  <c16:uniqueId val="{00000024-2C8B-45AC-92CD-45795AF9A832}"/>
                </c:ext>
                <c:ext xmlns:c15="http://schemas.microsoft.com/office/drawing/2012/chart" uri="{CE6537A1-D6FC-4f65-9D91-7224C49458BB}"/>
              </c:extLst>
            </c:dLbl>
            <c:dLbl>
              <c:idx val="37"/>
              <c:delete val="1"/>
              <c:extLst xmlns:c16r2="http://schemas.microsoft.com/office/drawing/2015/06/chart">
                <c:ext xmlns:c16="http://schemas.microsoft.com/office/drawing/2014/chart" uri="{C3380CC4-5D6E-409C-BE32-E72D297353CC}">
                  <c16:uniqueId val="{00000025-2C8B-45AC-92CD-45795AF9A832}"/>
                </c:ext>
                <c:ext xmlns:c15="http://schemas.microsoft.com/office/drawing/2012/chart" uri="{CE6537A1-D6FC-4f65-9D91-7224C49458BB}"/>
              </c:extLst>
            </c:dLbl>
            <c:dLbl>
              <c:idx val="38"/>
              <c:delete val="1"/>
              <c:extLst xmlns:c16r2="http://schemas.microsoft.com/office/drawing/2015/06/chart">
                <c:ext xmlns:c16="http://schemas.microsoft.com/office/drawing/2014/chart" uri="{C3380CC4-5D6E-409C-BE32-E72D297353CC}">
                  <c16:uniqueId val="{00000026-2C8B-45AC-92CD-45795AF9A832}"/>
                </c:ext>
                <c:ext xmlns:c15="http://schemas.microsoft.com/office/drawing/2012/chart" uri="{CE6537A1-D6FC-4f65-9D91-7224C49458BB}"/>
              </c:extLst>
            </c:dLbl>
            <c:dLbl>
              <c:idx val="39"/>
              <c:delete val="1"/>
              <c:extLst xmlns:c16r2="http://schemas.microsoft.com/office/drawing/2015/06/chart">
                <c:ext xmlns:c16="http://schemas.microsoft.com/office/drawing/2014/chart" uri="{C3380CC4-5D6E-409C-BE32-E72D297353CC}">
                  <c16:uniqueId val="{00000027-2C8B-45AC-92CD-45795AF9A832}"/>
                </c:ext>
                <c:ext xmlns:c15="http://schemas.microsoft.com/office/drawing/2012/chart" uri="{CE6537A1-D6FC-4f65-9D91-7224C49458BB}"/>
              </c:extLst>
            </c:dLbl>
            <c:dLbl>
              <c:idx val="40"/>
              <c:delete val="1"/>
              <c:extLst xmlns:c16r2="http://schemas.microsoft.com/office/drawing/2015/06/chart">
                <c:ext xmlns:c16="http://schemas.microsoft.com/office/drawing/2014/chart" uri="{C3380CC4-5D6E-409C-BE32-E72D297353CC}">
                  <c16:uniqueId val="{00000028-2C8B-45AC-92CD-45795AF9A832}"/>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29-2C8B-45AC-92CD-45795AF9A832}"/>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2A-2C8B-45AC-92CD-45795AF9A832}"/>
                </c:ext>
                <c:ext xmlns:c15="http://schemas.microsoft.com/office/drawing/2012/chart" uri="{CE6537A1-D6FC-4f65-9D91-7224C49458BB}"/>
              </c:extLst>
            </c:dLbl>
            <c:dLbl>
              <c:idx val="43"/>
              <c:layout>
                <c:manualLayout>
                  <c:x val="-0.0236076192237302"/>
                  <c:y val="-0.380269227577436"/>
                </c:manualLayout>
              </c:layout>
              <c:tx>
                <c:rich>
                  <a:bodyPr/>
                  <a:lstStyle/>
                  <a:p>
                    <a:r>
                      <a:rPr lang="fi-FI" dirty="0" smtClean="0">
                        <a:latin typeface="Times New Roman"/>
                        <a:cs typeface="Times New Roman"/>
                      </a:rPr>
                      <a:t>341,813</a:t>
                    </a:r>
                    <a:endParaRPr lang="fi-FI"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2C8B-45AC-92CD-45795AF9A832}"/>
                </c:ext>
                <c:ext xmlns:c15="http://schemas.microsoft.com/office/drawing/2012/chart" uri="{CE6537A1-D6FC-4f65-9D91-7224C49458BB}">
                  <c15:layout/>
                </c:ext>
              </c:extLst>
            </c:dLbl>
            <c:spPr>
              <a:noFill/>
              <a:ln>
                <a:noFill/>
              </a:ln>
              <a:effectLst/>
            </c:spPr>
            <c:txPr>
              <a:bodyPr/>
              <a:lstStyle/>
              <a:p>
                <a:pPr>
                  <a:defRPr>
                    <a:latin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Sheet1!$B$6:$B$49</c:f>
              <c:numCache>
                <c:formatCode>0</c:formatCode>
                <c:ptCount val="44"/>
                <c:pt idx="0">
                  <c:v>1972.0</c:v>
                </c:pt>
                <c:pt idx="1">
                  <c:v>1973.0</c:v>
                </c:pt>
                <c:pt idx="2">
                  <c:v>1974.0</c:v>
                </c:pt>
                <c:pt idx="3">
                  <c:v>1975.0</c:v>
                </c:pt>
                <c:pt idx="4">
                  <c:v>1976.0</c:v>
                </c:pt>
                <c:pt idx="5">
                  <c:v>1977.0</c:v>
                </c:pt>
                <c:pt idx="6">
                  <c:v>1978.0</c:v>
                </c:pt>
                <c:pt idx="7">
                  <c:v>1979.0</c:v>
                </c:pt>
                <c:pt idx="8">
                  <c:v>1980.0</c:v>
                </c:pt>
                <c:pt idx="9">
                  <c:v>1981.0</c:v>
                </c:pt>
                <c:pt idx="10">
                  <c:v>1982.0</c:v>
                </c:pt>
                <c:pt idx="11">
                  <c:v>1983.0</c:v>
                </c:pt>
                <c:pt idx="12">
                  <c:v>1984.0</c:v>
                </c:pt>
                <c:pt idx="13">
                  <c:v>1985.0</c:v>
                </c:pt>
                <c:pt idx="14">
                  <c:v>1986.0</c:v>
                </c:pt>
                <c:pt idx="15">
                  <c:v>1987.0</c:v>
                </c:pt>
                <c:pt idx="16">
                  <c:v>1988.0</c:v>
                </c:pt>
                <c:pt idx="17">
                  <c:v>1989.0</c:v>
                </c:pt>
                <c:pt idx="18">
                  <c:v>1990.0</c:v>
                </c:pt>
                <c:pt idx="19">
                  <c:v>1991.0</c:v>
                </c:pt>
                <c:pt idx="20">
                  <c:v>1992.0</c:v>
                </c:pt>
                <c:pt idx="21">
                  <c:v>1993.0</c:v>
                </c:pt>
                <c:pt idx="22">
                  <c:v>1994.0</c:v>
                </c:pt>
                <c:pt idx="23">
                  <c:v>1995.0</c:v>
                </c:pt>
                <c:pt idx="24">
                  <c:v>1996.0</c:v>
                </c:pt>
                <c:pt idx="25">
                  <c:v>1997.0</c:v>
                </c:pt>
                <c:pt idx="26">
                  <c:v>1998.0</c:v>
                </c:pt>
                <c:pt idx="27">
                  <c:v>1999.0</c:v>
                </c:pt>
                <c:pt idx="28">
                  <c:v>2000.0</c:v>
                </c:pt>
                <c:pt idx="29">
                  <c:v>2001.0</c:v>
                </c:pt>
                <c:pt idx="30">
                  <c:v>2002.0</c:v>
                </c:pt>
                <c:pt idx="31">
                  <c:v>2003.0</c:v>
                </c:pt>
                <c:pt idx="32">
                  <c:v>2004.0</c:v>
                </c:pt>
                <c:pt idx="33">
                  <c:v>2005.0</c:v>
                </c:pt>
                <c:pt idx="34">
                  <c:v>2006.0</c:v>
                </c:pt>
                <c:pt idx="35">
                  <c:v>2007.0</c:v>
                </c:pt>
                <c:pt idx="36">
                  <c:v>2008.0</c:v>
                </c:pt>
                <c:pt idx="37">
                  <c:v>2009.0</c:v>
                </c:pt>
                <c:pt idx="38">
                  <c:v>2010.0</c:v>
                </c:pt>
                <c:pt idx="39">
                  <c:v>2011.0</c:v>
                </c:pt>
                <c:pt idx="40">
                  <c:v>2012.0</c:v>
                </c:pt>
                <c:pt idx="41">
                  <c:v>2013.0</c:v>
                </c:pt>
                <c:pt idx="42">
                  <c:v>2014.0</c:v>
                </c:pt>
                <c:pt idx="43">
                  <c:v>2015.0</c:v>
                </c:pt>
              </c:numCache>
            </c:numRef>
          </c:cat>
          <c:val>
            <c:numRef>
              <c:f>Sheet1!$C$6:$C$49</c:f>
              <c:numCache>
                <c:formatCode>#,###</c:formatCode>
                <c:ptCount val="44"/>
                <c:pt idx="0">
                  <c:v>101032.0</c:v>
                </c:pt>
                <c:pt idx="1">
                  <c:v>101333.0</c:v>
                </c:pt>
                <c:pt idx="2">
                  <c:v>107230.0</c:v>
                </c:pt>
                <c:pt idx="3">
                  <c:v>119767.0</c:v>
                </c:pt>
                <c:pt idx="4">
                  <c:v>140189.0</c:v>
                </c:pt>
                <c:pt idx="5">
                  <c:v>153606.0</c:v>
                </c:pt>
                <c:pt idx="6">
                  <c:v>166462.0</c:v>
                </c:pt>
                <c:pt idx="7">
                  <c:v>177805.0</c:v>
                </c:pt>
                <c:pt idx="8">
                  <c:v>186113.0</c:v>
                </c:pt>
                <c:pt idx="9">
                  <c:v>188714.0</c:v>
                </c:pt>
                <c:pt idx="10">
                  <c:v>205434.0</c:v>
                </c:pt>
                <c:pt idx="11">
                  <c:v>231920.0</c:v>
                </c:pt>
                <c:pt idx="12">
                  <c:v>250292.0</c:v>
                </c:pt>
                <c:pt idx="13">
                  <c:v>254114.0</c:v>
                </c:pt>
                <c:pt idx="14">
                  <c:v>242177.0</c:v>
                </c:pt>
                <c:pt idx="15">
                  <c:v>243361.0</c:v>
                </c:pt>
                <c:pt idx="16">
                  <c:v>244123.0</c:v>
                </c:pt>
                <c:pt idx="17">
                  <c:v>238389.0</c:v>
                </c:pt>
                <c:pt idx="18">
                  <c:v>244570.0</c:v>
                </c:pt>
                <c:pt idx="19">
                  <c:v>226234.0</c:v>
                </c:pt>
                <c:pt idx="20">
                  <c:v>218824.0</c:v>
                </c:pt>
                <c:pt idx="21">
                  <c:v>218041.0</c:v>
                </c:pt>
                <c:pt idx="22">
                  <c:v>223759.0</c:v>
                </c:pt>
                <c:pt idx="23">
                  <c:v>234008.0</c:v>
                </c:pt>
                <c:pt idx="24">
                  <c:v>250934.0</c:v>
                </c:pt>
                <c:pt idx="25">
                  <c:v>272602.0</c:v>
                </c:pt>
                <c:pt idx="26">
                  <c:v>267088.0</c:v>
                </c:pt>
                <c:pt idx="27">
                  <c:v>249381.0</c:v>
                </c:pt>
                <c:pt idx="28">
                  <c:v>250202.0</c:v>
                </c:pt>
                <c:pt idx="29">
                  <c:v>250622.0</c:v>
                </c:pt>
                <c:pt idx="30">
                  <c:v>261118.0</c:v>
                </c:pt>
                <c:pt idx="31">
                  <c:v>257476.0</c:v>
                </c:pt>
                <c:pt idx="32">
                  <c:v>284696.0</c:v>
                </c:pt>
                <c:pt idx="33">
                  <c:v>266216.0</c:v>
                </c:pt>
                <c:pt idx="34">
                  <c:v>247253.0</c:v>
                </c:pt>
                <c:pt idx="35">
                  <c:v>265443.0</c:v>
                </c:pt>
                <c:pt idx="36">
                  <c:v>294122.0</c:v>
                </c:pt>
                <c:pt idx="37">
                  <c:v>311353.0</c:v>
                </c:pt>
                <c:pt idx="38">
                  <c:v>284601.0</c:v>
                </c:pt>
                <c:pt idx="39">
                  <c:v>267495.0</c:v>
                </c:pt>
                <c:pt idx="40">
                  <c:v>271141.0</c:v>
                </c:pt>
                <c:pt idx="41">
                  <c:v>300469.0</c:v>
                </c:pt>
                <c:pt idx="42">
                  <c:v>337404.0</c:v>
                </c:pt>
                <c:pt idx="43">
                  <c:v>341813.0</c:v>
                </c:pt>
              </c:numCache>
            </c:numRef>
          </c:val>
          <c:extLst xmlns:c16r2="http://schemas.microsoft.com/office/drawing/2015/06/chart">
            <c:ext xmlns:c16="http://schemas.microsoft.com/office/drawing/2014/chart" uri="{C3380CC4-5D6E-409C-BE32-E72D297353CC}">
              <c16:uniqueId val="{0000002C-2C8B-45AC-92CD-45795AF9A832}"/>
            </c:ext>
          </c:extLst>
        </c:ser>
        <c:ser>
          <c:idx val="1"/>
          <c:order val="1"/>
          <c:tx>
            <c:v>Cases Pending in Multidistrict Litigation</c:v>
          </c:tx>
          <c:spPr>
            <a:solidFill>
              <a:schemeClr val="tx1"/>
            </a:solidFill>
            <a:ln w="25400">
              <a:noFill/>
            </a:ln>
          </c:spPr>
          <c:dLbls>
            <c:dLbl>
              <c:idx val="0"/>
              <c:layout>
                <c:manualLayout>
                  <c:x val="0.0200151562376307"/>
                  <c:y val="-0.0558436962789714"/>
                </c:manualLayout>
              </c:layout>
              <c:tx>
                <c:rich>
                  <a:bodyPr/>
                  <a:lstStyle/>
                  <a:p>
                    <a:pPr>
                      <a:defRPr>
                        <a:latin typeface="Times New Roman"/>
                        <a:cs typeface="Times New Roman"/>
                      </a:defRPr>
                    </a:pPr>
                    <a:r>
                      <a:rPr lang="fi-FI" dirty="0" smtClean="0">
                        <a:latin typeface="Times New Roman"/>
                        <a:cs typeface="Times New Roman"/>
                      </a:rPr>
                      <a:t>1,590</a:t>
                    </a:r>
                    <a:endParaRPr lang="fi-FI" dirty="0">
                      <a:latin typeface="Times New Roman"/>
                      <a:cs typeface="Times New Roman"/>
                    </a:endParaRP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2C8B-45AC-92CD-45795AF9A832}"/>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2E-2C8B-45AC-92CD-45795AF9A832}"/>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F-2C8B-45AC-92CD-45795AF9A83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30-2C8B-45AC-92CD-45795AF9A832}"/>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31-2C8B-45AC-92CD-45795AF9A832}"/>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32-2C8B-45AC-92CD-45795AF9A832}"/>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33-2C8B-45AC-92CD-45795AF9A832}"/>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34-2C8B-45AC-92CD-45795AF9A832}"/>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35-2C8B-45AC-92CD-45795AF9A832}"/>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36-2C8B-45AC-92CD-45795AF9A832}"/>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37-2C8B-45AC-92CD-45795AF9A832}"/>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38-2C8B-45AC-92CD-45795AF9A832}"/>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39-2C8B-45AC-92CD-45795AF9A832}"/>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3A-2C8B-45AC-92CD-45795AF9A832}"/>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3B-2C8B-45AC-92CD-45795AF9A832}"/>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3C-2C8B-45AC-92CD-45795AF9A832}"/>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3D-2C8B-45AC-92CD-45795AF9A832}"/>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3E-2C8B-45AC-92CD-45795AF9A832}"/>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3F-2C8B-45AC-92CD-45795AF9A832}"/>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40-2C8B-45AC-92CD-45795AF9A832}"/>
                </c:ext>
                <c:ext xmlns:c15="http://schemas.microsoft.com/office/drawing/2012/chart" uri="{CE6537A1-D6FC-4f65-9D91-7224C49458BB}"/>
              </c:extLst>
            </c:dLbl>
            <c:dLbl>
              <c:idx val="43"/>
              <c:layout>
                <c:manualLayout>
                  <c:x val="-0.0338719240941869"/>
                  <c:y val="-0.183486640018594"/>
                </c:manualLayout>
              </c:layout>
              <c:tx>
                <c:rich>
                  <a:bodyPr/>
                  <a:lstStyle/>
                  <a:p>
                    <a:r>
                      <a:rPr lang="is-IS" dirty="0" smtClean="0">
                        <a:latin typeface="Times New Roman"/>
                        <a:cs typeface="Times New Roman"/>
                      </a:rPr>
                      <a:t>132, 788</a:t>
                    </a:r>
                    <a:endParaRPr lang="is-IS" dirty="0">
                      <a:latin typeface="Times New Roman"/>
                      <a:cs typeface="Times New Roman"/>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1-2C8B-45AC-92CD-45795AF9A832}"/>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Sheet1!$B$6:$B$49</c:f>
              <c:numCache>
                <c:formatCode>0</c:formatCode>
                <c:ptCount val="44"/>
                <c:pt idx="0">
                  <c:v>1972.0</c:v>
                </c:pt>
                <c:pt idx="1">
                  <c:v>1973.0</c:v>
                </c:pt>
                <c:pt idx="2">
                  <c:v>1974.0</c:v>
                </c:pt>
                <c:pt idx="3">
                  <c:v>1975.0</c:v>
                </c:pt>
                <c:pt idx="4">
                  <c:v>1976.0</c:v>
                </c:pt>
                <c:pt idx="5">
                  <c:v>1977.0</c:v>
                </c:pt>
                <c:pt idx="6">
                  <c:v>1978.0</c:v>
                </c:pt>
                <c:pt idx="7">
                  <c:v>1979.0</c:v>
                </c:pt>
                <c:pt idx="8">
                  <c:v>1980.0</c:v>
                </c:pt>
                <c:pt idx="9">
                  <c:v>1981.0</c:v>
                </c:pt>
                <c:pt idx="10">
                  <c:v>1982.0</c:v>
                </c:pt>
                <c:pt idx="11">
                  <c:v>1983.0</c:v>
                </c:pt>
                <c:pt idx="12">
                  <c:v>1984.0</c:v>
                </c:pt>
                <c:pt idx="13">
                  <c:v>1985.0</c:v>
                </c:pt>
                <c:pt idx="14">
                  <c:v>1986.0</c:v>
                </c:pt>
                <c:pt idx="15">
                  <c:v>1987.0</c:v>
                </c:pt>
                <c:pt idx="16">
                  <c:v>1988.0</c:v>
                </c:pt>
                <c:pt idx="17">
                  <c:v>1989.0</c:v>
                </c:pt>
                <c:pt idx="18">
                  <c:v>1990.0</c:v>
                </c:pt>
                <c:pt idx="19">
                  <c:v>1991.0</c:v>
                </c:pt>
                <c:pt idx="20">
                  <c:v>1992.0</c:v>
                </c:pt>
                <c:pt idx="21">
                  <c:v>1993.0</c:v>
                </c:pt>
                <c:pt idx="22">
                  <c:v>1994.0</c:v>
                </c:pt>
                <c:pt idx="23">
                  <c:v>1995.0</c:v>
                </c:pt>
                <c:pt idx="24">
                  <c:v>1996.0</c:v>
                </c:pt>
                <c:pt idx="25">
                  <c:v>1997.0</c:v>
                </c:pt>
                <c:pt idx="26">
                  <c:v>1998.0</c:v>
                </c:pt>
                <c:pt idx="27">
                  <c:v>1999.0</c:v>
                </c:pt>
                <c:pt idx="28">
                  <c:v>2000.0</c:v>
                </c:pt>
                <c:pt idx="29">
                  <c:v>2001.0</c:v>
                </c:pt>
                <c:pt idx="30">
                  <c:v>2002.0</c:v>
                </c:pt>
                <c:pt idx="31">
                  <c:v>2003.0</c:v>
                </c:pt>
                <c:pt idx="32">
                  <c:v>2004.0</c:v>
                </c:pt>
                <c:pt idx="33">
                  <c:v>2005.0</c:v>
                </c:pt>
                <c:pt idx="34">
                  <c:v>2006.0</c:v>
                </c:pt>
                <c:pt idx="35">
                  <c:v>2007.0</c:v>
                </c:pt>
                <c:pt idx="36">
                  <c:v>2008.0</c:v>
                </c:pt>
                <c:pt idx="37">
                  <c:v>2009.0</c:v>
                </c:pt>
                <c:pt idx="38">
                  <c:v>2010.0</c:v>
                </c:pt>
                <c:pt idx="39">
                  <c:v>2011.0</c:v>
                </c:pt>
                <c:pt idx="40">
                  <c:v>2012.0</c:v>
                </c:pt>
                <c:pt idx="41">
                  <c:v>2013.0</c:v>
                </c:pt>
                <c:pt idx="42">
                  <c:v>2014.0</c:v>
                </c:pt>
                <c:pt idx="43">
                  <c:v>2015.0</c:v>
                </c:pt>
              </c:numCache>
            </c:numRef>
          </c:cat>
          <c:val>
            <c:numRef>
              <c:f>Sheet1!$D$6:$D$49</c:f>
              <c:numCache>
                <c:formatCode>General</c:formatCode>
                <c:ptCount val="44"/>
                <c:pt idx="0">
                  <c:v>1590.0</c:v>
                </c:pt>
                <c:pt idx="1">
                  <c:v>1675.0</c:v>
                </c:pt>
                <c:pt idx="2">
                  <c:v>1484.0</c:v>
                </c:pt>
                <c:pt idx="3">
                  <c:v>1391.0</c:v>
                </c:pt>
                <c:pt idx="4">
                  <c:v>2152.0</c:v>
                </c:pt>
                <c:pt idx="5">
                  <c:v>2192.0</c:v>
                </c:pt>
                <c:pt idx="6" formatCode="_(* #,##0_);_(* \(#,##0\);_(* &quot;-&quot;??_);_(@_)">
                  <c:v>2473.0</c:v>
                </c:pt>
                <c:pt idx="7" formatCode="_(* #,##0_);_(* \(#,##0\);_(* &quot;-&quot;??_);_(@_)">
                  <c:v>2753.0</c:v>
                </c:pt>
                <c:pt idx="8" formatCode="_(* #,##0_);_(* \(#,##0\);_(* &quot;-&quot;??_);_(@_)">
                  <c:v>2709.0</c:v>
                </c:pt>
                <c:pt idx="9" formatCode="_(* #,##0_);_(* \(#,##0\);_(* &quot;-&quot;??_);_(@_)">
                  <c:v>2601.0</c:v>
                </c:pt>
                <c:pt idx="10" formatCode="_(* #,##0_);_(* \(#,##0\);_(* &quot;-&quot;??_);_(@_)">
                  <c:v>2280.0</c:v>
                </c:pt>
                <c:pt idx="11" formatCode="_(* #,##0_);_(* \(#,##0\);_(* &quot;-&quot;??_);_(@_)">
                  <c:v>2731.0</c:v>
                </c:pt>
                <c:pt idx="12" formatCode="_(* #,##0_);_(* \(#,##0\);_(* &quot;-&quot;??_);_(@_)">
                  <c:v>3061.0</c:v>
                </c:pt>
                <c:pt idx="13" formatCode="_(* #,##0_);_(* \(#,##0\);_(* &quot;-&quot;??_);_(@_)">
                  <c:v>2005.0</c:v>
                </c:pt>
                <c:pt idx="14" formatCode="_(* #,##0_);_(* \(#,##0\);_(* &quot;-&quot;??_);_(@_)">
                  <c:v>1367.0</c:v>
                </c:pt>
                <c:pt idx="15" formatCode="_(* #,##0_);_(* \(#,##0\);_(* &quot;-&quot;??_);_(@_)">
                  <c:v>1852.0</c:v>
                </c:pt>
                <c:pt idx="16" formatCode="_(* #,##0_);_(* \(#,##0\);_(* &quot;-&quot;??_);_(@_)">
                  <c:v>2152.0</c:v>
                </c:pt>
                <c:pt idx="17" formatCode="_(* #,##0_);_(* \(#,##0\);_(* &quot;-&quot;??_);_(@_)">
                  <c:v>2082.0</c:v>
                </c:pt>
                <c:pt idx="18" formatCode="_(* #,##0_);_(* \(#,##0\);_(* &quot;-&quot;??_);_(@_)">
                  <c:v>1870.0</c:v>
                </c:pt>
                <c:pt idx="19" formatCode="_(* #,##0_);_(* \(#,##0\);_(* &quot;-&quot;??_);_(@_)">
                  <c:v>2232.0</c:v>
                </c:pt>
                <c:pt idx="20" formatCode="_(* #,##0_);_(* \(#,##0\);_(* &quot;-&quot;??_);_(@_)">
                  <c:v>37253.0</c:v>
                </c:pt>
                <c:pt idx="21" formatCode="_(* #,##0_);_(* \(#,##0\);_(* &quot;-&quot;??_);_(@_)">
                  <c:v>37002.0</c:v>
                </c:pt>
                <c:pt idx="22" formatCode="_(* #,##0_);_(* \(#,##0\);_(* &quot;-&quot;??_);_(@_)">
                  <c:v>42812.0</c:v>
                </c:pt>
                <c:pt idx="23" formatCode="_(* #,##0_);_(* \(#,##0\);_(* &quot;-&quot;??_);_(@_)">
                  <c:v>53334.0</c:v>
                </c:pt>
                <c:pt idx="24" formatCode="_(* #,##0_);_(* \(#,##0\);_(* &quot;-&quot;??_);_(@_)">
                  <c:v>48258.0</c:v>
                </c:pt>
                <c:pt idx="25" formatCode="_(* #,##0_);_(* \(#,##0\);_(* &quot;-&quot;??_);_(@_)">
                  <c:v>54046.0</c:v>
                </c:pt>
                <c:pt idx="26">
                  <c:v>52529.0</c:v>
                </c:pt>
                <c:pt idx="27" formatCode="_(* #,##0_);_(* \(#,##0\);_(* &quot;-&quot;??_);_(@_)">
                  <c:v>39694.0</c:v>
                </c:pt>
                <c:pt idx="28" formatCode="#,##0">
                  <c:v>39799.0</c:v>
                </c:pt>
                <c:pt idx="29" formatCode="#,##0">
                  <c:v>38171.0</c:v>
                </c:pt>
                <c:pt idx="30" formatCode="#,##0">
                  <c:v>39096.0</c:v>
                </c:pt>
                <c:pt idx="31" formatCode="#,##0">
                  <c:v>45010.0</c:v>
                </c:pt>
                <c:pt idx="32" formatCode="#,##0">
                  <c:v>63959.0</c:v>
                </c:pt>
                <c:pt idx="33" formatCode="#,##0">
                  <c:v>69096.0</c:v>
                </c:pt>
                <c:pt idx="34" formatCode="#,##0">
                  <c:v>75660.0</c:v>
                </c:pt>
                <c:pt idx="35" formatCode="#,##0">
                  <c:v>76842.0</c:v>
                </c:pt>
                <c:pt idx="36" formatCode="#,##0">
                  <c:v>102448.0</c:v>
                </c:pt>
                <c:pt idx="37" formatCode="#,##0">
                  <c:v>88000.0</c:v>
                </c:pt>
                <c:pt idx="38" formatCode="#,##0">
                  <c:v>71216.0</c:v>
                </c:pt>
                <c:pt idx="39" formatCode="#,##0">
                  <c:v>65717.0</c:v>
                </c:pt>
                <c:pt idx="40" formatCode="#,##0">
                  <c:v>60696.0</c:v>
                </c:pt>
                <c:pt idx="41" formatCode="#,##0">
                  <c:v>89123.0</c:v>
                </c:pt>
                <c:pt idx="42" formatCode="#,##0">
                  <c:v>127704.0</c:v>
                </c:pt>
                <c:pt idx="43" formatCode="#,##0">
                  <c:v>132788.0</c:v>
                </c:pt>
              </c:numCache>
            </c:numRef>
          </c:val>
          <c:extLst xmlns:c16r2="http://schemas.microsoft.com/office/drawing/2015/06/chart">
            <c:ext xmlns:c16="http://schemas.microsoft.com/office/drawing/2014/chart" uri="{C3380CC4-5D6E-409C-BE32-E72D297353CC}">
              <c16:uniqueId val="{00000042-2C8B-45AC-92CD-45795AF9A832}"/>
            </c:ext>
          </c:extLst>
        </c:ser>
        <c:dLbls>
          <c:showLegendKey val="0"/>
          <c:showVal val="0"/>
          <c:showCatName val="0"/>
          <c:showSerName val="0"/>
          <c:showPercent val="0"/>
          <c:showBubbleSize val="0"/>
        </c:dLbls>
        <c:axId val="2125089112"/>
        <c:axId val="2125092168"/>
      </c:areaChart>
      <c:catAx>
        <c:axId val="2125089112"/>
        <c:scaling>
          <c:orientation val="minMax"/>
        </c:scaling>
        <c:delete val="0"/>
        <c:axPos val="b"/>
        <c:numFmt formatCode="0" sourceLinked="1"/>
        <c:majorTickMark val="none"/>
        <c:minorTickMark val="none"/>
        <c:tickLblPos val="nextTo"/>
        <c:txPr>
          <a:bodyPr/>
          <a:lstStyle/>
          <a:p>
            <a:pPr>
              <a:defRPr>
                <a:latin typeface="Times New Roman"/>
                <a:cs typeface="Times New Roman"/>
              </a:defRPr>
            </a:pPr>
            <a:endParaRPr lang="en-US"/>
          </a:p>
        </c:txPr>
        <c:crossAx val="2125092168"/>
        <c:crosses val="autoZero"/>
        <c:auto val="1"/>
        <c:lblAlgn val="ctr"/>
        <c:lblOffset val="100"/>
        <c:tickLblSkip val="5"/>
        <c:noMultiLvlLbl val="0"/>
      </c:catAx>
      <c:valAx>
        <c:axId val="2125092168"/>
        <c:scaling>
          <c:orientation val="minMax"/>
        </c:scaling>
        <c:delete val="0"/>
        <c:axPos val="l"/>
        <c:numFmt formatCode="#,###" sourceLinked="1"/>
        <c:majorTickMark val="none"/>
        <c:minorTickMark val="none"/>
        <c:tickLblPos val="nextTo"/>
        <c:txPr>
          <a:bodyPr/>
          <a:lstStyle/>
          <a:p>
            <a:pPr>
              <a:defRPr>
                <a:latin typeface="Times New Roman"/>
                <a:cs typeface="Times New Roman"/>
              </a:defRPr>
            </a:pPr>
            <a:endParaRPr lang="en-US"/>
          </a:p>
        </c:txPr>
        <c:crossAx val="2125089112"/>
        <c:crosses val="autoZero"/>
        <c:crossBetween val="midCat"/>
        <c:dispUnits>
          <c:builtInUnit val="thousands"/>
          <c:dispUnitsLbl>
            <c:layout/>
            <c:txPr>
              <a:bodyPr/>
              <a:lstStyle/>
              <a:p>
                <a:pPr>
                  <a:defRPr>
                    <a:latin typeface="Times New Roman" panose="02020603050405020304" pitchFamily="18" charset="0"/>
                    <a:cs typeface="Times New Roman" panose="02020603050405020304" pitchFamily="18" charset="0"/>
                  </a:defRPr>
                </a:pPr>
                <a:endParaRPr lang="en-US"/>
              </a:p>
            </c:txPr>
          </c:dispUnitsLbl>
        </c:dispUnits>
      </c:valAx>
    </c:plotArea>
    <c:legend>
      <c:legendPos val="b"/>
      <c:layout>
        <c:manualLayout>
          <c:xMode val="edge"/>
          <c:yMode val="edge"/>
          <c:x val="0.105233407504847"/>
          <c:y val="0.909413286511532"/>
          <c:w val="0.81142872236351"/>
          <c:h val="0.0512855365003433"/>
        </c:manualLayout>
      </c:layout>
      <c:overlay val="0"/>
      <c:txPr>
        <a:bodyPr/>
        <a:lstStyle/>
        <a:p>
          <a:pPr>
            <a:defRPr>
              <a:latin typeface="Times New Roman"/>
              <a:cs typeface="Times New Roman"/>
            </a:defRPr>
          </a:pPr>
          <a:endParaRPr lang="en-U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121034984956149"/>
          <c:y val="0.0572327044025157"/>
          <c:w val="0.732394212918507"/>
          <c:h val="0.863060961719408"/>
        </c:manualLayout>
      </c:layout>
      <c:areaChart>
        <c:grouping val="standard"/>
        <c:varyColors val="0"/>
        <c:ser>
          <c:idx val="1"/>
          <c:order val="0"/>
          <c:tx>
            <c:strRef>
              <c:f>Sheet1!$B$1</c:f>
              <c:strCache>
                <c:ptCount val="1"/>
                <c:pt idx="0">
                  <c:v>Civil Cases Pending</c:v>
                </c:pt>
              </c:strCache>
            </c:strRef>
          </c:tx>
          <c:dLbls>
            <c:dLbl>
              <c:idx val="0"/>
              <c:layout>
                <c:manualLayout>
                  <c:x val="0.0203252032520325"/>
                  <c:y val="-0.138364779874214"/>
                </c:manualLayout>
              </c:layout>
              <c:showLegendKey val="0"/>
              <c:showVal val="1"/>
              <c:showCatName val="0"/>
              <c:showSerName val="0"/>
              <c:showPercent val="0"/>
              <c:showBubbleSize val="0"/>
            </c:dLbl>
            <c:dLbl>
              <c:idx val="1"/>
              <c:delete val="1"/>
            </c:dLbl>
            <c:dLbl>
              <c:idx val="2"/>
              <c:delete val="1"/>
            </c:dLbl>
            <c:dLbl>
              <c:idx val="3"/>
              <c:layout>
                <c:manualLayout>
                  <c:x val="-3.72624421698146E-17"/>
                  <c:y val="-0.135220125786164"/>
                </c:manualLayout>
              </c:layout>
              <c:showLegendKey val="0"/>
              <c:showVal val="1"/>
              <c:showCatName val="0"/>
              <c:showSerName val="0"/>
              <c:showPercent val="0"/>
              <c:showBubbleSize val="0"/>
            </c:dLbl>
            <c:dLbl>
              <c:idx val="4"/>
              <c:delete val="1"/>
            </c:dLbl>
            <c:dLbl>
              <c:idx val="5"/>
              <c:layout>
                <c:manualLayout>
                  <c:x val="-0.0101626016260163"/>
                  <c:y val="-0.242138364779874"/>
                </c:manualLayout>
              </c:layout>
              <c:showLegendKey val="0"/>
              <c:showVal val="1"/>
              <c:showCatName val="0"/>
              <c:showSerName val="0"/>
              <c:showPercent val="0"/>
              <c:showBubbleSize val="0"/>
            </c:dLbl>
            <c:dLbl>
              <c:idx val="6"/>
              <c:delete val="1"/>
            </c:dLbl>
            <c:dLbl>
              <c:idx val="7"/>
              <c:delete val="1"/>
            </c:dLbl>
            <c:dLbl>
              <c:idx val="8"/>
              <c:delete val="1"/>
            </c:dLbl>
            <c:dLbl>
              <c:idx val="9"/>
              <c:layout>
                <c:manualLayout>
                  <c:x val="-0.00203252032520325"/>
                  <c:y val="-0.411949685534591"/>
                </c:manualLayout>
              </c:layout>
              <c:showLegendKey val="0"/>
              <c:showVal val="1"/>
              <c:showCatName val="0"/>
              <c:showSerName val="0"/>
              <c:showPercent val="0"/>
              <c:showBubbleSize val="0"/>
            </c:dLbl>
            <c:dLbl>
              <c:idx val="10"/>
              <c:delete val="1"/>
            </c:dLbl>
            <c:dLbl>
              <c:idx val="11"/>
              <c:delete val="1"/>
            </c:dLbl>
            <c:dLbl>
              <c:idx val="12"/>
              <c:delete val="1"/>
            </c:dLbl>
            <c:dLbl>
              <c:idx val="13"/>
              <c:layout>
                <c:manualLayout>
                  <c:x val="-0.0264227642276423"/>
                  <c:y val="-0.17610062893081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Sheet1!$A$2:$A$15</c:f>
              <c:numCache>
                <c:formatCode>General</c:formatCode>
                <c:ptCount val="14"/>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pt idx="12">
                  <c:v>2015.0</c:v>
                </c:pt>
                <c:pt idx="13">
                  <c:v>2016.0</c:v>
                </c:pt>
              </c:numCache>
            </c:numRef>
          </c:cat>
          <c:val>
            <c:numRef>
              <c:f>Sheet1!$B$2:$B$15</c:f>
              <c:numCache>
                <c:formatCode>General</c:formatCode>
                <c:ptCount val="14"/>
                <c:pt idx="0">
                  <c:v>617.0</c:v>
                </c:pt>
                <c:pt idx="1">
                  <c:v>777.0</c:v>
                </c:pt>
                <c:pt idx="2">
                  <c:v>784.0</c:v>
                </c:pt>
                <c:pt idx="3">
                  <c:v>815.0</c:v>
                </c:pt>
                <c:pt idx="4">
                  <c:v>834.0</c:v>
                </c:pt>
                <c:pt idx="5">
                  <c:v>1627.0</c:v>
                </c:pt>
                <c:pt idx="6">
                  <c:v>2153.0</c:v>
                </c:pt>
                <c:pt idx="7">
                  <c:v>2619.0</c:v>
                </c:pt>
                <c:pt idx="8">
                  <c:v>2611.0</c:v>
                </c:pt>
                <c:pt idx="9">
                  <c:v>3013.0</c:v>
                </c:pt>
                <c:pt idx="10">
                  <c:v>2532.0</c:v>
                </c:pt>
                <c:pt idx="11">
                  <c:v>1414.0</c:v>
                </c:pt>
                <c:pt idx="12">
                  <c:v>661.0</c:v>
                </c:pt>
                <c:pt idx="13">
                  <c:v>772.0</c:v>
                </c:pt>
              </c:numCache>
            </c:numRef>
          </c:val>
        </c:ser>
        <c:ser>
          <c:idx val="3"/>
          <c:order val="1"/>
          <c:tx>
            <c:strRef>
              <c:f>Sheet1!$D$1</c:f>
              <c:strCache>
                <c:ptCount val="1"/>
                <c:pt idx="0">
                  <c:v>Kugel Mesh (MDL-1842)</c:v>
                </c:pt>
              </c:strCache>
            </c:strRef>
          </c:tx>
          <c:dLbls>
            <c:dLbl>
              <c:idx val="0"/>
              <c:delete val="1"/>
            </c:dLbl>
            <c:dLbl>
              <c:idx val="1"/>
              <c:delete val="1"/>
            </c:dLbl>
            <c:dLbl>
              <c:idx val="2"/>
              <c:delete val="1"/>
            </c:dLbl>
            <c:dLbl>
              <c:idx val="3"/>
              <c:delete val="1"/>
            </c:dLbl>
            <c:dLbl>
              <c:idx val="4"/>
              <c:delete val="1"/>
            </c:dLbl>
            <c:dLbl>
              <c:idx val="5"/>
              <c:layout>
                <c:manualLayout>
                  <c:x val="-0.00203252032520325"/>
                  <c:y val="-0.160377358490566"/>
                </c:manualLayout>
              </c:layout>
              <c:showLegendKey val="0"/>
              <c:showVal val="1"/>
              <c:showCatName val="0"/>
              <c:showSerName val="0"/>
              <c:showPercent val="0"/>
              <c:showBubbleSize val="0"/>
            </c:dLbl>
            <c:dLbl>
              <c:idx val="6"/>
              <c:delete val="1"/>
            </c:dLbl>
            <c:dLbl>
              <c:idx val="7"/>
              <c:delete val="1"/>
            </c:dLbl>
            <c:dLbl>
              <c:idx val="8"/>
              <c:delete val="1"/>
            </c:dLbl>
            <c:dLbl>
              <c:idx val="9"/>
              <c:layout>
                <c:manualLayout>
                  <c:x val="-0.0040650406504065"/>
                  <c:y val="-0.276729559748428"/>
                </c:manualLayout>
              </c:layout>
              <c:showLegendKey val="0"/>
              <c:showVal val="1"/>
              <c:showCatName val="0"/>
              <c:showSerName val="0"/>
              <c:showPercent val="0"/>
              <c:showBubbleSize val="0"/>
            </c:dLbl>
            <c:dLbl>
              <c:idx val="10"/>
              <c:delete val="1"/>
            </c:dLbl>
            <c:dLbl>
              <c:idx val="11"/>
              <c:delete val="1"/>
            </c:dLbl>
            <c:dLbl>
              <c:idx val="12"/>
              <c:delete val="1"/>
            </c:dLbl>
            <c:dLbl>
              <c:idx val="13"/>
              <c:layout>
                <c:manualLayout>
                  <c:x val="-0.0182926829268293"/>
                  <c:y val="-0.062893081761006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Sheet1!$A$2:$A$15</c:f>
              <c:numCache>
                <c:formatCode>General</c:formatCode>
                <c:ptCount val="14"/>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pt idx="12">
                  <c:v>2015.0</c:v>
                </c:pt>
                <c:pt idx="13">
                  <c:v>2016.0</c:v>
                </c:pt>
              </c:numCache>
            </c:numRef>
          </c:cat>
          <c:val>
            <c:numRef>
              <c:f>Sheet1!$D$2:$D$15</c:f>
              <c:numCache>
                <c:formatCode>General</c:formatCode>
                <c:ptCount val="14"/>
                <c:pt idx="0">
                  <c:v>0.0</c:v>
                </c:pt>
                <c:pt idx="1">
                  <c:v>0.0</c:v>
                </c:pt>
                <c:pt idx="2">
                  <c:v>0.0</c:v>
                </c:pt>
                <c:pt idx="3">
                  <c:v>0.0</c:v>
                </c:pt>
                <c:pt idx="4">
                  <c:v>92.0</c:v>
                </c:pt>
                <c:pt idx="5">
                  <c:v>762.0</c:v>
                </c:pt>
                <c:pt idx="6">
                  <c:v>1243.0</c:v>
                </c:pt>
                <c:pt idx="7">
                  <c:v>1804.0</c:v>
                </c:pt>
                <c:pt idx="8">
                  <c:v>1938.0</c:v>
                </c:pt>
                <c:pt idx="9">
                  <c:v>1964.0</c:v>
                </c:pt>
                <c:pt idx="10">
                  <c:v>1239.0</c:v>
                </c:pt>
                <c:pt idx="11">
                  <c:v>729.0</c:v>
                </c:pt>
                <c:pt idx="12">
                  <c:v>118.0</c:v>
                </c:pt>
                <c:pt idx="13">
                  <c:v>20.0</c:v>
                </c:pt>
              </c:numCache>
            </c:numRef>
          </c:val>
        </c:ser>
        <c:dLbls>
          <c:showLegendKey val="0"/>
          <c:showVal val="0"/>
          <c:showCatName val="0"/>
          <c:showSerName val="0"/>
          <c:showPercent val="0"/>
          <c:showBubbleSize val="0"/>
        </c:dLbls>
        <c:axId val="2125126008"/>
        <c:axId val="2125128984"/>
      </c:areaChart>
      <c:catAx>
        <c:axId val="2125126008"/>
        <c:scaling>
          <c:orientation val="minMax"/>
        </c:scaling>
        <c:delete val="0"/>
        <c:axPos val="b"/>
        <c:numFmt formatCode="General" sourceLinked="1"/>
        <c:majorTickMark val="none"/>
        <c:minorTickMark val="none"/>
        <c:tickLblPos val="nextTo"/>
        <c:crossAx val="2125128984"/>
        <c:crosses val="autoZero"/>
        <c:auto val="1"/>
        <c:lblAlgn val="ctr"/>
        <c:lblOffset val="100"/>
        <c:noMultiLvlLbl val="0"/>
      </c:catAx>
      <c:valAx>
        <c:axId val="2125128984"/>
        <c:scaling>
          <c:orientation val="minMax"/>
        </c:scaling>
        <c:delete val="0"/>
        <c:axPos val="l"/>
        <c:majorGridlines/>
        <c:title>
          <c:tx>
            <c:rich>
              <a:bodyPr/>
              <a:lstStyle/>
              <a:p>
                <a:pPr>
                  <a:defRPr/>
                </a:pPr>
                <a:r>
                  <a:rPr lang="en-US"/>
                  <a:t>Pending Cases</a:t>
                </a:r>
              </a:p>
            </c:rich>
          </c:tx>
          <c:layout/>
          <c:overlay val="0"/>
        </c:title>
        <c:numFmt formatCode="General" sourceLinked="1"/>
        <c:majorTickMark val="none"/>
        <c:minorTickMark val="none"/>
        <c:tickLblPos val="nextTo"/>
        <c:crossAx val="2125126008"/>
        <c:crosses val="autoZero"/>
        <c:crossBetween val="midCat"/>
      </c:valAx>
    </c:plotArea>
    <c:legend>
      <c:legendPos val="r"/>
      <c:layout>
        <c:manualLayout>
          <c:xMode val="edge"/>
          <c:yMode val="edge"/>
          <c:x val="0.863965815248704"/>
          <c:y val="0.509487693755262"/>
          <c:w val="0.13196914410089"/>
          <c:h val="0.283540335759917"/>
        </c:manualLayout>
      </c:layout>
      <c:overlay val="0"/>
    </c:legend>
    <c:plotVisOnly val="1"/>
    <c:dispBlanksAs val="zero"/>
    <c:showDLblsOverMax val="0"/>
  </c:chart>
  <c:txPr>
    <a:bodyPr/>
    <a:lstStyle/>
    <a:p>
      <a:pPr>
        <a:defRPr>
          <a:latin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'[1]Sheet1 (2)'!$A$2</c:f>
              <c:strCache>
                <c:ptCount val="1"/>
                <c:pt idx="0">
                  <c:v>DC</c:v>
                </c:pt>
              </c:strCache>
            </c:strRef>
          </c:tx>
          <c:spPr>
            <a:ln w="38100" cmpd="sng">
              <a:solidFill>
                <a:schemeClr val="tx1"/>
              </a:solidFill>
            </a:ln>
          </c:spPr>
          <c:marker>
            <c:symbol val="none"/>
          </c:marker>
          <c:cat>
            <c:numRef>
              <c:f>'[1]Sheet1 (2)'!$B$1:$P$1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'[1]Sheet1 (2)'!$B$2:$P$2</c:f>
              <c:numCache>
                <c:formatCode>General</c:formatCode>
                <c:ptCount val="15"/>
                <c:pt idx="0">
                  <c:v>191.0</c:v>
                </c:pt>
                <c:pt idx="1">
                  <c:v>182.0</c:v>
                </c:pt>
                <c:pt idx="2">
                  <c:v>193.0</c:v>
                </c:pt>
                <c:pt idx="3">
                  <c:v>213.0</c:v>
                </c:pt>
                <c:pt idx="4">
                  <c:v>223.0</c:v>
                </c:pt>
                <c:pt idx="5">
                  <c:v>202.0</c:v>
                </c:pt>
                <c:pt idx="6">
                  <c:v>213.0</c:v>
                </c:pt>
                <c:pt idx="7">
                  <c:v>208.0</c:v>
                </c:pt>
                <c:pt idx="8">
                  <c:v>224.0</c:v>
                </c:pt>
                <c:pt idx="9">
                  <c:v>214.0</c:v>
                </c:pt>
                <c:pt idx="10">
                  <c:v>206.0</c:v>
                </c:pt>
                <c:pt idx="11">
                  <c:v>208.0</c:v>
                </c:pt>
                <c:pt idx="12">
                  <c:v>179.0</c:v>
                </c:pt>
                <c:pt idx="13">
                  <c:v>207.0</c:v>
                </c:pt>
                <c:pt idx="14">
                  <c:v>211.0</c:v>
                </c:pt>
              </c:numCache>
            </c:numRef>
          </c:val>
          <c:smooth val="0"/>
          <c:extLst xmlns:c16r2="http://schemas.microsoft.com/office/drawing/2015/06/chart">
            <c:ext xmlns:c16="http://schemas.microsoft.com/office/drawing/2014/chart" uri="{C3380CC4-5D6E-409C-BE32-E72D297353CC}">
              <c16:uniqueId val="{00000000-5F3F-4C24-B16F-83F924E92484}"/>
            </c:ext>
          </c:extLst>
        </c:ser>
        <c:ser>
          <c:idx val="1"/>
          <c:order val="1"/>
          <c:tx>
            <c:strRef>
              <c:f>'[1]Sheet1 (2)'!$A$3</c:f>
              <c:strCache>
                <c:ptCount val="1"/>
                <c:pt idx="0">
                  <c:v>New York Southern</c:v>
                </c:pt>
              </c:strCache>
            </c:strRef>
          </c:tx>
          <c:spPr>
            <a:ln w="38100" cmpd="sng">
              <a:solidFill>
                <a:srgbClr val="000000"/>
              </a:solidFill>
              <a:prstDash val="sysDot"/>
            </a:ln>
          </c:spPr>
          <c:marker>
            <c:symbol val="none"/>
          </c:marker>
          <c:cat>
            <c:numRef>
              <c:f>'[1]Sheet1 (2)'!$B$1:$P$1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'[1]Sheet1 (2)'!$B$3:$P$3</c:f>
              <c:numCache>
                <c:formatCode>General</c:formatCode>
                <c:ptCount val="15"/>
                <c:pt idx="0">
                  <c:v>432.0</c:v>
                </c:pt>
                <c:pt idx="1">
                  <c:v>391.0</c:v>
                </c:pt>
                <c:pt idx="2">
                  <c:v>369.0</c:v>
                </c:pt>
                <c:pt idx="3">
                  <c:v>448.0</c:v>
                </c:pt>
                <c:pt idx="4">
                  <c:v>470.0</c:v>
                </c:pt>
                <c:pt idx="5">
                  <c:v>441.0</c:v>
                </c:pt>
                <c:pt idx="6">
                  <c:v>607.0</c:v>
                </c:pt>
                <c:pt idx="7">
                  <c:v>488.0</c:v>
                </c:pt>
                <c:pt idx="8">
                  <c:v>490.0</c:v>
                </c:pt>
                <c:pt idx="9">
                  <c:v>432.0</c:v>
                </c:pt>
                <c:pt idx="10">
                  <c:v>426.0</c:v>
                </c:pt>
                <c:pt idx="11">
                  <c:v>461.0</c:v>
                </c:pt>
                <c:pt idx="12">
                  <c:v>407.0</c:v>
                </c:pt>
                <c:pt idx="13">
                  <c:v>433.0</c:v>
                </c:pt>
                <c:pt idx="14">
                  <c:v>460.0</c:v>
                </c:pt>
              </c:numCache>
            </c:numRef>
          </c:val>
          <c:smooth val="0"/>
          <c:extLst xmlns:c16r2="http://schemas.microsoft.com/office/drawing/2015/06/chart">
            <c:ext xmlns:c16="http://schemas.microsoft.com/office/drawing/2014/chart" uri="{C3380CC4-5D6E-409C-BE32-E72D297353CC}">
              <c16:uniqueId val="{00000001-5F3F-4C24-B16F-83F924E92484}"/>
            </c:ext>
          </c:extLst>
        </c:ser>
        <c:ser>
          <c:idx val="2"/>
          <c:order val="2"/>
          <c:tx>
            <c:strRef>
              <c:f>'[1]Sheet1 (2)'!$A$4</c:f>
              <c:strCache>
                <c:ptCount val="1"/>
                <c:pt idx="0">
                  <c:v>Pennsylvania Eastern</c:v>
                </c:pt>
              </c:strCache>
            </c:strRef>
          </c:tx>
          <c:spPr>
            <a:ln w="38100" cmpd="sng">
              <a:solidFill>
                <a:srgbClr val="000000"/>
              </a:solidFill>
              <a:prstDash val="lgDash"/>
            </a:ln>
          </c:spPr>
          <c:marker>
            <c:symbol val="none"/>
          </c:marker>
          <c:cat>
            <c:numRef>
              <c:f>'[1]Sheet1 (2)'!$B$1:$P$1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'[1]Sheet1 (2)'!$B$4:$P$4</c:f>
              <c:numCache>
                <c:formatCode>General</c:formatCode>
                <c:ptCount val="15"/>
                <c:pt idx="0">
                  <c:v>294.0</c:v>
                </c:pt>
                <c:pt idx="1">
                  <c:v>513.0</c:v>
                </c:pt>
                <c:pt idx="2">
                  <c:v>396.0</c:v>
                </c:pt>
                <c:pt idx="3">
                  <c:v>449.0</c:v>
                </c:pt>
                <c:pt idx="4">
                  <c:v>560.0</c:v>
                </c:pt>
                <c:pt idx="5">
                  <c:v>344.0</c:v>
                </c:pt>
                <c:pt idx="6">
                  <c:v>294.0</c:v>
                </c:pt>
                <c:pt idx="7">
                  <c:v>323.0</c:v>
                </c:pt>
                <c:pt idx="8">
                  <c:v>303.0</c:v>
                </c:pt>
                <c:pt idx="9">
                  <c:v>335.0</c:v>
                </c:pt>
                <c:pt idx="10">
                  <c:v>370.0</c:v>
                </c:pt>
                <c:pt idx="11">
                  <c:v>371.0</c:v>
                </c:pt>
                <c:pt idx="12">
                  <c:v>363.0</c:v>
                </c:pt>
                <c:pt idx="13">
                  <c:v>361.0</c:v>
                </c:pt>
                <c:pt idx="14">
                  <c:v>362.0</c:v>
                </c:pt>
              </c:numCache>
            </c:numRef>
          </c:val>
          <c:smooth val="0"/>
          <c:extLst xmlns:c16r2="http://schemas.microsoft.com/office/drawing/2015/06/chart">
            <c:ext xmlns:c16="http://schemas.microsoft.com/office/drawing/2014/chart" uri="{C3380CC4-5D6E-409C-BE32-E72D297353CC}">
              <c16:uniqueId val="{00000002-5F3F-4C24-B16F-83F924E92484}"/>
            </c:ext>
          </c:extLst>
        </c:ser>
        <c:ser>
          <c:idx val="3"/>
          <c:order val="3"/>
          <c:tx>
            <c:strRef>
              <c:f>'[1]Sheet1 (2)'!$A$5</c:f>
              <c:strCache>
                <c:ptCount val="1"/>
                <c:pt idx="0">
                  <c:v>Texas Southern</c:v>
                </c:pt>
              </c:strCache>
            </c:strRef>
          </c:tx>
          <c:spPr>
            <a:ln w="38100" cmpd="sng">
              <a:solidFill>
                <a:schemeClr val="tx1"/>
              </a:solidFill>
              <a:prstDash val="sysDash"/>
            </a:ln>
          </c:spPr>
          <c:marker>
            <c:symbol val="none"/>
          </c:marker>
          <c:cat>
            <c:numRef>
              <c:f>'[1]Sheet1 (2)'!$B$1:$P$1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'[1]Sheet1 (2)'!$B$5:$P$5</c:f>
              <c:numCache>
                <c:formatCode>General</c:formatCode>
                <c:ptCount val="15"/>
                <c:pt idx="0">
                  <c:v>254.0</c:v>
                </c:pt>
                <c:pt idx="1">
                  <c:v>315.0</c:v>
                </c:pt>
                <c:pt idx="2">
                  <c:v>351.0</c:v>
                </c:pt>
                <c:pt idx="3">
                  <c:v>375.0</c:v>
                </c:pt>
                <c:pt idx="4">
                  <c:v>338.0</c:v>
                </c:pt>
                <c:pt idx="5">
                  <c:v>301.0</c:v>
                </c:pt>
                <c:pt idx="6">
                  <c:v>305.0</c:v>
                </c:pt>
                <c:pt idx="7">
                  <c:v>285.0</c:v>
                </c:pt>
                <c:pt idx="8">
                  <c:v>294.0</c:v>
                </c:pt>
                <c:pt idx="9">
                  <c:v>347.0</c:v>
                </c:pt>
                <c:pt idx="10">
                  <c:v>354.0</c:v>
                </c:pt>
                <c:pt idx="11">
                  <c:v>306.0</c:v>
                </c:pt>
                <c:pt idx="12">
                  <c:v>323.0</c:v>
                </c:pt>
                <c:pt idx="13">
                  <c:v>344.0</c:v>
                </c:pt>
                <c:pt idx="14">
                  <c:v>319.0</c:v>
                </c:pt>
              </c:numCache>
            </c:numRef>
          </c:val>
          <c:smooth val="0"/>
          <c:extLst xmlns:c16r2="http://schemas.microsoft.com/office/drawing/2015/06/chart">
            <c:ext xmlns:c16="http://schemas.microsoft.com/office/drawing/2014/chart" uri="{C3380CC4-5D6E-409C-BE32-E72D297353CC}">
              <c16:uniqueId val="{00000003-5F3F-4C24-B16F-83F924E92484}"/>
            </c:ext>
          </c:extLst>
        </c:ser>
        <c:ser>
          <c:idx val="4"/>
          <c:order val="4"/>
          <c:tx>
            <c:strRef>
              <c:f>'[1]Sheet1 (2)'!$A$6</c:f>
              <c:strCache>
                <c:ptCount val="1"/>
                <c:pt idx="0">
                  <c:v>California Central</c:v>
                </c:pt>
              </c:strCache>
            </c:strRef>
          </c:tx>
          <c:spPr>
            <a:ln w="38100" cmpd="sng">
              <a:solidFill>
                <a:srgbClr val="000000"/>
              </a:solidFill>
            </a:ln>
          </c:spPr>
          <c:marker>
            <c:symbol val="none"/>
          </c:marker>
          <c:cat>
            <c:numRef>
              <c:f>'[1]Sheet1 (2)'!$B$1:$P$1</c:f>
              <c:numCache>
                <c:formatCode>General</c:formatCode>
                <c:ptCount val="15"/>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pt idx="14">
                  <c:v>2015.0</c:v>
                </c:pt>
              </c:numCache>
            </c:numRef>
          </c:cat>
          <c:val>
            <c:numRef>
              <c:f>'[1]Sheet1 (2)'!$B$6:$P$6</c:f>
              <c:numCache>
                <c:formatCode>General</c:formatCode>
                <c:ptCount val="15"/>
                <c:pt idx="0">
                  <c:v>378.0</c:v>
                </c:pt>
                <c:pt idx="1">
                  <c:v>393.0</c:v>
                </c:pt>
                <c:pt idx="2">
                  <c:v>395.0</c:v>
                </c:pt>
                <c:pt idx="3">
                  <c:v>577.0</c:v>
                </c:pt>
                <c:pt idx="4">
                  <c:v>503.0</c:v>
                </c:pt>
                <c:pt idx="5">
                  <c:v>460.0</c:v>
                </c:pt>
                <c:pt idx="6">
                  <c:v>495.0</c:v>
                </c:pt>
                <c:pt idx="7">
                  <c:v>490.0</c:v>
                </c:pt>
                <c:pt idx="8">
                  <c:v>536.0</c:v>
                </c:pt>
                <c:pt idx="9">
                  <c:v>537.0</c:v>
                </c:pt>
                <c:pt idx="10">
                  <c:v>585.0</c:v>
                </c:pt>
                <c:pt idx="11">
                  <c:v>626.0</c:v>
                </c:pt>
                <c:pt idx="12">
                  <c:v>596.0</c:v>
                </c:pt>
                <c:pt idx="13">
                  <c:v>617.0</c:v>
                </c:pt>
                <c:pt idx="14">
                  <c:v>619.0</c:v>
                </c:pt>
              </c:numCache>
            </c:numRef>
          </c:val>
          <c:smooth val="0"/>
          <c:extLst xmlns:c16r2="http://schemas.microsoft.com/office/drawing/2015/06/chart">
            <c:ext xmlns:c16="http://schemas.microsoft.com/office/drawing/2014/chart" uri="{C3380CC4-5D6E-409C-BE32-E72D297353CC}">
              <c16:uniqueId val="{00000004-5F3F-4C24-B16F-83F924E92484}"/>
            </c:ext>
          </c:extLst>
        </c:ser>
        <c:dLbls>
          <c:showLegendKey val="0"/>
          <c:showVal val="0"/>
          <c:showCatName val="0"/>
          <c:showSerName val="0"/>
          <c:showPercent val="0"/>
          <c:showBubbleSize val="0"/>
        </c:dLbls>
        <c:marker val="1"/>
        <c:smooth val="0"/>
        <c:axId val="-2126278088"/>
        <c:axId val="-2126274952"/>
      </c:lineChart>
      <c:catAx>
        <c:axId val="-2126278088"/>
        <c:scaling>
          <c:orientation val="minMax"/>
        </c:scaling>
        <c:delete val="0"/>
        <c:axPos val="b"/>
        <c:numFmt formatCode="General" sourceLinked="1"/>
        <c:majorTickMark val="none"/>
        <c:minorTickMark val="none"/>
        <c:tickLblPos val="nextTo"/>
        <c:txPr>
          <a:bodyPr/>
          <a:lstStyle/>
          <a:p>
            <a:pPr>
              <a:defRPr sz="900">
                <a:latin typeface="Times New Roman"/>
                <a:cs typeface="Times New Roman"/>
              </a:defRPr>
            </a:pPr>
            <a:endParaRPr lang="en-US"/>
          </a:p>
        </c:txPr>
        <c:crossAx val="-2126274952"/>
        <c:crosses val="autoZero"/>
        <c:auto val="1"/>
        <c:lblAlgn val="ctr"/>
        <c:lblOffset val="100"/>
        <c:noMultiLvlLbl val="0"/>
      </c:catAx>
      <c:valAx>
        <c:axId val="-2126274952"/>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6278088"/>
        <c:crosses val="autoZero"/>
        <c:crossBetween val="between"/>
      </c:valAx>
    </c:plotArea>
    <c:legend>
      <c:legendPos val="r"/>
      <c:layout>
        <c:manualLayout>
          <c:xMode val="edge"/>
          <c:yMode val="edge"/>
          <c:x val="0.976149914821124"/>
          <c:y val="0.573590403014139"/>
          <c:w val="0.0170357751277683"/>
          <c:h val="0.00738908644483955"/>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957380327459"/>
          <c:y val="0.107662878254162"/>
          <c:w val="0.800066680854082"/>
          <c:h val="0.703489813317794"/>
        </c:manualLayout>
      </c:layout>
      <c:lineChart>
        <c:grouping val="standard"/>
        <c:varyColors val="0"/>
        <c:ser>
          <c:idx val="0"/>
          <c:order val="0"/>
          <c:tx>
            <c:v>Total Civil Filings</c:v>
          </c:tx>
          <c:spPr>
            <a:ln>
              <a:solidFill>
                <a:sysClr val="windowText" lastClr="000000"/>
              </a:solidFill>
            </a:ln>
            <a:effectLst/>
          </c:spPr>
          <c:marker>
            <c:symbol val="none"/>
          </c:marker>
          <c:cat>
            <c:numRef>
              <c:f>Data!$A$11:$A$22</c:f>
              <c:numCache>
                <c:formatCode>General</c:formatCode>
                <c:ptCount val="12"/>
                <c:pt idx="0">
                  <c:v>2004.0</c:v>
                </c:pt>
                <c:pt idx="1">
                  <c:v>2005.0</c:v>
                </c:pt>
                <c:pt idx="2">
                  <c:v>2006.0</c:v>
                </c:pt>
                <c:pt idx="3">
                  <c:v>2007.0</c:v>
                </c:pt>
                <c:pt idx="4">
                  <c:v>2008.0</c:v>
                </c:pt>
                <c:pt idx="5">
                  <c:v>2009.0</c:v>
                </c:pt>
                <c:pt idx="6">
                  <c:v>2010.0</c:v>
                </c:pt>
                <c:pt idx="7">
                  <c:v>2011.0</c:v>
                </c:pt>
                <c:pt idx="8">
                  <c:v>2012.0</c:v>
                </c:pt>
                <c:pt idx="9">
                  <c:v>2013.0</c:v>
                </c:pt>
                <c:pt idx="10">
                  <c:v>2014.0</c:v>
                </c:pt>
                <c:pt idx="11">
                  <c:v>2015.0</c:v>
                </c:pt>
              </c:numCache>
            </c:numRef>
          </c:cat>
          <c:val>
            <c:numRef>
              <c:f>Data!$E$11:$E$22</c:f>
              <c:numCache>
                <c:formatCode>#,##0</c:formatCode>
                <c:ptCount val="12"/>
                <c:pt idx="0">
                  <c:v>281338.0</c:v>
                </c:pt>
                <c:pt idx="1">
                  <c:v>253273.0</c:v>
                </c:pt>
                <c:pt idx="2">
                  <c:v>259541.0</c:v>
                </c:pt>
                <c:pt idx="3">
                  <c:v>257507.0</c:v>
                </c:pt>
                <c:pt idx="4">
                  <c:v>267257.0</c:v>
                </c:pt>
                <c:pt idx="5">
                  <c:v>276397.0</c:v>
                </c:pt>
                <c:pt idx="6">
                  <c:v>282895.0</c:v>
                </c:pt>
                <c:pt idx="7">
                  <c:v>289252.0</c:v>
                </c:pt>
                <c:pt idx="8">
                  <c:v>278442.0</c:v>
                </c:pt>
                <c:pt idx="9">
                  <c:v>284604.0</c:v>
                </c:pt>
                <c:pt idx="10">
                  <c:v>295310.0</c:v>
                </c:pt>
                <c:pt idx="11">
                  <c:v>279036.0</c:v>
                </c:pt>
              </c:numCache>
            </c:numRef>
          </c:val>
          <c:smooth val="0"/>
          <c:extLst xmlns:c16r2="http://schemas.microsoft.com/office/drawing/2015/06/chart">
            <c:ext xmlns:c16="http://schemas.microsoft.com/office/drawing/2014/chart" uri="{C3380CC4-5D6E-409C-BE32-E72D297353CC}">
              <c16:uniqueId val="{00000000-44DE-4FC3-8A5D-9C319E370AE6}"/>
            </c:ext>
          </c:extLst>
        </c:ser>
        <c:ser>
          <c:idx val="1"/>
          <c:order val="1"/>
          <c:tx>
            <c:v>Pro Se Civil Filings</c:v>
          </c:tx>
          <c:spPr>
            <a:ln w="12700" cap="rnd" cmpd="sng">
              <a:solidFill>
                <a:sysClr val="windowText" lastClr="000000"/>
              </a:solidFill>
              <a:prstDash val="dash"/>
              <a:round/>
            </a:ln>
            <a:effectLst/>
          </c:spPr>
          <c:marker>
            <c:symbol val="none"/>
          </c:marker>
          <c:cat>
            <c:numRef>
              <c:f>Data!$A$11:$A$22</c:f>
              <c:numCache>
                <c:formatCode>General</c:formatCode>
                <c:ptCount val="12"/>
                <c:pt idx="0">
                  <c:v>2004.0</c:v>
                </c:pt>
                <c:pt idx="1">
                  <c:v>2005.0</c:v>
                </c:pt>
                <c:pt idx="2">
                  <c:v>2006.0</c:v>
                </c:pt>
                <c:pt idx="3">
                  <c:v>2007.0</c:v>
                </c:pt>
                <c:pt idx="4">
                  <c:v>2008.0</c:v>
                </c:pt>
                <c:pt idx="5">
                  <c:v>2009.0</c:v>
                </c:pt>
                <c:pt idx="6">
                  <c:v>2010.0</c:v>
                </c:pt>
                <c:pt idx="7">
                  <c:v>2011.0</c:v>
                </c:pt>
                <c:pt idx="8">
                  <c:v>2012.0</c:v>
                </c:pt>
                <c:pt idx="9">
                  <c:v>2013.0</c:v>
                </c:pt>
                <c:pt idx="10">
                  <c:v>2014.0</c:v>
                </c:pt>
                <c:pt idx="11">
                  <c:v>2015.0</c:v>
                </c:pt>
              </c:numCache>
            </c:numRef>
          </c:cat>
          <c:val>
            <c:numRef>
              <c:f>Data!$D$11:$D$22</c:f>
              <c:numCache>
                <c:formatCode>#,##0</c:formatCode>
                <c:ptCount val="12"/>
                <c:pt idx="0">
                  <c:v>71528.0</c:v>
                </c:pt>
                <c:pt idx="1">
                  <c:v>76314.0</c:v>
                </c:pt>
                <c:pt idx="2">
                  <c:v>69919.0</c:v>
                </c:pt>
                <c:pt idx="3">
                  <c:v>70240.0</c:v>
                </c:pt>
                <c:pt idx="4">
                  <c:v>70948.0</c:v>
                </c:pt>
                <c:pt idx="5">
                  <c:v>71543.0</c:v>
                </c:pt>
                <c:pt idx="6">
                  <c:v>72900.0</c:v>
                </c:pt>
                <c:pt idx="7">
                  <c:v>75446.0</c:v>
                </c:pt>
                <c:pt idx="8">
                  <c:v>77703.0</c:v>
                </c:pt>
                <c:pt idx="9">
                  <c:v>77311.0</c:v>
                </c:pt>
                <c:pt idx="10">
                  <c:v>81025.0</c:v>
                </c:pt>
                <c:pt idx="11">
                  <c:v>73745.0</c:v>
                </c:pt>
              </c:numCache>
            </c:numRef>
          </c:val>
          <c:smooth val="0"/>
          <c:extLst xmlns:c16r2="http://schemas.microsoft.com/office/drawing/2015/06/chart">
            <c:ext xmlns:c16="http://schemas.microsoft.com/office/drawing/2014/chart" uri="{C3380CC4-5D6E-409C-BE32-E72D297353CC}">
              <c16:uniqueId val="{00000001-44DE-4FC3-8A5D-9C319E370AE6}"/>
            </c:ext>
          </c:extLst>
        </c:ser>
        <c:dLbls>
          <c:showLegendKey val="0"/>
          <c:showVal val="0"/>
          <c:showCatName val="0"/>
          <c:showSerName val="0"/>
          <c:showPercent val="0"/>
          <c:showBubbleSize val="0"/>
        </c:dLbls>
        <c:marker val="1"/>
        <c:smooth val="0"/>
        <c:axId val="-2126309208"/>
        <c:axId val="-2126316488"/>
      </c:lineChart>
      <c:valAx>
        <c:axId val="-2126316488"/>
        <c:scaling>
          <c:orientation val="minMax"/>
          <c:min val="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 Filings</a:t>
                </a:r>
                <a:endParaRPr lang="en-US" dirty="0">
                  <a:latin typeface="Times New Roman" panose="02020603050405020304" pitchFamily="18" charset="0"/>
                  <a:cs typeface="Times New Roman" panose="02020603050405020304" pitchFamily="18" charset="0"/>
                </a:endParaRPr>
              </a:p>
            </c:rich>
          </c:tx>
          <c:layout>
            <c:manualLayout>
              <c:xMode val="edge"/>
              <c:yMode val="edge"/>
              <c:x val="0.0"/>
              <c:y val="0.40406297091464"/>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6309208"/>
        <c:crosses val="autoZero"/>
        <c:crossBetween val="midCat"/>
      </c:valAx>
      <c:catAx>
        <c:axId val="-2126309208"/>
        <c:scaling>
          <c:orientation val="minMax"/>
        </c:scaling>
        <c:delete val="0"/>
        <c:axPos val="b"/>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263164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0.72358</cdr:x>
      <cdr:y>0.26254</cdr:y>
    </cdr:from>
    <cdr:to>
      <cdr:x>0.93597</cdr:x>
      <cdr:y>0.3289</cdr:y>
    </cdr:to>
    <cdr:sp macro="" textlink="">
      <cdr:nvSpPr>
        <cdr:cNvPr id="2" name="TextBox 1"/>
        <cdr:cNvSpPr txBox="1"/>
      </cdr:nvSpPr>
      <cdr:spPr>
        <a:xfrm xmlns:a="http://schemas.openxmlformats.org/drawingml/2006/main">
          <a:off x="4528138" y="1035832"/>
          <a:ext cx="1329120" cy="26182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dirty="0" smtClean="0">
              <a:latin typeface="Times New Roman"/>
            </a:rPr>
            <a:t>Central District of California</a:t>
          </a:r>
        </a:p>
      </cdr:txBody>
    </cdr:sp>
  </cdr:relSizeAnchor>
  <cdr:relSizeAnchor xmlns:cdr="http://schemas.openxmlformats.org/drawingml/2006/chartDrawing">
    <cdr:from>
      <cdr:x>0.72514</cdr:x>
      <cdr:y>0.43397</cdr:y>
    </cdr:from>
    <cdr:to>
      <cdr:x>0.95461</cdr:x>
      <cdr:y>0.50586</cdr:y>
    </cdr:to>
    <cdr:sp macro="" textlink="">
      <cdr:nvSpPr>
        <cdr:cNvPr id="3" name="TextBox 2"/>
        <cdr:cNvSpPr txBox="1"/>
      </cdr:nvSpPr>
      <cdr:spPr>
        <a:xfrm xmlns:a="http://schemas.openxmlformats.org/drawingml/2006/main">
          <a:off x="4537900" y="1712203"/>
          <a:ext cx="1436006" cy="28364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dirty="0" smtClean="0">
              <a:latin typeface="Times New Roman"/>
            </a:rPr>
            <a:t>Southern District of New York</a:t>
          </a:r>
        </a:p>
      </cdr:txBody>
    </cdr:sp>
  </cdr:relSizeAnchor>
  <cdr:relSizeAnchor xmlns:cdr="http://schemas.openxmlformats.org/drawingml/2006/chartDrawing">
    <cdr:from>
      <cdr:x>0.73135</cdr:x>
      <cdr:y>0.53648</cdr:y>
    </cdr:from>
    <cdr:to>
      <cdr:x>0.9515</cdr:x>
      <cdr:y>0.63188</cdr:y>
    </cdr:to>
    <cdr:sp macro="" textlink="">
      <cdr:nvSpPr>
        <cdr:cNvPr id="4" name="TextBox 3"/>
        <cdr:cNvSpPr txBox="1"/>
      </cdr:nvSpPr>
      <cdr:spPr>
        <a:xfrm xmlns:a="http://schemas.openxmlformats.org/drawingml/2006/main">
          <a:off x="4576762" y="2116667"/>
          <a:ext cx="1377682" cy="37639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dirty="0" smtClean="0">
              <a:latin typeface="Times New Roman"/>
            </a:rPr>
            <a:t>Eastern District of Pennsylvania</a:t>
          </a:r>
          <a:endParaRPr lang="en-US" sz="1000" dirty="0">
            <a:latin typeface="Times New Roman"/>
          </a:endParaRPr>
        </a:p>
      </cdr:txBody>
    </cdr:sp>
  </cdr:relSizeAnchor>
  <cdr:relSizeAnchor xmlns:cdr="http://schemas.openxmlformats.org/drawingml/2006/chartDrawing">
    <cdr:from>
      <cdr:x>0.73135</cdr:x>
      <cdr:y>0.59442</cdr:y>
    </cdr:from>
    <cdr:to>
      <cdr:x>0.93131</cdr:x>
      <cdr:y>0.66631</cdr:y>
    </cdr:to>
    <cdr:sp macro="" textlink="">
      <cdr:nvSpPr>
        <cdr:cNvPr id="5" name="TextBox 4"/>
        <cdr:cNvSpPr txBox="1"/>
      </cdr:nvSpPr>
      <cdr:spPr>
        <a:xfrm xmlns:a="http://schemas.openxmlformats.org/drawingml/2006/main">
          <a:off x="4576762" y="2345267"/>
          <a:ext cx="1251334" cy="28363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dirty="0" smtClean="0">
              <a:latin typeface="Times New Roman"/>
            </a:rPr>
            <a:t>Southern District of Texas</a:t>
          </a:r>
          <a:endParaRPr lang="en-US" sz="1000" dirty="0">
            <a:latin typeface="Times New Roman"/>
          </a:endParaRPr>
        </a:p>
      </cdr:txBody>
    </cdr:sp>
  </cdr:relSizeAnchor>
  <cdr:relSizeAnchor xmlns:cdr="http://schemas.openxmlformats.org/drawingml/2006/chartDrawing">
    <cdr:from>
      <cdr:x>0.73135</cdr:x>
      <cdr:y>0.69099</cdr:y>
    </cdr:from>
    <cdr:to>
      <cdr:x>0.89255</cdr:x>
      <cdr:y>0.76289</cdr:y>
    </cdr:to>
    <cdr:sp macro="" textlink="">
      <cdr:nvSpPr>
        <cdr:cNvPr id="6" name="TextBox 5"/>
        <cdr:cNvSpPr txBox="1"/>
      </cdr:nvSpPr>
      <cdr:spPr>
        <a:xfrm xmlns:a="http://schemas.openxmlformats.org/drawingml/2006/main">
          <a:off x="4576762" y="2726267"/>
          <a:ext cx="1008778" cy="28367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dirty="0" smtClean="0">
              <a:latin typeface="Times New Roman"/>
            </a:rPr>
            <a:t>District of DC</a:t>
          </a:r>
          <a:endParaRPr lang="en-US" sz="1000" dirty="0">
            <a:latin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57513"/>
          </a:xfrm>
          <a:prstGeom prst="rect">
            <a:avLst/>
          </a:prstGeom>
        </p:spPr>
        <p:txBody>
          <a:bodyPr vert="horz" lIns="89728" tIns="44865" rIns="89728" bIns="44865"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57513"/>
          </a:xfrm>
          <a:prstGeom prst="rect">
            <a:avLst/>
          </a:prstGeom>
        </p:spPr>
        <p:txBody>
          <a:bodyPr vert="horz" lIns="89728" tIns="44865" rIns="89728" bIns="44865" rtlCol="0"/>
          <a:lstStyle>
            <a:lvl1pPr algn="r">
              <a:defRPr sz="1200"/>
            </a:lvl1pPr>
          </a:lstStyle>
          <a:p>
            <a:fld id="{7DED4EF9-0227-994B-ABAF-2600962BABBE}" type="datetime1">
              <a:rPr lang="en-US" smtClean="0"/>
              <a:t>3/6/17</a:t>
            </a:fld>
            <a:endParaRPr lang="en-US"/>
          </a:p>
        </p:txBody>
      </p:sp>
      <p:sp>
        <p:nvSpPr>
          <p:cNvPr id="4" name="Footer Placeholder 3"/>
          <p:cNvSpPr>
            <a:spLocks noGrp="1"/>
          </p:cNvSpPr>
          <p:nvPr>
            <p:ph type="ftr" sz="quarter" idx="2"/>
          </p:nvPr>
        </p:nvSpPr>
        <p:spPr>
          <a:xfrm>
            <a:off x="2" y="8684926"/>
            <a:ext cx="2972421" cy="457513"/>
          </a:xfrm>
          <a:prstGeom prst="rect">
            <a:avLst/>
          </a:prstGeom>
        </p:spPr>
        <p:txBody>
          <a:bodyPr vert="horz" lIns="89728" tIns="44865" rIns="89728"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28" tIns="44865" rIns="89728" bIns="44865" rtlCol="0" anchor="b"/>
          <a:lstStyle>
            <a:lvl1pPr algn="r">
              <a:defRPr sz="1200"/>
            </a:lvl1pPr>
          </a:lstStyle>
          <a:p>
            <a:fld id="{492E7AC2-ADE4-134E-9DC6-BF8A72CDBA61}" type="slidenum">
              <a:rPr lang="en-US" smtClean="0"/>
              <a:t>‹#›</a:t>
            </a:fld>
            <a:endParaRPr lang="en-US"/>
          </a:p>
        </p:txBody>
      </p:sp>
    </p:spTree>
    <p:extLst>
      <p:ext uri="{BB962C8B-B14F-4D97-AF65-F5344CB8AC3E}">
        <p14:creationId xmlns:p14="http://schemas.microsoft.com/office/powerpoint/2010/main" val="143746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3" tIns="45717" rIns="91433" bIns="45717" rtlCol="0"/>
          <a:lstStyle>
            <a:lvl1pPr algn="r">
              <a:defRPr sz="1200"/>
            </a:lvl1pPr>
          </a:lstStyle>
          <a:p>
            <a:fld id="{4D8CF9EE-3946-3C4A-8D3F-96CF5F4876F6}" type="datetime1">
              <a:rPr lang="en-US" smtClean="0"/>
              <a:t>3/6/17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3" tIns="45717" rIns="91433"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3" tIns="45717" rIns="91433" bIns="45717" rtlCol="0" anchor="b"/>
          <a:lstStyle>
            <a:lvl1pPr algn="r">
              <a:defRPr sz="1200"/>
            </a:lvl1pPr>
          </a:lstStyle>
          <a:p>
            <a:fld id="{4862BB7A-5DA1-4D0A-B590-EA5DCC3A5741}" type="slidenum">
              <a:rPr lang="en-US" smtClean="0"/>
              <a:t>‹#›</a:t>
            </a:fld>
            <a:endParaRPr lang="en-US"/>
          </a:p>
        </p:txBody>
      </p:sp>
    </p:spTree>
    <p:extLst>
      <p:ext uri="{BB962C8B-B14F-4D97-AF65-F5344CB8AC3E}">
        <p14:creationId xmlns:p14="http://schemas.microsoft.com/office/powerpoint/2010/main" val="3419383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53E56-1CC6-4DE9-A5B1-3CE8772B1368}" type="slidenum">
              <a:rPr lang="en-US" smtClean="0"/>
              <a:pPr/>
              <a:t>0</a:t>
            </a:fld>
            <a:endParaRPr lang="en-US"/>
          </a:p>
        </p:txBody>
      </p:sp>
    </p:spTree>
    <p:extLst>
      <p:ext uri="{BB962C8B-B14F-4D97-AF65-F5344CB8AC3E}">
        <p14:creationId xmlns:p14="http://schemas.microsoft.com/office/powerpoint/2010/main" val="5526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62BB7A-5DA1-4D0A-B590-EA5DCC3A5741}" type="slidenum">
              <a:rPr lang="en-US" smtClean="0"/>
              <a:t>3</a:t>
            </a:fld>
            <a:endParaRPr lang="en-US"/>
          </a:p>
        </p:txBody>
      </p:sp>
    </p:spTree>
    <p:extLst>
      <p:ext uri="{BB962C8B-B14F-4D97-AF65-F5344CB8AC3E}">
        <p14:creationId xmlns:p14="http://schemas.microsoft.com/office/powerpoint/2010/main" val="160051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E26268B-26BD-8543-AF4C-FF9D78B6E15A}" type="slidenum">
              <a:rPr lang="en-US">
                <a:solidFill>
                  <a:prstClr val="black"/>
                </a:solidFill>
              </a:rPr>
              <a:pPr/>
              <a:t>12</a:t>
            </a:fld>
            <a:endParaRPr lang="en-US" dirty="0">
              <a:solidFill>
                <a:prstClr val="black"/>
              </a:solidFill>
            </a:endParaRPr>
          </a:p>
        </p:txBody>
      </p:sp>
      <p:sp>
        <p:nvSpPr>
          <p:cNvPr id="55299" name="Rectangle 2"/>
          <p:cNvSpPr>
            <a:spLocks noGrp="1" noRot="1" noChangeAspect="1" noTextEdit="1"/>
          </p:cNvSpPr>
          <p:nvPr>
            <p:ph type="sldImg"/>
          </p:nvPr>
        </p:nvSpPr>
        <p:spPr>
          <a:xfrm>
            <a:off x="2136775" y="696913"/>
            <a:ext cx="2613025" cy="3486150"/>
          </a:xfrm>
          <a:ln/>
        </p:spPr>
      </p:sp>
      <p:sp>
        <p:nvSpPr>
          <p:cNvPr id="55300" name="Rectangle 3"/>
          <p:cNvSpPr>
            <a:spLocks noGrp="1"/>
          </p:cNvSpPr>
          <p:nvPr>
            <p:ph type="body" idx="1"/>
          </p:nvPr>
        </p:nvSpPr>
        <p:spPr>
          <a:xfrm>
            <a:off x="917575" y="4416427"/>
            <a:ext cx="5046663" cy="4183063"/>
          </a:xfrm>
          <a:noFill/>
          <a:ln/>
        </p:spPr>
        <p:txBody>
          <a:bodyPr/>
          <a:lstStyle/>
          <a:p>
            <a:pPr eaLnBrk="1" hangingPunct="1">
              <a:spcBef>
                <a:spcPct val="0"/>
              </a:spcBef>
            </a:pPr>
            <a:r>
              <a:rPr lang="en-US" sz="1000" dirty="0">
                <a:latin typeface="Arial" charset="0"/>
              </a:rPr>
              <a:t>U:Justice Images/Higginbotham Chart, Civil and Criminal Trial Rates</a:t>
            </a:r>
            <a:endParaRPr lang="en-US" dirty="0">
              <a:latin typeface="Arial" charset="0"/>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7375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2146300" y="685800"/>
            <a:ext cx="2571750" cy="3429000"/>
          </a:xfrm>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5868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1E67B25-204F-451A-8CCA-01271A39838F}" type="slidenum">
              <a:rPr lang="en-US"/>
              <a:pPr/>
              <a:t>21</a:t>
            </a:fld>
            <a:endParaRPr lang="en-US"/>
          </a:p>
        </p:txBody>
      </p:sp>
      <p:sp>
        <p:nvSpPr>
          <p:cNvPr id="32771" name="Rectangle 7"/>
          <p:cNvSpPr txBox="1">
            <a:spLocks noGrp="1" noChangeArrowheads="1"/>
          </p:cNvSpPr>
          <p:nvPr/>
        </p:nvSpPr>
        <p:spPr bwMode="auto">
          <a:xfrm>
            <a:off x="3884614" y="8685213"/>
            <a:ext cx="2971800" cy="457200"/>
          </a:xfrm>
          <a:prstGeom prst="rect">
            <a:avLst/>
          </a:prstGeom>
          <a:noFill/>
          <a:ln w="9525">
            <a:noFill/>
            <a:miter lim="800000"/>
            <a:headEnd/>
            <a:tailEnd/>
          </a:ln>
        </p:spPr>
        <p:txBody>
          <a:bodyPr lIns="92147" tIns="46075" rIns="92147" bIns="46075" anchor="b"/>
          <a:lstStyle/>
          <a:p>
            <a:pPr algn="r"/>
            <a:fld id="{A5354AF2-0803-4740-B18C-E2FC9641B4A0}" type="slidenum">
              <a:rPr lang="en-US" sz="1200">
                <a:ea typeface="ＭＳ Ｐゴシック" pitchFamily="-112" charset="-128"/>
              </a:rPr>
              <a:pPr algn="r"/>
              <a:t>21</a:t>
            </a:fld>
            <a:endParaRPr lang="en-US" sz="1200">
              <a:ea typeface="ＭＳ Ｐゴシック" pitchFamily="-112" charset="-128"/>
            </a:endParaRPr>
          </a:p>
        </p:txBody>
      </p:sp>
      <p:sp>
        <p:nvSpPr>
          <p:cNvPr id="32772" name="Rectangle 2"/>
          <p:cNvSpPr>
            <a:spLocks noGrp="1" noRot="1" noChangeAspect="1" noChangeArrowheads="1" noTextEdit="1"/>
          </p:cNvSpPr>
          <p:nvPr>
            <p:ph type="sldImg"/>
          </p:nvPr>
        </p:nvSpPr>
        <p:spPr>
          <a:xfrm>
            <a:off x="2143125" y="685800"/>
            <a:ext cx="2573338" cy="3429000"/>
          </a:xfrm>
          <a:ln/>
        </p:spPr>
      </p:sp>
      <p:sp>
        <p:nvSpPr>
          <p:cNvPr id="32773"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sz="900"/>
              <a:t>U:Justice Images/2001 St. Louis Federal courthouse</a:t>
            </a:r>
            <a:endParaRPr lang="en-US" smtClean="0"/>
          </a:p>
        </p:txBody>
      </p:sp>
      <p:sp>
        <p:nvSpPr>
          <p:cNvPr id="2" name="Footer Placeholder 1"/>
          <p:cNvSpPr>
            <a:spLocks noGrp="1"/>
          </p:cNvSpPr>
          <p:nvPr>
            <p:ph type="ftr" sz="quarter" idx="10"/>
          </p:nvPr>
        </p:nvSpPr>
        <p:spPr/>
        <p:txBody>
          <a:bodyPr/>
          <a:lstStyle/>
          <a:p>
            <a:r>
              <a:rPr lang="en-US" smtClean="0"/>
              <a:t>Inventing Democratic Courts – October 1, 2014 (rev 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33454E-3306-4AC8-8B03-0D41FF32D329}" type="datetime1">
              <a:rPr lang="en-US" smtClean="0"/>
              <a:t>3/6/17</a:t>
            </a:fld>
            <a:endParaRPr lang="en-US"/>
          </a:p>
        </p:txBody>
      </p:sp>
      <p:sp>
        <p:nvSpPr>
          <p:cNvPr id="5" name="Footer Placeholder 4"/>
          <p:cNvSpPr>
            <a:spLocks noGrp="1"/>
          </p:cNvSpPr>
          <p:nvPr>
            <p:ph type="ftr" sz="quarter" idx="11"/>
          </p:nvPr>
        </p:nvSpPr>
        <p:spPr/>
        <p:txBody>
          <a:bodyPr/>
          <a:lstStyle/>
          <a:p>
            <a:r>
              <a:rPr lang="en-US" smtClean="0"/>
              <a:t>Flattening Filings - RI Conference - rev. 3, March 1, 2017</a:t>
            </a:r>
            <a:endParaRPr lang="en-US"/>
          </a:p>
        </p:txBody>
      </p:sp>
      <p:sp>
        <p:nvSpPr>
          <p:cNvPr id="6" name="Slide Number Placeholder 5"/>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297615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64A96-8D00-4015-A886-1CA1B0A1ADE0}" type="datetime1">
              <a:rPr lang="en-US" smtClean="0"/>
              <a:t>3/6/17</a:t>
            </a:fld>
            <a:endParaRPr lang="en-US"/>
          </a:p>
        </p:txBody>
      </p:sp>
      <p:sp>
        <p:nvSpPr>
          <p:cNvPr id="5" name="Footer Placeholder 4"/>
          <p:cNvSpPr>
            <a:spLocks noGrp="1"/>
          </p:cNvSpPr>
          <p:nvPr>
            <p:ph type="ftr" sz="quarter" idx="11"/>
          </p:nvPr>
        </p:nvSpPr>
        <p:spPr/>
        <p:txBody>
          <a:bodyPr/>
          <a:lstStyle/>
          <a:p>
            <a:r>
              <a:rPr lang="en-US" smtClean="0"/>
              <a:t>Flattening Filings - RI Conference - rev. 3, March 1, 2017</a:t>
            </a:r>
            <a:endParaRPr lang="en-US"/>
          </a:p>
        </p:txBody>
      </p:sp>
      <p:sp>
        <p:nvSpPr>
          <p:cNvPr id="6" name="Slide Number Placeholder 5"/>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36880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EF35F-3583-41B4-8174-AEFD9189C441}" type="datetime1">
              <a:rPr lang="en-US" smtClean="0"/>
              <a:t>3/6/17</a:t>
            </a:fld>
            <a:endParaRPr lang="en-US"/>
          </a:p>
        </p:txBody>
      </p:sp>
      <p:sp>
        <p:nvSpPr>
          <p:cNvPr id="5" name="Footer Placeholder 4"/>
          <p:cNvSpPr>
            <a:spLocks noGrp="1"/>
          </p:cNvSpPr>
          <p:nvPr>
            <p:ph type="ftr" sz="quarter" idx="11"/>
          </p:nvPr>
        </p:nvSpPr>
        <p:spPr/>
        <p:txBody>
          <a:bodyPr/>
          <a:lstStyle/>
          <a:p>
            <a:r>
              <a:rPr lang="en-US" smtClean="0"/>
              <a:t>Flattening Filings - RI Conference - rev. 3, March 1, 2017</a:t>
            </a:r>
            <a:endParaRPr lang="en-US"/>
          </a:p>
        </p:txBody>
      </p:sp>
      <p:sp>
        <p:nvSpPr>
          <p:cNvPr id="6" name="Slide Number Placeholder 5"/>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122756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49B4E-E00E-44CB-9AF9-92B14BFD745E}" type="datetime1">
              <a:rPr lang="en-US" smtClean="0"/>
              <a:t>3/6/17</a:t>
            </a:fld>
            <a:endParaRPr lang="en-US"/>
          </a:p>
        </p:txBody>
      </p:sp>
      <p:sp>
        <p:nvSpPr>
          <p:cNvPr id="5" name="Footer Placeholder 4"/>
          <p:cNvSpPr>
            <a:spLocks noGrp="1"/>
          </p:cNvSpPr>
          <p:nvPr>
            <p:ph type="ftr" sz="quarter" idx="11"/>
          </p:nvPr>
        </p:nvSpPr>
        <p:spPr/>
        <p:txBody>
          <a:bodyPr/>
          <a:lstStyle/>
          <a:p>
            <a:r>
              <a:rPr lang="en-US" smtClean="0"/>
              <a:t>Flattening Filings - RI Conference - rev. 3, March 1, 2017</a:t>
            </a:r>
            <a:endParaRPr lang="en-US"/>
          </a:p>
        </p:txBody>
      </p:sp>
      <p:sp>
        <p:nvSpPr>
          <p:cNvPr id="6" name="Slide Number Placeholder 5"/>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34593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55E37-AC7D-424D-9E75-0D331693B24B}" type="datetime1">
              <a:rPr lang="en-US" smtClean="0"/>
              <a:t>3/6/17</a:t>
            </a:fld>
            <a:endParaRPr lang="en-US"/>
          </a:p>
        </p:txBody>
      </p:sp>
      <p:sp>
        <p:nvSpPr>
          <p:cNvPr id="5" name="Footer Placeholder 4"/>
          <p:cNvSpPr>
            <a:spLocks noGrp="1"/>
          </p:cNvSpPr>
          <p:nvPr>
            <p:ph type="ftr" sz="quarter" idx="11"/>
          </p:nvPr>
        </p:nvSpPr>
        <p:spPr/>
        <p:txBody>
          <a:bodyPr/>
          <a:lstStyle/>
          <a:p>
            <a:r>
              <a:rPr lang="en-US" smtClean="0"/>
              <a:t>Flattening Filings - RI Conference - rev. 3, March 1, 2017</a:t>
            </a:r>
            <a:endParaRPr lang="en-US"/>
          </a:p>
        </p:txBody>
      </p:sp>
      <p:sp>
        <p:nvSpPr>
          <p:cNvPr id="6" name="Slide Number Placeholder 5"/>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403272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EC8E8-70B2-4B80-B5F3-C9B2AF952107}" type="datetime1">
              <a:rPr lang="en-US" smtClean="0"/>
              <a:t>3/6/17</a:t>
            </a:fld>
            <a:endParaRPr lang="en-US"/>
          </a:p>
        </p:txBody>
      </p:sp>
      <p:sp>
        <p:nvSpPr>
          <p:cNvPr id="6" name="Footer Placeholder 5"/>
          <p:cNvSpPr>
            <a:spLocks noGrp="1"/>
          </p:cNvSpPr>
          <p:nvPr>
            <p:ph type="ftr" sz="quarter" idx="11"/>
          </p:nvPr>
        </p:nvSpPr>
        <p:spPr/>
        <p:txBody>
          <a:bodyPr/>
          <a:lstStyle/>
          <a:p>
            <a:r>
              <a:rPr lang="en-US" smtClean="0"/>
              <a:t>Flattening Filings - RI Conference - rev. 3, March 1, 2017</a:t>
            </a:r>
            <a:endParaRPr lang="en-US"/>
          </a:p>
        </p:txBody>
      </p:sp>
      <p:sp>
        <p:nvSpPr>
          <p:cNvPr id="7" name="Slide Number Placeholder 6"/>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206490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FB57A4-E242-4A81-8807-4E72907D940F}" type="datetime1">
              <a:rPr lang="en-US" smtClean="0"/>
              <a:t>3/6/17</a:t>
            </a:fld>
            <a:endParaRPr lang="en-US"/>
          </a:p>
        </p:txBody>
      </p:sp>
      <p:sp>
        <p:nvSpPr>
          <p:cNvPr id="8" name="Footer Placeholder 7"/>
          <p:cNvSpPr>
            <a:spLocks noGrp="1"/>
          </p:cNvSpPr>
          <p:nvPr>
            <p:ph type="ftr" sz="quarter" idx="11"/>
          </p:nvPr>
        </p:nvSpPr>
        <p:spPr/>
        <p:txBody>
          <a:bodyPr/>
          <a:lstStyle/>
          <a:p>
            <a:r>
              <a:rPr lang="en-US" smtClean="0"/>
              <a:t>Flattening Filings - RI Conference - rev. 3, March 1, 2017</a:t>
            </a:r>
            <a:endParaRPr lang="en-US"/>
          </a:p>
        </p:txBody>
      </p:sp>
      <p:sp>
        <p:nvSpPr>
          <p:cNvPr id="9" name="Slide Number Placeholder 8"/>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152530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8B2B5-76FA-47E4-AD56-16E17A656C1B}" type="datetime1">
              <a:rPr lang="en-US" smtClean="0"/>
              <a:t>3/6/17</a:t>
            </a:fld>
            <a:endParaRPr lang="en-US"/>
          </a:p>
        </p:txBody>
      </p:sp>
      <p:sp>
        <p:nvSpPr>
          <p:cNvPr id="4" name="Footer Placeholder 3"/>
          <p:cNvSpPr>
            <a:spLocks noGrp="1"/>
          </p:cNvSpPr>
          <p:nvPr>
            <p:ph type="ftr" sz="quarter" idx="11"/>
          </p:nvPr>
        </p:nvSpPr>
        <p:spPr/>
        <p:txBody>
          <a:bodyPr/>
          <a:lstStyle/>
          <a:p>
            <a:r>
              <a:rPr lang="en-US" smtClean="0"/>
              <a:t>Flattening Filings - RI Conference - rev. 3, March 1, 2017</a:t>
            </a:r>
            <a:endParaRPr lang="en-US"/>
          </a:p>
        </p:txBody>
      </p:sp>
      <p:sp>
        <p:nvSpPr>
          <p:cNvPr id="5" name="Slide Number Placeholder 4"/>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29400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771B8-57E0-4689-B098-8969DD2B58F3}" type="datetime1">
              <a:rPr lang="en-US" smtClean="0"/>
              <a:t>3/6/17</a:t>
            </a:fld>
            <a:endParaRPr lang="en-US"/>
          </a:p>
        </p:txBody>
      </p:sp>
      <p:sp>
        <p:nvSpPr>
          <p:cNvPr id="3" name="Footer Placeholder 2"/>
          <p:cNvSpPr>
            <a:spLocks noGrp="1"/>
          </p:cNvSpPr>
          <p:nvPr>
            <p:ph type="ftr" sz="quarter" idx="11"/>
          </p:nvPr>
        </p:nvSpPr>
        <p:spPr/>
        <p:txBody>
          <a:bodyPr/>
          <a:lstStyle/>
          <a:p>
            <a:r>
              <a:rPr lang="en-US" smtClean="0"/>
              <a:t>Flattening Filings - RI Conference - rev. 3, March 1, 2017</a:t>
            </a:r>
            <a:endParaRPr lang="en-US"/>
          </a:p>
        </p:txBody>
      </p:sp>
      <p:sp>
        <p:nvSpPr>
          <p:cNvPr id="4" name="Slide Number Placeholder 3"/>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327994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EE7B9-B7BC-4DC7-B56F-B6957F6BF53B}" type="datetime1">
              <a:rPr lang="en-US" smtClean="0"/>
              <a:t>3/6/17</a:t>
            </a:fld>
            <a:endParaRPr lang="en-US"/>
          </a:p>
        </p:txBody>
      </p:sp>
      <p:sp>
        <p:nvSpPr>
          <p:cNvPr id="6" name="Footer Placeholder 5"/>
          <p:cNvSpPr>
            <a:spLocks noGrp="1"/>
          </p:cNvSpPr>
          <p:nvPr>
            <p:ph type="ftr" sz="quarter" idx="11"/>
          </p:nvPr>
        </p:nvSpPr>
        <p:spPr/>
        <p:txBody>
          <a:bodyPr/>
          <a:lstStyle/>
          <a:p>
            <a:r>
              <a:rPr lang="en-US" smtClean="0"/>
              <a:t>Flattening Filings - RI Conference - rev. 3, March 1, 2017</a:t>
            </a:r>
            <a:endParaRPr lang="en-US"/>
          </a:p>
        </p:txBody>
      </p:sp>
      <p:sp>
        <p:nvSpPr>
          <p:cNvPr id="7" name="Slide Number Placeholder 6"/>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111772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559F3-FE07-40AC-AB1F-D50DED127AE0}" type="datetime1">
              <a:rPr lang="en-US" smtClean="0"/>
              <a:t>3/6/17</a:t>
            </a:fld>
            <a:endParaRPr lang="en-US"/>
          </a:p>
        </p:txBody>
      </p:sp>
      <p:sp>
        <p:nvSpPr>
          <p:cNvPr id="6" name="Footer Placeholder 5"/>
          <p:cNvSpPr>
            <a:spLocks noGrp="1"/>
          </p:cNvSpPr>
          <p:nvPr>
            <p:ph type="ftr" sz="quarter" idx="11"/>
          </p:nvPr>
        </p:nvSpPr>
        <p:spPr/>
        <p:txBody>
          <a:bodyPr/>
          <a:lstStyle/>
          <a:p>
            <a:r>
              <a:rPr lang="en-US" smtClean="0"/>
              <a:t>Flattening Filings - RI Conference - rev. 3, March 1, 2017</a:t>
            </a:r>
            <a:endParaRPr lang="en-US"/>
          </a:p>
        </p:txBody>
      </p:sp>
      <p:sp>
        <p:nvSpPr>
          <p:cNvPr id="7" name="Slide Number Placeholder 6"/>
          <p:cNvSpPr>
            <a:spLocks noGrp="1"/>
          </p:cNvSpPr>
          <p:nvPr>
            <p:ph type="sldNum" sz="quarter" idx="12"/>
          </p:nvPr>
        </p:nvSpPr>
        <p:spPr/>
        <p:txBody>
          <a:bodyPr/>
          <a:lstStyle/>
          <a:p>
            <a:fld id="{7D2A3A7F-C677-405C-B1E0-009B43635DD7}" type="slidenum">
              <a:rPr lang="en-US" smtClean="0"/>
              <a:t>‹#›</a:t>
            </a:fld>
            <a:endParaRPr lang="en-US"/>
          </a:p>
        </p:txBody>
      </p:sp>
    </p:spTree>
    <p:extLst>
      <p:ext uri="{BB962C8B-B14F-4D97-AF65-F5344CB8AC3E}">
        <p14:creationId xmlns:p14="http://schemas.microsoft.com/office/powerpoint/2010/main" val="4033229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4134830-250E-49FE-BBDF-D857C9F60577}" type="datetime1">
              <a:rPr lang="en-US" smtClean="0"/>
              <a:t>3/6/17</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Flattening Filings - RI Conference - rev. 3, March 1, 2017</a:t>
            </a:r>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D2A3A7F-C677-405C-B1E0-009B43635DD7}" type="slidenum">
              <a:rPr lang="en-US" smtClean="0"/>
              <a:t>‹#›</a:t>
            </a:fld>
            <a:endParaRPr lang="en-US"/>
          </a:p>
        </p:txBody>
      </p:sp>
    </p:spTree>
    <p:extLst>
      <p:ext uri="{BB962C8B-B14F-4D97-AF65-F5344CB8AC3E}">
        <p14:creationId xmlns:p14="http://schemas.microsoft.com/office/powerpoint/2010/main" val="142149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98527" y="271465"/>
            <a:ext cx="5959475" cy="461665"/>
          </a:xfrm>
          <a:prstGeom prst="rect">
            <a:avLst/>
          </a:prstGeom>
          <a:noFill/>
          <a:ln w="9525">
            <a:noFill/>
            <a:miter lim="800000"/>
            <a:headEnd/>
            <a:tailEnd/>
          </a:ln>
        </p:spPr>
        <p:txBody>
          <a:bodyPr>
            <a:spAutoFit/>
          </a:bodyPr>
          <a:lstStyle/>
          <a:p>
            <a:endParaRPr lang="en-US" sz="2400">
              <a:latin typeface="Times New Roman" pitchFamily="-112" charset="0"/>
            </a:endParaRPr>
          </a:p>
        </p:txBody>
      </p:sp>
      <p:sp>
        <p:nvSpPr>
          <p:cNvPr id="8195" name="Rectangle 3"/>
          <p:cNvSpPr>
            <a:spLocks noChangeArrowheads="1"/>
          </p:cNvSpPr>
          <p:nvPr/>
        </p:nvSpPr>
        <p:spPr bwMode="auto">
          <a:xfrm>
            <a:off x="0" y="754065"/>
            <a:ext cx="6858000" cy="1015663"/>
          </a:xfrm>
          <a:prstGeom prst="rect">
            <a:avLst/>
          </a:prstGeom>
          <a:noFill/>
          <a:ln w="9525">
            <a:noFill/>
            <a:miter lim="800000"/>
            <a:headEnd/>
            <a:tailEnd/>
          </a:ln>
        </p:spPr>
        <p:txBody>
          <a:bodyPr>
            <a:spAutoFit/>
          </a:bodyPr>
          <a:lstStyle/>
          <a:p>
            <a:r>
              <a:rPr lang="en-US" sz="1200">
                <a:latin typeface="Times New Roman" pitchFamily="-112" charset="0"/>
                <a:cs typeface="Times New Roman" pitchFamily="-112" charset="0"/>
              </a:rPr>
              <a:t> </a:t>
            </a:r>
          </a:p>
          <a:p>
            <a:pPr eaLnBrk="0" hangingPunct="0"/>
            <a:r>
              <a:rPr lang="en-US" sz="1200">
                <a:latin typeface="Times New Roman" pitchFamily="-112" charset="0"/>
                <a:cs typeface="Times New Roman" pitchFamily="-112" charset="0"/>
              </a:rPr>
              <a:t> </a:t>
            </a:r>
          </a:p>
          <a:p>
            <a:pPr eaLnBrk="0" hangingPunct="0"/>
            <a:r>
              <a:rPr lang="en-US" sz="1200">
                <a:latin typeface="Times New Roman" pitchFamily="-112" charset="0"/>
                <a:cs typeface="Times New Roman" pitchFamily="-112" charset="0"/>
              </a:rPr>
              <a:t> </a:t>
            </a:r>
          </a:p>
          <a:p>
            <a:pPr eaLnBrk="0" hangingPunct="0"/>
            <a:endParaRPr lang="en-US" sz="2400">
              <a:latin typeface="Times New Roman" pitchFamily="-112" charset="0"/>
              <a:cs typeface="Times New Roman" pitchFamily="-112" charset="0"/>
            </a:endParaRPr>
          </a:p>
        </p:txBody>
      </p:sp>
      <p:sp>
        <p:nvSpPr>
          <p:cNvPr id="8196" name="Rectangle 4"/>
          <p:cNvSpPr>
            <a:spLocks noChangeArrowheads="1"/>
          </p:cNvSpPr>
          <p:nvPr/>
        </p:nvSpPr>
        <p:spPr bwMode="auto">
          <a:xfrm>
            <a:off x="685800" y="609600"/>
            <a:ext cx="5257800" cy="10064294"/>
          </a:xfrm>
          <a:prstGeom prst="rect">
            <a:avLst/>
          </a:prstGeom>
          <a:noFill/>
          <a:ln w="9525">
            <a:noFill/>
            <a:miter lim="800000"/>
            <a:headEnd/>
            <a:tailEnd/>
          </a:ln>
        </p:spPr>
        <p:txBody>
          <a:bodyPr wrap="square" lIns="0" tIns="0" rIns="0" bIns="0">
            <a:spAutoFit/>
          </a:bodyPr>
          <a:lstStyle/>
          <a:p>
            <a:pPr algn="ctr"/>
            <a:endParaRPr lang="en-US" sz="1200" b="1" dirty="0">
              <a:latin typeface="Times New Roman" pitchFamily="-112" charset="0"/>
              <a:cs typeface="Times New Roman" pitchFamily="-112" charset="0"/>
            </a:endParaRPr>
          </a:p>
          <a:p>
            <a:pPr algn="ctr"/>
            <a:endParaRPr lang="en-US" sz="1600" b="1" dirty="0">
              <a:latin typeface="Times New Roman" pitchFamily="-112" charset="0"/>
              <a:cs typeface="Times New Roman" pitchFamily="-112" charset="0"/>
            </a:endParaRPr>
          </a:p>
          <a:p>
            <a:pPr algn="ctr" eaLnBrk="0" hangingPunct="0"/>
            <a:endParaRPr lang="en-US" sz="3500" b="1" dirty="0" smtClean="0"/>
          </a:p>
          <a:p>
            <a:pPr algn="ctr"/>
            <a:r>
              <a:rPr lang="en-US" sz="2800" b="1" dirty="0" smtClean="0">
                <a:latin typeface="Times New Roman" panose="02020603050405020304" pitchFamily="18" charset="0"/>
                <a:cs typeface="Times New Roman" panose="02020603050405020304" pitchFamily="18" charset="0"/>
              </a:rPr>
              <a:t>Flattening Filings,</a:t>
            </a:r>
          </a:p>
          <a:p>
            <a:pPr algn="ctr"/>
            <a:r>
              <a:rPr lang="en-US" sz="2800" b="1" dirty="0" smtClean="0">
                <a:latin typeface="Times New Roman" panose="02020603050405020304" pitchFamily="18" charset="0"/>
                <a:cs typeface="Times New Roman" panose="02020603050405020304" pitchFamily="18" charset="0"/>
              </a:rPr>
              <a:t>Unrepresented Litigants,</a:t>
            </a:r>
          </a:p>
          <a:p>
            <a:pPr algn="ctr"/>
            <a:r>
              <a:rPr lang="en-US" sz="2800" b="1" dirty="0" smtClean="0">
                <a:latin typeface="Times New Roman" panose="02020603050405020304" pitchFamily="18" charset="0"/>
                <a:cs typeface="Times New Roman" panose="02020603050405020304" pitchFamily="18" charset="0"/>
              </a:rPr>
              <a:t>MDLs, and the Federal Courts</a:t>
            </a:r>
            <a:endParaRPr lang="en-US" sz="2800" b="1" dirty="0">
              <a:latin typeface="Times New Roman" panose="02020603050405020304" pitchFamily="18" charset="0"/>
              <a:cs typeface="Times New Roman" panose="02020603050405020304" pitchFamily="18" charset="0"/>
            </a:endParaRPr>
          </a:p>
          <a:p>
            <a:pPr algn="ctr" eaLnBrk="0" hangingPunct="0"/>
            <a:endParaRPr lang="en-US" sz="2800" b="1" dirty="0" smtClean="0">
              <a:latin typeface="Times New Roman" panose="02020603050405020304" pitchFamily="18" charset="0"/>
              <a:cs typeface="Times New Roman" panose="02020603050405020304" pitchFamily="18" charset="0"/>
            </a:endParaRPr>
          </a:p>
          <a:p>
            <a:pPr algn="ctr" eaLnBrk="0" hangingPunct="0"/>
            <a:endParaRPr lang="en-US" sz="2000" dirty="0" smtClean="0">
              <a:latin typeface="Times New Roman" panose="02020603050405020304" pitchFamily="18" charset="0"/>
              <a:cs typeface="Times New Roman" panose="02020603050405020304" pitchFamily="18" charset="0"/>
            </a:endParaRPr>
          </a:p>
          <a:p>
            <a:pPr algn="ctr" eaLnBrk="0" hangingPunct="0"/>
            <a:endParaRPr lang="en-US" sz="2000" dirty="0">
              <a:latin typeface="Times New Roman" panose="02020603050405020304" pitchFamily="18" charset="0"/>
              <a:cs typeface="Times New Roman" panose="02020603050405020304" pitchFamily="18" charset="0"/>
            </a:endParaRPr>
          </a:p>
          <a:p>
            <a:pPr algn="ctr"/>
            <a:endParaRPr lang="en-US" sz="1600" b="1" dirty="0" smtClean="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p</a:t>
            </a:r>
            <a:r>
              <a:rPr lang="en-US" sz="1600" dirty="0" smtClean="0">
                <a:latin typeface="Times New Roman" panose="02020603050405020304" pitchFamily="18" charset="0"/>
                <a:cs typeface="Times New Roman" panose="02020603050405020304" pitchFamily="18" charset="0"/>
              </a:rPr>
              <a:t>repared for</a:t>
            </a:r>
          </a:p>
          <a:p>
            <a:pPr algn="ctr"/>
            <a:r>
              <a:rPr lang="en-US" sz="2400" dirty="0" smtClean="0">
                <a:latin typeface="Times New Roman" panose="02020603050405020304" pitchFamily="18" charset="0"/>
                <a:cs typeface="Times New Roman" panose="02020603050405020304" pitchFamily="18" charset="0"/>
              </a:rPr>
              <a:t>The Future of Civil Litigation</a:t>
            </a:r>
          </a:p>
          <a:p>
            <a:pPr algn="ctr"/>
            <a:r>
              <a:rPr lang="en-US" sz="2400" dirty="0" smtClean="0">
                <a:latin typeface="Times New Roman" panose="02020603050405020304" pitchFamily="18" charset="0"/>
                <a:cs typeface="Times New Roman" panose="02020603050405020304" pitchFamily="18" charset="0"/>
              </a:rPr>
              <a:t>in Federal Courts</a:t>
            </a:r>
          </a:p>
          <a:p>
            <a:pPr algn="ctr"/>
            <a:endParaRPr lang="en-US" sz="2400" dirty="0" smtClean="0">
              <a:latin typeface="Times New Roman" panose="02020603050405020304" pitchFamily="18" charset="0"/>
              <a:cs typeface="Times New Roman" panose="02020603050405020304" pitchFamily="18" charset="0"/>
            </a:endParaRPr>
          </a:p>
          <a:p>
            <a:pPr lvl="0" algn="ctr"/>
            <a:r>
              <a:rPr lang="en-US" sz="2000" dirty="0" smtClean="0">
                <a:latin typeface="Times New Roman" panose="02020603050405020304" pitchFamily="18" charset="0"/>
                <a:cs typeface="Times New Roman" panose="02020603050405020304" pitchFamily="18" charset="0"/>
              </a:rPr>
              <a:t>United States District Court for the </a:t>
            </a:r>
          </a:p>
          <a:p>
            <a:pPr lvl="0" algn="ctr"/>
            <a:r>
              <a:rPr lang="en-US" sz="2000" dirty="0" smtClean="0">
                <a:latin typeface="Times New Roman" panose="02020603050405020304" pitchFamily="18" charset="0"/>
                <a:cs typeface="Times New Roman" panose="02020603050405020304" pitchFamily="18" charset="0"/>
              </a:rPr>
              <a:t>District of Rhode Island Conference, 2017</a:t>
            </a:r>
            <a:endParaRPr lang="en-US" sz="2000" dirty="0">
              <a:latin typeface="Times New Roman" panose="02020603050405020304" pitchFamily="18" charset="0"/>
              <a:cs typeface="Times New Roman" panose="02020603050405020304" pitchFamily="18" charset="0"/>
            </a:endParaRPr>
          </a:p>
          <a:p>
            <a:pPr algn="ctr"/>
            <a:endParaRPr lang="en-US" sz="1900" b="1" dirty="0" smtClean="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a:p>
            <a:pPr algn="ctr"/>
            <a:endParaRPr lang="en-US" sz="1600" b="1" dirty="0" smtClean="0">
              <a:latin typeface="Times New Roman" panose="02020603050405020304" pitchFamily="18" charset="0"/>
              <a:cs typeface="Times New Roman" panose="02020603050405020304" pitchFamily="18" charset="0"/>
            </a:endParaRPr>
          </a:p>
          <a:p>
            <a:pPr algn="r" eaLnBrk="0" hangingPunct="0"/>
            <a:endParaRPr lang="en-US" sz="1600" dirty="0" smtClean="0">
              <a:latin typeface="Times New Roman" panose="02020603050405020304" pitchFamily="18" charset="0"/>
              <a:cs typeface="Times New Roman" panose="02020603050405020304" pitchFamily="18" charset="0"/>
            </a:endParaRPr>
          </a:p>
          <a:p>
            <a:pPr algn="r" eaLnBrk="0" hangingPunct="0"/>
            <a:endParaRPr lang="en-US" sz="1600" dirty="0">
              <a:latin typeface="Times New Roman" panose="02020603050405020304" pitchFamily="18" charset="0"/>
              <a:cs typeface="Times New Roman" panose="02020603050405020304" pitchFamily="18" charset="0"/>
            </a:endParaRPr>
          </a:p>
          <a:p>
            <a:pPr algn="r" eaLnBrk="0" hangingPunct="0"/>
            <a:endParaRPr lang="en-US" sz="1600" dirty="0" smtClean="0">
              <a:latin typeface="Times New Roman" panose="02020603050405020304" pitchFamily="18" charset="0"/>
              <a:cs typeface="Times New Roman" panose="02020603050405020304" pitchFamily="18" charset="0"/>
            </a:endParaRPr>
          </a:p>
          <a:p>
            <a:pPr algn="r" eaLnBrk="0" hangingPunct="0"/>
            <a:r>
              <a:rPr lang="en-US" sz="2000" dirty="0" smtClean="0">
                <a:latin typeface="Times New Roman" panose="02020603050405020304" pitchFamily="18" charset="0"/>
                <a:cs typeface="Times New Roman" panose="02020603050405020304" pitchFamily="18" charset="0"/>
              </a:rPr>
              <a:t>Judith </a:t>
            </a:r>
            <a:r>
              <a:rPr lang="en-US" sz="2000" dirty="0">
                <a:latin typeface="Times New Roman" panose="02020603050405020304" pitchFamily="18" charset="0"/>
                <a:cs typeface="Times New Roman" panose="02020603050405020304" pitchFamily="18" charset="0"/>
              </a:rPr>
              <a:t>Resnik</a:t>
            </a:r>
          </a:p>
          <a:p>
            <a:pPr algn="r" eaLnBrk="0" hangingPunct="0"/>
            <a:r>
              <a:rPr lang="en-US" sz="1600" dirty="0">
                <a:latin typeface="Times New Roman" panose="02020603050405020304" pitchFamily="18" charset="0"/>
                <a:cs typeface="Times New Roman" panose="02020603050405020304" pitchFamily="18" charset="0"/>
              </a:rPr>
              <a:t>	Yale Law School</a:t>
            </a:r>
          </a:p>
          <a:p>
            <a:pPr algn="r" eaLnBrk="0" hangingPunct="0"/>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All Rights Reserved</a:t>
            </a:r>
          </a:p>
          <a:p>
            <a:pPr algn="ctr"/>
            <a:endParaRPr lang="en-US" sz="1600" b="1" dirty="0" smtClean="0">
              <a:latin typeface="Times New Roman" panose="02020603050405020304" pitchFamily="18" charset="0"/>
              <a:cs typeface="Times New Roman" panose="02020603050405020304" pitchFamily="18" charset="0"/>
            </a:endParaRPr>
          </a:p>
          <a:p>
            <a:pPr algn="ctr"/>
            <a:endParaRPr lang="en-US" sz="1600" dirty="0" smtClean="0">
              <a:latin typeface="Times New Roman" panose="02020603050405020304" pitchFamily="18" charset="0"/>
              <a:cs typeface="Times New Roman" panose="02020603050405020304" pitchFamily="18" charset="0"/>
            </a:endParaRPr>
          </a:p>
          <a:p>
            <a:pPr algn="ctr"/>
            <a:endParaRPr lang="en-US" sz="1600" b="1" dirty="0">
              <a:latin typeface="Calibri" pitchFamily="-112" charset="0"/>
              <a:cs typeface="Times New Roman" pitchFamily="-112" charset="0"/>
            </a:endParaRPr>
          </a:p>
          <a:p>
            <a:pPr algn="ctr"/>
            <a:endParaRPr lang="en-US" sz="1600" b="1" dirty="0">
              <a:latin typeface="Calibri" pitchFamily="-112" charset="0"/>
              <a:cs typeface="Times New Roman" pitchFamily="-112" charset="0"/>
            </a:endParaRPr>
          </a:p>
          <a:p>
            <a:pPr algn="ctr"/>
            <a:endParaRPr lang="en-US" sz="1600" b="1" dirty="0">
              <a:latin typeface="Calibri" pitchFamily="-112" charset="0"/>
              <a:cs typeface="Times New Roman" pitchFamily="-112" charset="0"/>
            </a:endParaRPr>
          </a:p>
          <a:p>
            <a:pPr algn="r"/>
            <a:endParaRPr lang="en-US" sz="1600" b="1" dirty="0">
              <a:latin typeface="Calibri" pitchFamily="-112" charset="0"/>
              <a:cs typeface="Times New Roman" pitchFamily="-112" charset="0"/>
            </a:endParaRPr>
          </a:p>
          <a:p>
            <a:pPr algn="r" eaLnBrk="0" hangingPunct="0"/>
            <a:r>
              <a:rPr lang="en-US" sz="1600" dirty="0">
                <a:latin typeface="Calibri" pitchFamily="-112" charset="0"/>
                <a:cs typeface="Times New Roman" pitchFamily="-112" charset="0"/>
              </a:rPr>
              <a:t>		</a:t>
            </a:r>
            <a:r>
              <a:rPr lang="en-US" sz="1600" dirty="0">
                <a:solidFill>
                  <a:srgbClr val="000000"/>
                </a:solidFill>
                <a:latin typeface="Calibri" pitchFamily="-112" charset="0"/>
                <a:ea typeface="ＭＳ Ｐゴシック" pitchFamily="-112" charset="-128"/>
                <a:cs typeface="Times New Roman" pitchFamily="-112" charset="0"/>
              </a:rPr>
              <a:t/>
            </a:r>
            <a:br>
              <a:rPr lang="en-US" sz="1600" dirty="0">
                <a:solidFill>
                  <a:srgbClr val="000000"/>
                </a:solidFill>
                <a:latin typeface="Calibri" pitchFamily="-112" charset="0"/>
                <a:ea typeface="ＭＳ Ｐゴシック" pitchFamily="-112" charset="-128"/>
                <a:cs typeface="Times New Roman" pitchFamily="-112" charset="0"/>
              </a:rPr>
            </a:br>
            <a:endParaRPr lang="en-US" sz="1600" dirty="0">
              <a:solidFill>
                <a:srgbClr val="000000"/>
              </a:solidFill>
              <a:latin typeface="Calibri" pitchFamily="-112" charset="0"/>
              <a:ea typeface="ＭＳ Ｐゴシック" pitchFamily="-112" charset="-128"/>
              <a:cs typeface="Times New Roman" pitchFamily="-112" charset="0"/>
            </a:endParaRPr>
          </a:p>
          <a:p>
            <a:pPr algn="r" eaLnBrk="0" hangingPunct="0"/>
            <a:endParaRPr lang="en-US" sz="1600" dirty="0">
              <a:latin typeface="Calibri" pitchFamily="-112" charset="0"/>
              <a:cs typeface="Times New Roman" pitchFamily="-112" charset="0"/>
            </a:endParaRPr>
          </a:p>
        </p:txBody>
      </p:sp>
      <p:sp>
        <p:nvSpPr>
          <p:cNvPr id="3" name="Rectangle 2"/>
          <p:cNvSpPr/>
          <p:nvPr/>
        </p:nvSpPr>
        <p:spPr>
          <a:xfrm>
            <a:off x="859235" y="8077200"/>
            <a:ext cx="3636565" cy="338554"/>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March 23, 2017</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7"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23940484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21927623"/>
              </p:ext>
            </p:extLst>
          </p:nvPr>
        </p:nvGraphicFramePr>
        <p:xfrm>
          <a:off x="228600" y="1752600"/>
          <a:ext cx="6400800" cy="39454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 y="6934200"/>
            <a:ext cx="6400800" cy="507831"/>
          </a:xfrm>
          <a:prstGeom prst="rect">
            <a:avLst/>
          </a:prstGeom>
          <a:noFill/>
        </p:spPr>
        <p:txBody>
          <a:bodyPr wrap="square" rtlCol="0">
            <a:spAutoFit/>
          </a:bodyPr>
          <a:lstStyle/>
          <a:p>
            <a:pPr algn="just"/>
            <a:r>
              <a:rPr lang="en-US" sz="900" dirty="0" smtClean="0">
                <a:latin typeface="Times New Roman"/>
                <a:cs typeface="Times New Roman"/>
              </a:rPr>
              <a:t>Weighted Civil Filings per Authorized Judgeship from 2001-2015 are taken from </a:t>
            </a:r>
            <a:r>
              <a:rPr lang="en-US" sz="900" cap="small" dirty="0" smtClean="0">
                <a:latin typeface="Times New Roman"/>
                <a:cs typeface="Times New Roman"/>
              </a:rPr>
              <a:t>Admin. Office of U.S. Courts, Reports of the Proceedings of the Judicial Conference of the United States</a:t>
            </a:r>
            <a:r>
              <a:rPr lang="en-US" sz="900" dirty="0" smtClean="0">
                <a:latin typeface="Times New Roman"/>
                <a:cs typeface="Times New Roman"/>
              </a:rPr>
              <a:t>, </a:t>
            </a:r>
            <a:r>
              <a:rPr lang="en-US" sz="900" dirty="0" err="1" smtClean="0">
                <a:latin typeface="Times New Roman"/>
                <a:cs typeface="Times New Roman"/>
              </a:rPr>
              <a:t>tbl</a:t>
            </a:r>
            <a:r>
              <a:rPr lang="en-US" sz="900" dirty="0" smtClean="0">
                <a:latin typeface="Times New Roman"/>
                <a:cs typeface="Times New Roman"/>
              </a:rPr>
              <a:t>. X</a:t>
            </a:r>
            <a:r>
              <a:rPr lang="en-US" sz="900" dirty="0">
                <a:latin typeface="Times New Roman"/>
                <a:cs typeface="Times New Roman"/>
              </a:rPr>
              <a:t>-1A, </a:t>
            </a:r>
            <a:r>
              <a:rPr lang="en-US" sz="900" cap="small" dirty="0">
                <a:latin typeface="Times New Roman"/>
                <a:cs typeface="Times New Roman"/>
              </a:rPr>
              <a:t>Admin. Office of the U.S. </a:t>
            </a:r>
            <a:r>
              <a:rPr lang="en-US" sz="900" cap="small" dirty="0" smtClean="0">
                <a:latin typeface="Times New Roman"/>
                <a:cs typeface="Times New Roman"/>
              </a:rPr>
              <a:t>Courts</a:t>
            </a:r>
            <a:r>
              <a:rPr lang="en-US" sz="900" dirty="0" smtClean="0">
                <a:latin typeface="Times New Roman"/>
                <a:cs typeface="Times New Roman"/>
              </a:rPr>
              <a:t>. Data are from year ending on Sept. 30. The weighting measure changed in 2004, and changed again in 2015.</a:t>
            </a:r>
            <a:endParaRPr lang="en-US" sz="900" dirty="0">
              <a:latin typeface="Times New Roman"/>
              <a:cs typeface="Times New Roman"/>
            </a:endParaRPr>
          </a:p>
        </p:txBody>
      </p:sp>
      <p:sp>
        <p:nvSpPr>
          <p:cNvPr id="7" name="Rectangle 6"/>
          <p:cNvSpPr/>
          <p:nvPr/>
        </p:nvSpPr>
        <p:spPr>
          <a:xfrm>
            <a:off x="533400" y="990600"/>
            <a:ext cx="5867400" cy="707886"/>
          </a:xfrm>
          <a:prstGeom prst="rect">
            <a:avLst/>
          </a:prstGeom>
        </p:spPr>
        <p:txBody>
          <a:bodyPr wrap="square">
            <a:spAutoFit/>
          </a:bodyPr>
          <a:lstStyle/>
          <a:p>
            <a:pPr algn="ctr">
              <a:defRPr sz="1600" b="1" i="0" u="none" strike="noStrike" kern="1200" baseline="0">
                <a:solidFill>
                  <a:prstClr val="black"/>
                </a:solidFill>
                <a:latin typeface="+mn-lt"/>
                <a:ea typeface="+mn-ea"/>
                <a:cs typeface="+mn-cs"/>
              </a:defRPr>
            </a:pPr>
            <a:r>
              <a:rPr lang="en-US" sz="2000" b="1" dirty="0">
                <a:latin typeface="Times New Roman"/>
                <a:cs typeface="Times New Roman"/>
              </a:rPr>
              <a:t>Weighted Civil Filings </a:t>
            </a:r>
            <a:r>
              <a:rPr lang="en-US" sz="2000" b="1" dirty="0" smtClean="0">
                <a:latin typeface="Times New Roman"/>
                <a:cs typeface="Times New Roman"/>
              </a:rPr>
              <a:t>per </a:t>
            </a:r>
            <a:r>
              <a:rPr lang="en-US" sz="2000" b="1" dirty="0">
                <a:latin typeface="Times New Roman"/>
                <a:cs typeface="Times New Roman"/>
              </a:rPr>
              <a:t>Authorized Judgeship: 2000-2015</a:t>
            </a:r>
          </a:p>
        </p:txBody>
      </p:sp>
      <p:sp>
        <p:nvSpPr>
          <p:cNvPr id="3" name="Footer Placeholder 2"/>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
        <p:nvSpPr>
          <p:cNvPr id="4" name="Slide Number Placeholder 3"/>
          <p:cNvSpPr>
            <a:spLocks noGrp="1"/>
          </p:cNvSpPr>
          <p:nvPr>
            <p:ph type="sldNum" sz="quarter" idx="12"/>
          </p:nvPr>
        </p:nvSpPr>
        <p:spPr/>
        <p:txBody>
          <a:bodyPr/>
          <a:lstStyle/>
          <a:p>
            <a:fld id="{7D2A3A7F-C677-405C-B1E0-009B43635DD7}" type="slidenum">
              <a:rPr lang="en-US" smtClean="0"/>
              <a:t>9</a:t>
            </a:fld>
            <a:endParaRPr lang="en-US"/>
          </a:p>
        </p:txBody>
      </p:sp>
    </p:spTree>
    <p:extLst>
      <p:ext uri="{BB962C8B-B14F-4D97-AF65-F5344CB8AC3E}">
        <p14:creationId xmlns:p14="http://schemas.microsoft.com/office/powerpoint/2010/main" val="44259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2912792919"/>
              </p:ext>
            </p:extLst>
          </p:nvPr>
        </p:nvGraphicFramePr>
        <p:xfrm>
          <a:off x="228600" y="1752600"/>
          <a:ext cx="6400800" cy="418733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600" y="6934200"/>
            <a:ext cx="6400800" cy="1061829"/>
          </a:xfrm>
          <a:prstGeom prst="rect">
            <a:avLst/>
          </a:prstGeom>
          <a:noFill/>
        </p:spPr>
        <p:txBody>
          <a:bodyPr wrap="square" rtlCol="0">
            <a:spAutoFit/>
          </a:bodyPr>
          <a:lstStyle/>
          <a:p>
            <a:pPr algn="just"/>
            <a:r>
              <a:rPr lang="en-US" sz="900" dirty="0" smtClean="0">
                <a:latin typeface="Times New Roman" panose="02020603050405020304" pitchFamily="18" charset="0"/>
                <a:cs typeface="Times New Roman" panose="02020603050405020304" pitchFamily="18" charset="0"/>
              </a:rPr>
              <a:t>Data are taken from Tables C-13 the Administrative Office of the U.S. Court’s Judicial Reports (2004 -2014), available at Judicial Business, </a:t>
            </a:r>
            <a:r>
              <a:rPr lang="en-US" sz="900" dirty="0" err="1" smtClean="0">
                <a:latin typeface="Times New Roman" panose="02020603050405020304" pitchFamily="18" charset="0"/>
                <a:cs typeface="Times New Roman" panose="02020603050405020304" pitchFamily="18" charset="0"/>
              </a:rPr>
              <a:t>tbls</a:t>
            </a:r>
            <a:r>
              <a:rPr lang="en-US" sz="900" dirty="0" smtClean="0">
                <a:latin typeface="Times New Roman" panose="02020603050405020304" pitchFamily="18" charset="0"/>
                <a:cs typeface="Times New Roman" panose="02020603050405020304" pitchFamily="18" charset="0"/>
              </a:rPr>
              <a:t>. C-13, </a:t>
            </a:r>
            <a:r>
              <a:rPr lang="en-US" sz="900" cap="small" dirty="0">
                <a:latin typeface="Times New Roman" panose="02020603050405020304" pitchFamily="18" charset="0"/>
                <a:cs typeface="Times New Roman" panose="02020603050405020304" pitchFamily="18" charset="0"/>
              </a:rPr>
              <a:t>Admin. Office of the U.S. </a:t>
            </a:r>
            <a:r>
              <a:rPr lang="en-US" sz="900" cap="small" dirty="0" smtClean="0">
                <a:latin typeface="Times New Roman" panose="02020603050405020304" pitchFamily="18" charset="0"/>
                <a:cs typeface="Times New Roman" panose="02020603050405020304" pitchFamily="18" charset="0"/>
              </a:rPr>
              <a:t>Courts</a:t>
            </a:r>
            <a:r>
              <a:rPr lang="en-US" sz="900" dirty="0" smtClean="0">
                <a:latin typeface="Times New Roman" panose="02020603050405020304" pitchFamily="18" charset="0"/>
                <a:cs typeface="Times New Roman" panose="02020603050405020304" pitchFamily="18" charset="0"/>
              </a:rPr>
              <a:t>, http</a:t>
            </a:r>
            <a:r>
              <a:rPr lang="en-US" sz="900" dirty="0">
                <a:latin typeface="Times New Roman" panose="02020603050405020304" pitchFamily="18" charset="0"/>
                <a:cs typeface="Times New Roman" panose="02020603050405020304" pitchFamily="18" charset="0"/>
              </a:rPr>
              <a:t>://www.uscourts.gov/report-names/judicial-business?tn=C-13&amp;pt=All&amp;t=All&amp;m%5Bvalue%5D%5Bmonth%5D=&amp;y%5Bvalue%5D%5Byear%</a:t>
            </a:r>
            <a:r>
              <a:rPr lang="en-US" sz="900" dirty="0" smtClean="0">
                <a:latin typeface="Times New Roman" panose="02020603050405020304" pitchFamily="18" charset="0"/>
                <a:cs typeface="Times New Roman" panose="02020603050405020304" pitchFamily="18" charset="0"/>
              </a:rPr>
              <a:t>5D. The categories provided by the Administrative Office are “Prisoner Petitions” and “</a:t>
            </a:r>
            <a:r>
              <a:rPr lang="en-US" sz="900" dirty="0" err="1" smtClean="0">
                <a:latin typeface="Times New Roman" panose="02020603050405020304" pitchFamily="18" charset="0"/>
                <a:cs typeface="Times New Roman" panose="02020603050405020304" pitchFamily="18" charset="0"/>
              </a:rPr>
              <a:t>Nonprisoner</a:t>
            </a:r>
            <a:r>
              <a:rPr lang="en-US" sz="900" dirty="0" smtClean="0">
                <a:latin typeface="Times New Roman" panose="02020603050405020304" pitchFamily="18" charset="0"/>
                <a:cs typeface="Times New Roman" panose="02020603050405020304" pitchFamily="18" charset="0"/>
              </a:rPr>
              <a:t> Petitions.”</a:t>
            </a:r>
            <a:endParaRPr lang="en-US" sz="900" dirty="0">
              <a:latin typeface="Times New Roman" panose="02020603050405020304" pitchFamily="18" charset="0"/>
              <a:cs typeface="Times New Roman" panose="02020603050405020304" pitchFamily="18" charset="0"/>
            </a:endParaRPr>
          </a:p>
          <a:p>
            <a:pPr algn="just"/>
            <a:endParaRPr lang="en-US" sz="900" dirty="0" smtClean="0">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p:txBody>
      </p:sp>
      <p:sp>
        <p:nvSpPr>
          <p:cNvPr id="4" name="Rectangle 3"/>
          <p:cNvSpPr/>
          <p:nvPr/>
        </p:nvSpPr>
        <p:spPr>
          <a:xfrm>
            <a:off x="495300" y="1211890"/>
            <a:ext cx="6134100" cy="707886"/>
          </a:xfrm>
          <a:prstGeom prst="rect">
            <a:avLst/>
          </a:prstGeom>
        </p:spPr>
        <p:txBody>
          <a:bodyPr wrap="square">
            <a:spAutoFit/>
          </a:bodyPr>
          <a:lstStyle/>
          <a:p>
            <a:pPr lvl="0" algn="ctr"/>
            <a:r>
              <a:rPr lang="en-US" sz="2000" b="1" dirty="0" smtClean="0">
                <a:solidFill>
                  <a:prstClr val="black"/>
                </a:solidFill>
                <a:latin typeface="Times New Roman"/>
                <a:cs typeface="Times New Roman"/>
              </a:rPr>
              <a:t>Unrepresented Litigants in </a:t>
            </a:r>
            <a:r>
              <a:rPr lang="en-US" sz="2000" b="1" dirty="0">
                <a:solidFill>
                  <a:prstClr val="black"/>
                </a:solidFill>
                <a:latin typeface="Times New Roman"/>
                <a:cs typeface="Times New Roman"/>
              </a:rPr>
              <a:t>the U.S. District </a:t>
            </a:r>
            <a:r>
              <a:rPr lang="en-US" sz="2000" b="1" dirty="0" smtClean="0">
                <a:solidFill>
                  <a:prstClr val="black"/>
                </a:solidFill>
                <a:latin typeface="Times New Roman"/>
                <a:cs typeface="Times New Roman"/>
              </a:rPr>
              <a:t>Courts: </a:t>
            </a:r>
          </a:p>
          <a:p>
            <a:pPr lvl="0" algn="ctr"/>
            <a:r>
              <a:rPr lang="en-US" sz="2000" b="1" dirty="0" smtClean="0">
                <a:solidFill>
                  <a:prstClr val="black"/>
                </a:solidFill>
                <a:latin typeface="Times New Roman"/>
                <a:cs typeface="Times New Roman"/>
              </a:rPr>
              <a:t>2004-2015</a:t>
            </a:r>
            <a:endParaRPr lang="en-US" sz="2000" b="1" dirty="0">
              <a:solidFill>
                <a:prstClr val="black"/>
              </a:solidFill>
              <a:latin typeface="Times New Roman"/>
              <a:cs typeface="Times New Roman"/>
            </a:endParaRPr>
          </a:p>
        </p:txBody>
      </p:sp>
      <p:sp>
        <p:nvSpPr>
          <p:cNvPr id="2" name="Slide Number Placeholder 1"/>
          <p:cNvSpPr>
            <a:spLocks noGrp="1"/>
          </p:cNvSpPr>
          <p:nvPr>
            <p:ph type="sldNum" sz="quarter" idx="12"/>
          </p:nvPr>
        </p:nvSpPr>
        <p:spPr/>
        <p:txBody>
          <a:bodyPr/>
          <a:lstStyle/>
          <a:p>
            <a:fld id="{7D2A3A7F-C677-405C-B1E0-009B43635DD7}"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
        <p:nvSpPr>
          <p:cNvPr id="7"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39407608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1847533330"/>
              </p:ext>
            </p:extLst>
          </p:nvPr>
        </p:nvGraphicFramePr>
        <p:xfrm>
          <a:off x="228600" y="1828800"/>
          <a:ext cx="6400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601" y="6934200"/>
            <a:ext cx="6400800" cy="1754326"/>
          </a:xfrm>
          <a:prstGeom prst="rect">
            <a:avLst/>
          </a:prstGeom>
          <a:noFill/>
        </p:spPr>
        <p:txBody>
          <a:bodyPr wrap="square" rtlCol="0">
            <a:spAutoFit/>
          </a:bodyPr>
          <a:lstStyle/>
          <a:p>
            <a:pPr algn="just"/>
            <a:r>
              <a:rPr lang="en-US" sz="900" dirty="0" smtClean="0">
                <a:solidFill>
                  <a:prstClr val="black"/>
                </a:solidFill>
                <a:latin typeface="Times New Roman" panose="02020603050405020304" pitchFamily="18" charset="0"/>
                <a:cs typeface="Times New Roman" panose="02020603050405020304" pitchFamily="18" charset="0"/>
              </a:rPr>
              <a:t>Data for 1996-2014 are taken from Tables </a:t>
            </a:r>
            <a:r>
              <a:rPr lang="en-US" sz="900" dirty="0">
                <a:solidFill>
                  <a:prstClr val="black"/>
                </a:solidFill>
                <a:latin typeface="Times New Roman" panose="02020603050405020304" pitchFamily="18" charset="0"/>
                <a:cs typeface="Times New Roman" panose="02020603050405020304" pitchFamily="18" charset="0"/>
              </a:rPr>
              <a:t>B-19 </a:t>
            </a:r>
            <a:r>
              <a:rPr lang="en-US" sz="900" dirty="0" smtClean="0">
                <a:solidFill>
                  <a:prstClr val="black"/>
                </a:solidFill>
                <a:latin typeface="Times New Roman" panose="02020603050405020304" pitchFamily="18" charset="0"/>
                <a:cs typeface="Times New Roman" panose="02020603050405020304" pitchFamily="18" charset="0"/>
              </a:rPr>
              <a:t>–Pro Se Cases Commenced, by Source—in the </a:t>
            </a:r>
            <a:r>
              <a:rPr lang="en-US" sz="900" dirty="0">
                <a:solidFill>
                  <a:prstClr val="black"/>
                </a:solidFill>
                <a:latin typeface="Times New Roman" panose="02020603050405020304" pitchFamily="18" charset="0"/>
                <a:cs typeface="Times New Roman" panose="02020603050405020304" pitchFamily="18" charset="0"/>
              </a:rPr>
              <a:t>Administrative Office of the U.S. Court’s Judicial Reports </a:t>
            </a:r>
            <a:r>
              <a:rPr lang="en-US" sz="900" dirty="0" smtClean="0">
                <a:solidFill>
                  <a:prstClr val="black"/>
                </a:solidFill>
                <a:latin typeface="Times New Roman" panose="02020603050405020304" pitchFamily="18" charset="0"/>
                <a:cs typeface="Times New Roman" panose="02020603050405020304" pitchFamily="18" charset="0"/>
              </a:rPr>
              <a:t>(1996 - 2014), available at Judicial </a:t>
            </a:r>
            <a:r>
              <a:rPr lang="en-US" sz="900" dirty="0">
                <a:solidFill>
                  <a:prstClr val="black"/>
                </a:solidFill>
                <a:latin typeface="Times New Roman" panose="02020603050405020304" pitchFamily="18" charset="0"/>
                <a:cs typeface="Times New Roman" panose="02020603050405020304" pitchFamily="18" charset="0"/>
              </a:rPr>
              <a:t>Business, </a:t>
            </a:r>
            <a:r>
              <a:rPr lang="en-US" sz="900" dirty="0" err="1" smtClean="0">
                <a:solidFill>
                  <a:prstClr val="black"/>
                </a:solidFill>
                <a:latin typeface="Times New Roman" panose="02020603050405020304" pitchFamily="18" charset="0"/>
                <a:cs typeface="Times New Roman" panose="02020603050405020304" pitchFamily="18" charset="0"/>
              </a:rPr>
              <a:t>tbls</a:t>
            </a:r>
            <a:r>
              <a:rPr lang="en-US" sz="900" dirty="0" smtClean="0">
                <a:solidFill>
                  <a:prstClr val="black"/>
                </a:solidFill>
                <a:latin typeface="Times New Roman" panose="02020603050405020304" pitchFamily="18" charset="0"/>
                <a:cs typeface="Times New Roman" panose="02020603050405020304" pitchFamily="18" charset="0"/>
              </a:rPr>
              <a:t>. </a:t>
            </a:r>
            <a:r>
              <a:rPr lang="en-US" sz="900" dirty="0">
                <a:solidFill>
                  <a:prstClr val="black"/>
                </a:solidFill>
                <a:latin typeface="Times New Roman" panose="02020603050405020304" pitchFamily="18" charset="0"/>
                <a:cs typeface="Times New Roman" panose="02020603050405020304" pitchFamily="18" charset="0"/>
              </a:rPr>
              <a:t>B-19, </a:t>
            </a:r>
            <a:r>
              <a:rPr lang="en-US" sz="900" cap="small" dirty="0">
                <a:solidFill>
                  <a:prstClr val="black"/>
                </a:solidFill>
                <a:latin typeface="Times New Roman" panose="02020603050405020304" pitchFamily="18" charset="0"/>
                <a:cs typeface="Times New Roman" panose="02020603050405020304" pitchFamily="18" charset="0"/>
              </a:rPr>
              <a:t>Admin. Office of the U.S. </a:t>
            </a:r>
            <a:r>
              <a:rPr lang="en-US" sz="900" cap="small" dirty="0" smtClean="0">
                <a:solidFill>
                  <a:prstClr val="black"/>
                </a:solidFill>
                <a:latin typeface="Times New Roman" panose="02020603050405020304" pitchFamily="18" charset="0"/>
                <a:cs typeface="Times New Roman" panose="02020603050405020304" pitchFamily="18" charset="0"/>
              </a:rPr>
              <a:t>Courts</a:t>
            </a:r>
            <a:r>
              <a:rPr lang="en-US" sz="900" dirty="0" smtClean="0">
                <a:solidFill>
                  <a:prstClr val="black"/>
                </a:solidFill>
                <a:latin typeface="Times New Roman" panose="02020603050405020304" pitchFamily="18" charset="0"/>
                <a:cs typeface="Times New Roman" panose="02020603050405020304" pitchFamily="18" charset="0"/>
              </a:rPr>
              <a:t>,</a:t>
            </a:r>
            <a:r>
              <a:rPr lang="en-US" sz="900" dirty="0" smtClean="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http://</a:t>
            </a:r>
            <a:r>
              <a:rPr lang="en-US" sz="900" dirty="0" smtClean="0">
                <a:latin typeface="Times New Roman" panose="02020603050405020304" pitchFamily="18" charset="0"/>
                <a:cs typeface="Times New Roman" panose="02020603050405020304" pitchFamily="18" charset="0"/>
              </a:rPr>
              <a:t>www.uscourts.gov/report-names/judicial-business?tn=B-19&amp;pt=All&amp;t=37&amp;m%5Bvalue%5D%5Bmonth%5D</a:t>
            </a:r>
            <a:r>
              <a:rPr lang="en-US" sz="900" dirty="0">
                <a:latin typeface="Times New Roman" panose="02020603050405020304" pitchFamily="18" charset="0"/>
                <a:cs typeface="Times New Roman" panose="02020603050405020304" pitchFamily="18" charset="0"/>
              </a:rPr>
              <a:t>=&amp;</a:t>
            </a:r>
            <a:r>
              <a:rPr lang="en-US" sz="900" dirty="0" smtClean="0">
                <a:latin typeface="Times New Roman" panose="02020603050405020304" pitchFamily="18" charset="0"/>
                <a:cs typeface="Times New Roman" panose="02020603050405020304" pitchFamily="18" charset="0"/>
              </a:rPr>
              <a:t>y%5Bvalue%5</a:t>
            </a:r>
          </a:p>
          <a:p>
            <a:pPr algn="just"/>
            <a:r>
              <a:rPr lang="en-US" sz="900" dirty="0" smtClean="0">
                <a:latin typeface="Times New Roman" panose="02020603050405020304" pitchFamily="18" charset="0"/>
                <a:cs typeface="Times New Roman" panose="02020603050405020304" pitchFamily="18" charset="0"/>
              </a:rPr>
              <a:t>D%5Byear%5D</a:t>
            </a:r>
            <a:r>
              <a:rPr lang="en-US" sz="900" dirty="0">
                <a:latin typeface="Times New Roman" panose="02020603050405020304" pitchFamily="18" charset="0"/>
                <a:cs typeface="Times New Roman" panose="02020603050405020304" pitchFamily="18" charset="0"/>
              </a:rPr>
              <a:t>=</a:t>
            </a:r>
            <a:r>
              <a:rPr lang="en-US" sz="900" dirty="0">
                <a:solidFill>
                  <a:prstClr val="black"/>
                </a:solidFill>
                <a:latin typeface="Times New Roman" panose="02020603050405020304" pitchFamily="18" charset="0"/>
                <a:cs typeface="Times New Roman" panose="02020603050405020304" pitchFamily="18" charset="0"/>
              </a:rPr>
              <a:t>. </a:t>
            </a:r>
            <a:r>
              <a:rPr lang="en-US" sz="900" dirty="0" smtClean="0">
                <a:solidFill>
                  <a:prstClr val="black"/>
                </a:solidFill>
                <a:latin typeface="Times New Roman" panose="02020603050405020304" pitchFamily="18" charset="0"/>
                <a:cs typeface="Times New Roman" panose="02020603050405020304" pitchFamily="18" charset="0"/>
              </a:rPr>
              <a:t>Data for 1995 are taken from Table 2.4—U.S. Courts of Appeals-Pro Se Cases Filed, available at U.S. Courts of Appeals Judicial Facts and Figures, </a:t>
            </a:r>
            <a:r>
              <a:rPr lang="en-US" sz="900" dirty="0" err="1" smtClean="0">
                <a:solidFill>
                  <a:prstClr val="black"/>
                </a:solidFill>
                <a:latin typeface="Times New Roman" panose="02020603050405020304" pitchFamily="18" charset="0"/>
                <a:cs typeface="Times New Roman" panose="02020603050405020304" pitchFamily="18" charset="0"/>
              </a:rPr>
              <a:t>tbl</a:t>
            </a:r>
            <a:r>
              <a:rPr lang="en-US" sz="900" dirty="0" smtClean="0">
                <a:solidFill>
                  <a:prstClr val="black"/>
                </a:solidFill>
                <a:latin typeface="Times New Roman" panose="02020603050405020304" pitchFamily="18" charset="0"/>
                <a:cs typeface="Times New Roman" panose="02020603050405020304" pitchFamily="18" charset="0"/>
              </a:rPr>
              <a:t>. 2.4, </a:t>
            </a:r>
            <a:r>
              <a:rPr lang="en-US" sz="900" cap="small" dirty="0">
                <a:solidFill>
                  <a:prstClr val="black"/>
                </a:solidFill>
                <a:latin typeface="Times New Roman" panose="02020603050405020304" pitchFamily="18" charset="0"/>
                <a:cs typeface="Times New Roman" panose="02020603050405020304" pitchFamily="18" charset="0"/>
              </a:rPr>
              <a:t>Admin. Office of the U.S. </a:t>
            </a:r>
            <a:r>
              <a:rPr lang="en-US" sz="900" cap="small" dirty="0" smtClean="0">
                <a:solidFill>
                  <a:prstClr val="black"/>
                </a:solidFill>
                <a:latin typeface="Times New Roman" panose="02020603050405020304" pitchFamily="18" charset="0"/>
                <a:cs typeface="Times New Roman" panose="02020603050405020304" pitchFamily="18" charset="0"/>
              </a:rPr>
              <a:t>Courts</a:t>
            </a:r>
            <a:r>
              <a:rPr lang="en-US" sz="900" dirty="0" smtClean="0">
                <a:solidFill>
                  <a:prstClr val="black"/>
                </a:solidFill>
                <a:latin typeface="Times New Roman" panose="02020603050405020304" pitchFamily="18" charset="0"/>
                <a:cs typeface="Times New Roman" panose="02020603050405020304" pitchFamily="18" charset="0"/>
              </a:rPr>
              <a:t>, </a:t>
            </a:r>
            <a:r>
              <a:rPr lang="en-US" sz="900" dirty="0">
                <a:solidFill>
                  <a:prstClr val="black"/>
                </a:solidFill>
                <a:latin typeface="Times New Roman" panose="02020603050405020304" pitchFamily="18" charset="0"/>
                <a:cs typeface="Times New Roman" panose="02020603050405020304" pitchFamily="18" charset="0"/>
              </a:rPr>
              <a:t>http://www.uscourts.gov/statistics/table/24/judicial-facts-and-figures/2014/09/</a:t>
            </a:r>
            <a:r>
              <a:rPr lang="en-US" sz="900" dirty="0" smtClean="0">
                <a:solidFill>
                  <a:prstClr val="black"/>
                </a:solidFill>
                <a:latin typeface="Times New Roman" panose="02020603050405020304" pitchFamily="18" charset="0"/>
                <a:cs typeface="Times New Roman" panose="02020603050405020304" pitchFamily="18" charset="0"/>
              </a:rPr>
              <a:t>30.</a:t>
            </a:r>
            <a:r>
              <a:rPr lang="en-US" sz="900" dirty="0">
                <a:solidFill>
                  <a:prstClr val="black"/>
                </a:solidFill>
                <a:latin typeface="Times New Roman" panose="02020603050405020304" pitchFamily="18" charset="0"/>
                <a:cs typeface="Times New Roman" panose="02020603050405020304" pitchFamily="18" charset="0"/>
              </a:rPr>
              <a:t> </a:t>
            </a:r>
            <a:r>
              <a:rPr lang="en-US" sz="900" dirty="0" smtClean="0">
                <a:solidFill>
                  <a:prstClr val="black"/>
                </a:solidFill>
                <a:latin typeface="Times New Roman" panose="02020603050405020304" pitchFamily="18" charset="0"/>
                <a:cs typeface="Times New Roman" panose="02020603050405020304" pitchFamily="18" charset="0"/>
              </a:rPr>
              <a:t>The categories provided by the Administrative Office are: “Criminal,” “Prisoner Petitions,” “U.S. Civil,” “Private Civil,” “Bankruptcy Appeals,” “Administrative Agency Appeals,” and “Original Proceedings and Miscellaneous Applications.”</a:t>
            </a:r>
            <a:endParaRPr lang="en-US" sz="900" dirty="0">
              <a:solidFill>
                <a:prstClr val="black"/>
              </a:solidFill>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a:p>
            <a:pPr algn="just"/>
            <a:endParaRPr lang="en-US" sz="900" dirty="0" smtClean="0">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169276"/>
            <a:ext cx="6057900" cy="707886"/>
          </a:xfrm>
          <a:prstGeom prst="rect">
            <a:avLst/>
          </a:prstGeom>
        </p:spPr>
        <p:txBody>
          <a:bodyPr wrap="square">
            <a:spAutoFit/>
          </a:bodyPr>
          <a:lstStyle/>
          <a:p>
            <a:pPr lvl="0" algn="ctr"/>
            <a:r>
              <a:rPr lang="en-US" sz="2000" b="1" dirty="0" smtClean="0">
                <a:solidFill>
                  <a:prstClr val="black"/>
                </a:solidFill>
                <a:latin typeface="Times New Roman"/>
                <a:cs typeface="Times New Roman"/>
              </a:rPr>
              <a:t>Unrepresented Filings in the U.S. Courts of Appeals:</a:t>
            </a:r>
          </a:p>
          <a:p>
            <a:pPr lvl="0" algn="ctr"/>
            <a:r>
              <a:rPr lang="en-US" sz="2000" b="1" dirty="0" smtClean="0">
                <a:solidFill>
                  <a:prstClr val="black"/>
                </a:solidFill>
                <a:latin typeface="Times New Roman"/>
                <a:cs typeface="Times New Roman"/>
              </a:rPr>
              <a:t>1995-2015</a:t>
            </a:r>
            <a:endParaRPr lang="en-US" sz="2000" b="1" dirty="0">
              <a:solidFill>
                <a:prstClr val="black"/>
              </a:solidFill>
              <a:latin typeface="Times New Roman"/>
              <a:cs typeface="Times New Roman"/>
            </a:endParaRPr>
          </a:p>
        </p:txBody>
      </p:sp>
      <p:sp>
        <p:nvSpPr>
          <p:cNvPr id="2" name="Slide Number Placeholder 1"/>
          <p:cNvSpPr>
            <a:spLocks noGrp="1"/>
          </p:cNvSpPr>
          <p:nvPr>
            <p:ph type="sldNum" sz="quarter" idx="12"/>
          </p:nvPr>
        </p:nvSpPr>
        <p:spPr/>
        <p:txBody>
          <a:bodyPr/>
          <a:lstStyle/>
          <a:p>
            <a:fld id="{7D2A3A7F-C677-405C-B1E0-009B43635DD7}"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sp>
        <p:nvSpPr>
          <p:cNvPr id="7"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13141292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descr="Image2"/>
          <p:cNvPicPr>
            <a:picLocks noGrp="1" noChangeAspect="1" noChangeArrowheads="1"/>
          </p:cNvPicPr>
          <p:nvPr>
            <p:ph type="chart" idx="4294967295"/>
          </p:nvPr>
        </p:nvPicPr>
        <p:blipFill>
          <a:blip r:embed="rId3"/>
          <a:srcRect l="7535" t="18097" r="26056" b="13631"/>
          <a:stretch>
            <a:fillRect/>
          </a:stretch>
        </p:blipFill>
        <p:spPr>
          <a:xfrm>
            <a:off x="1083468" y="925417"/>
            <a:ext cx="4631532" cy="3678090"/>
          </a:xfrm>
        </p:spPr>
      </p:pic>
      <p:sp>
        <p:nvSpPr>
          <p:cNvPr id="54276" name="Text Box 3"/>
          <p:cNvSpPr txBox="1">
            <a:spLocks noChangeArrowheads="1"/>
          </p:cNvSpPr>
          <p:nvPr/>
        </p:nvSpPr>
        <p:spPr bwMode="auto">
          <a:xfrm>
            <a:off x="5931454" y="3124200"/>
            <a:ext cx="835025" cy="304800"/>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latin typeface="Times New Roman" panose="02020603050405020304" pitchFamily="18" charset="0"/>
                <a:cs typeface="Times New Roman" panose="02020603050405020304" pitchFamily="18" charset="0"/>
              </a:rPr>
              <a:t>Criminal</a:t>
            </a:r>
          </a:p>
        </p:txBody>
      </p:sp>
      <p:sp>
        <p:nvSpPr>
          <p:cNvPr id="54277" name="Text Box 4"/>
          <p:cNvSpPr txBox="1">
            <a:spLocks noChangeArrowheads="1"/>
          </p:cNvSpPr>
          <p:nvPr/>
        </p:nvSpPr>
        <p:spPr bwMode="auto">
          <a:xfrm>
            <a:off x="5957867" y="3657600"/>
            <a:ext cx="609600" cy="304800"/>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latin typeface="Times New Roman" panose="02020603050405020304" pitchFamily="18" charset="0"/>
                <a:cs typeface="Times New Roman" panose="02020603050405020304" pitchFamily="18" charset="0"/>
              </a:rPr>
              <a:t>Civil</a:t>
            </a:r>
          </a:p>
        </p:txBody>
      </p:sp>
      <p:sp>
        <p:nvSpPr>
          <p:cNvPr id="54278" name="Text Box 6"/>
          <p:cNvSpPr txBox="1">
            <a:spLocks noChangeArrowheads="1"/>
          </p:cNvSpPr>
          <p:nvPr/>
        </p:nvSpPr>
        <p:spPr bwMode="auto">
          <a:xfrm>
            <a:off x="3429000" y="4724400"/>
            <a:ext cx="3007555" cy="230832"/>
          </a:xfrm>
          <a:prstGeom prst="rect">
            <a:avLst/>
          </a:prstGeom>
          <a:noFill/>
          <a:ln w="9525">
            <a:noFill/>
            <a:miter lim="800000"/>
            <a:headEnd/>
            <a:tailEnd/>
          </a:ln>
        </p:spPr>
        <p:txBody>
          <a:bodyPr wrap="none">
            <a:prstTxWarp prst="textNoShape">
              <a:avLst/>
            </a:prstTxWarp>
            <a:spAutoFit/>
          </a:bodyPr>
          <a:lstStyle/>
          <a:p>
            <a:r>
              <a:rPr lang="en-US" sz="900" dirty="0">
                <a:solidFill>
                  <a:srgbClr val="000000"/>
                </a:solidFill>
                <a:latin typeface="Times New Roman" panose="02020603050405020304" pitchFamily="18" charset="0"/>
                <a:cs typeface="Times New Roman" panose="02020603050405020304" pitchFamily="18" charset="0"/>
              </a:rPr>
              <a:t>Provided by the Honorable Patrick Higginbotham, June 2002</a:t>
            </a:r>
          </a:p>
        </p:txBody>
      </p:sp>
      <p:sp>
        <p:nvSpPr>
          <p:cNvPr id="54279" name="Text Box 7"/>
          <p:cNvSpPr txBox="1">
            <a:spLocks noChangeArrowheads="1"/>
          </p:cNvSpPr>
          <p:nvPr/>
        </p:nvSpPr>
        <p:spPr bwMode="auto">
          <a:xfrm>
            <a:off x="762000" y="228600"/>
            <a:ext cx="5181600" cy="707886"/>
          </a:xfrm>
          <a:prstGeom prst="rect">
            <a:avLst/>
          </a:prstGeom>
          <a:no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Times New Roman" panose="02020603050405020304" pitchFamily="18" charset="0"/>
                <a:cs typeface="Times New Roman" panose="02020603050405020304" pitchFamily="18" charset="0"/>
              </a:rPr>
              <a:t>Declining Rate of Civil </a:t>
            </a:r>
            <a:r>
              <a:rPr lang="en-US" sz="2000" b="1" dirty="0">
                <a:solidFill>
                  <a:srgbClr val="000000"/>
                </a:solidFill>
                <a:latin typeface="Times New Roman" panose="02020603050405020304" pitchFamily="18" charset="0"/>
                <a:cs typeface="Times New Roman" panose="02020603050405020304" pitchFamily="18" charset="0"/>
              </a:rPr>
              <a:t>and Criminal </a:t>
            </a:r>
            <a:r>
              <a:rPr lang="en-US" sz="2000" b="1" dirty="0" smtClean="0">
                <a:solidFill>
                  <a:srgbClr val="000000"/>
                </a:solidFill>
                <a:latin typeface="Times New Roman" panose="02020603050405020304" pitchFamily="18" charset="0"/>
                <a:cs typeface="Times New Roman" panose="02020603050405020304" pitchFamily="18" charset="0"/>
              </a:rPr>
              <a:t>Trials, United </a:t>
            </a:r>
            <a:r>
              <a:rPr lang="en-US" sz="2000" b="1" dirty="0">
                <a:solidFill>
                  <a:srgbClr val="000000"/>
                </a:solidFill>
                <a:latin typeface="Times New Roman" panose="02020603050405020304" pitchFamily="18" charset="0"/>
                <a:cs typeface="Times New Roman" panose="02020603050405020304" pitchFamily="18" charset="0"/>
              </a:rPr>
              <a:t>States Federal </a:t>
            </a:r>
            <a:r>
              <a:rPr lang="en-US" sz="2000" b="1" dirty="0" smtClean="0">
                <a:solidFill>
                  <a:srgbClr val="000000"/>
                </a:solidFill>
                <a:latin typeface="Times New Roman" panose="02020603050405020304" pitchFamily="18" charset="0"/>
                <a:cs typeface="Times New Roman" panose="02020603050405020304" pitchFamily="18" charset="0"/>
              </a:rPr>
              <a:t>Courts, 1976-2000</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2336DD-C9D1-48B3-8822-13E89F244D9F}" type="slidenum">
              <a:rPr lang="en-US" smtClean="0"/>
              <a:t>12</a:t>
            </a:fld>
            <a:endParaRPr lang="en-US"/>
          </a:p>
        </p:txBody>
      </p:sp>
      <p:sp>
        <p:nvSpPr>
          <p:cNvPr id="3" name="TextBox 2"/>
          <p:cNvSpPr txBox="1"/>
          <p:nvPr/>
        </p:nvSpPr>
        <p:spPr>
          <a:xfrm>
            <a:off x="397668" y="5486400"/>
            <a:ext cx="6155532" cy="1815882"/>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Declining Bench </a:t>
            </a:r>
            <a:r>
              <a:rPr lang="en-US" sz="2000" b="1" dirty="0">
                <a:latin typeface="Times New Roman" panose="02020603050405020304" pitchFamily="18" charset="0"/>
                <a:cs typeface="Times New Roman" panose="02020603050405020304" pitchFamily="18" charset="0"/>
              </a:rPr>
              <a:t>P</a:t>
            </a:r>
            <a:r>
              <a:rPr lang="en-US" sz="2000" b="1" dirty="0" smtClean="0">
                <a:latin typeface="Times New Roman" panose="02020603050405020304" pitchFamily="18" charset="0"/>
                <a:cs typeface="Times New Roman" panose="02020603050405020304" pitchFamily="18" charset="0"/>
              </a:rPr>
              <a:t>resence, </a:t>
            </a:r>
          </a:p>
          <a:p>
            <a:pPr algn="ctr"/>
            <a:r>
              <a:rPr lang="en-US" sz="2000" b="1" dirty="0" smtClean="0">
                <a:latin typeface="Times New Roman" panose="02020603050405020304" pitchFamily="18" charset="0"/>
                <a:cs typeface="Times New Roman" panose="02020603050405020304" pitchFamily="18" charset="0"/>
              </a:rPr>
              <a:t>United States Federal Courts, 2008 - 2013</a:t>
            </a:r>
          </a:p>
          <a:p>
            <a:pPr algn="ctr"/>
            <a:endParaRPr lang="en-US" b="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 .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 average of only 423 hours of open court proceedings per active district judge . . . – the equivalent of less than two hours per judge per day in the courtroom.”</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71700" y="7467600"/>
            <a:ext cx="4305300" cy="369332"/>
          </a:xfrm>
          <a:prstGeom prst="rect">
            <a:avLst/>
          </a:prstGeom>
          <a:noFill/>
        </p:spPr>
        <p:txBody>
          <a:bodyPr wrap="square" rtlCol="0">
            <a:spAutoFit/>
          </a:bodyPr>
          <a:lstStyle/>
          <a:p>
            <a:pPr algn="r"/>
            <a:r>
              <a:rPr lang="en-US" sz="900" dirty="0" smtClean="0">
                <a:latin typeface="Times New Roman" panose="02020603050405020304" pitchFamily="18" charset="0"/>
                <a:cs typeface="Times New Roman" panose="02020603050405020304" pitchFamily="18" charset="0"/>
              </a:rPr>
              <a:t>Jordan M. Singer  &amp; William G. Young, </a:t>
            </a:r>
            <a:r>
              <a:rPr lang="en-US" sz="900" i="1" dirty="0" smtClean="0">
                <a:latin typeface="Times New Roman" panose="02020603050405020304" pitchFamily="18" charset="0"/>
                <a:cs typeface="Times New Roman" panose="02020603050405020304" pitchFamily="18" charset="0"/>
              </a:rPr>
              <a:t>Bench Presence 2014: A Updated Look at Federal District Court Productivity</a:t>
            </a:r>
            <a:r>
              <a:rPr lang="en-US" sz="900" dirty="0" smtClean="0">
                <a:latin typeface="Times New Roman" panose="02020603050405020304" pitchFamily="18" charset="0"/>
                <a:cs typeface="Times New Roman" panose="02020603050405020304" pitchFamily="18" charset="0"/>
              </a:rPr>
              <a:t>, </a:t>
            </a:r>
            <a:r>
              <a:rPr lang="en-US" sz="900" cap="small" dirty="0" smtClean="0">
                <a:latin typeface="Times New Roman" panose="02020603050405020304" pitchFamily="18" charset="0"/>
                <a:cs typeface="Times New Roman" panose="02020603050405020304" pitchFamily="18" charset="0"/>
              </a:rPr>
              <a:t>48 New Eng. L. Rev</a:t>
            </a:r>
            <a:r>
              <a:rPr lang="en-US" sz="900" dirty="0" smtClean="0">
                <a:latin typeface="Times New Roman" panose="02020603050405020304" pitchFamily="18" charset="0"/>
                <a:cs typeface="Times New Roman" panose="02020603050405020304" pitchFamily="18" charset="0"/>
              </a:rPr>
              <a:t>. 565, 565-566</a:t>
            </a:r>
            <a:endParaRPr lang="en-US" sz="900" dirty="0">
              <a:latin typeface="Times New Roman" panose="02020603050405020304" pitchFamily="18" charset="0"/>
              <a:cs typeface="Times New Roman" panose="02020603050405020304" pitchFamily="18" charset="0"/>
            </a:endParaRPr>
          </a:p>
        </p:txBody>
      </p:sp>
      <p:sp>
        <p:nvSpPr>
          <p:cNvPr id="12"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162859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76200" y="685800"/>
            <a:ext cx="6324600" cy="6477000"/>
          </a:xfrm>
        </p:spPr>
        <p:txBody>
          <a:bodyPr>
            <a:noAutofit/>
          </a:bodyPr>
          <a:lstStyle/>
          <a:p>
            <a:pPr algn="just" eaLnBrk="1" hangingPunct="1">
              <a:buFontTx/>
              <a:buNone/>
            </a:pPr>
            <a:r>
              <a:rPr lang="en-US" sz="2400" dirty="0" smtClean="0">
                <a:latin typeface="Calibri" pitchFamily="-112" charset="0"/>
              </a:rPr>
              <a:t>		</a:t>
            </a:r>
            <a:endParaRPr lang="en-US" sz="2400" dirty="0" smtClean="0">
              <a:latin typeface="Times New Roman" panose="02020603050405020304" pitchFamily="18" charset="0"/>
              <a:cs typeface="Times New Roman" panose="02020603050405020304" pitchFamily="18" charset="0"/>
            </a:endParaRPr>
          </a:p>
          <a:p>
            <a:pPr algn="just" eaLnBrk="1" hangingPunct="1">
              <a:buFontTx/>
              <a:buNone/>
            </a:pPr>
            <a:r>
              <a:rPr lang="en-US" sz="2400" dirty="0" smtClean="0">
                <a:latin typeface="Times New Roman" panose="02020603050405020304" pitchFamily="18" charset="0"/>
                <a:cs typeface="Times New Roman" panose="02020603050405020304" pitchFamily="18" charset="0"/>
              </a:rPr>
              <a:t>		“So how might reality television portray a federal ‘trial’ judge in civil lawsuit garb? </a:t>
            </a:r>
          </a:p>
          <a:p>
            <a:pPr algn="just" eaLnBrk="1" hangingPunct="1">
              <a:buFontTx/>
              <a:buNone/>
            </a:pPr>
            <a:endParaRPr lang="en-US" sz="2400" dirty="0" smtClean="0">
              <a:latin typeface="Times New Roman" panose="02020603050405020304" pitchFamily="18" charset="0"/>
              <a:cs typeface="Times New Roman" panose="02020603050405020304" pitchFamily="18" charset="0"/>
            </a:endParaRPr>
          </a:p>
          <a:p>
            <a:pPr algn="just" eaLnBrk="1" hangingPunct="1">
              <a:buFontTx/>
              <a:buNone/>
            </a:pPr>
            <a:r>
              <a:rPr lang="en-US" sz="2400" dirty="0" smtClean="0">
                <a:latin typeface="Times New Roman" panose="02020603050405020304" pitchFamily="18" charset="0"/>
                <a:cs typeface="Times New Roman" panose="02020603050405020304" pitchFamily="18" charset="0"/>
              </a:rPr>
              <a:t>		In an office setting without the robe, using a computer and court administrative staff to monitor the entire caseload and individual case progress . . . .</a:t>
            </a:r>
          </a:p>
          <a:p>
            <a:pPr algn="just" eaLnBrk="1" hangingPunct="1">
              <a:buFontTx/>
              <a:buNone/>
            </a:pPr>
            <a:endParaRPr lang="en-US" sz="2400" dirty="0" smtClean="0">
              <a:latin typeface="Times New Roman" panose="02020603050405020304" pitchFamily="18" charset="0"/>
              <a:cs typeface="Times New Roman" panose="02020603050405020304" pitchFamily="18" charset="0"/>
            </a:endParaRPr>
          </a:p>
          <a:p>
            <a:pPr algn="just" eaLnBrk="1" hangingPunct="1">
              <a:buFontTx/>
              <a:buNone/>
            </a:pPr>
            <a:r>
              <a:rPr lang="en-US" sz="2400" dirty="0" smtClean="0">
                <a:latin typeface="Times New Roman" panose="02020603050405020304" pitchFamily="18" charset="0"/>
                <a:cs typeface="Times New Roman" panose="02020603050405020304" pitchFamily="18" charset="0"/>
              </a:rPr>
              <a:t>		For federal civil cases, the black-robed figure up on the bench, presiding publicly over trials and instructing juries, has become an </a:t>
            </a:r>
            <a:r>
              <a:rPr lang="en-US" sz="2400" b="1" dirty="0" smtClean="0">
                <a:latin typeface="Times New Roman" panose="02020603050405020304" pitchFamily="18" charset="0"/>
                <a:cs typeface="Times New Roman" panose="02020603050405020304" pitchFamily="18" charset="0"/>
              </a:rPr>
              <a:t>endangered species,</a:t>
            </a:r>
            <a:r>
              <a:rPr lang="en-US" sz="2400" dirty="0" smtClean="0">
                <a:latin typeface="Times New Roman" panose="02020603050405020304" pitchFamily="18" charset="0"/>
                <a:cs typeface="Times New Roman" panose="02020603050405020304" pitchFamily="18" charset="0"/>
              </a:rPr>
              <a:t> replaced by a person in business attire at an office desk surrounded by electronic assistants.”</a:t>
            </a:r>
          </a:p>
          <a:p>
            <a:pPr algn="just" eaLnBrk="1" hangingPunct="1">
              <a:buFontTx/>
              <a:buNone/>
            </a:pPr>
            <a:endParaRPr lang="en-US" sz="1200" dirty="0" smtClean="0">
              <a:latin typeface="Calibri" pitchFamily="-112" charset="0"/>
            </a:endParaRPr>
          </a:p>
          <a:p>
            <a:pPr algn="just" eaLnBrk="1" hangingPunct="1">
              <a:buFontTx/>
              <a:buNone/>
            </a:pPr>
            <a:r>
              <a:rPr lang="en-US" sz="1800" dirty="0" smtClean="0">
                <a:latin typeface="Calibri" pitchFamily="-112" charset="0"/>
              </a:rPr>
              <a:t>				</a:t>
            </a:r>
            <a:r>
              <a:rPr lang="en-US" sz="1400" dirty="0" smtClean="0">
                <a:latin typeface="Times New Roman" panose="02020603050405020304" pitchFamily="18" charset="0"/>
                <a:cs typeface="Times New Roman" panose="02020603050405020304" pitchFamily="18" charset="0"/>
              </a:rPr>
              <a:t>The Honorable Brock Hornby, </a:t>
            </a:r>
          </a:p>
          <a:p>
            <a:pPr algn="just" eaLnBrk="1" hangingPunct="1">
              <a:buFontTx/>
              <a:buNone/>
            </a:pPr>
            <a:r>
              <a:rPr lang="en-US" sz="1400" i="1" dirty="0" smtClean="0">
                <a:latin typeface="Times New Roman" panose="02020603050405020304" pitchFamily="18" charset="0"/>
                <a:cs typeface="Times New Roman" panose="02020603050405020304" pitchFamily="18" charset="0"/>
              </a:rPr>
              <a:t>				The Business of the U.S. District Courts</a:t>
            </a:r>
            <a:r>
              <a:rPr lang="en-US" sz="1400" dirty="0" smtClean="0">
                <a:latin typeface="Times New Roman" panose="02020603050405020304" pitchFamily="18" charset="0"/>
                <a:cs typeface="Times New Roman" panose="02020603050405020304" pitchFamily="18" charset="0"/>
              </a:rPr>
              <a:t>,</a:t>
            </a:r>
            <a:endParaRPr lang="en-US" sz="1400" i="1" dirty="0" smtClean="0">
              <a:latin typeface="Times New Roman" panose="02020603050405020304" pitchFamily="18" charset="0"/>
              <a:cs typeface="Times New Roman" panose="02020603050405020304" pitchFamily="18" charset="0"/>
            </a:endParaRPr>
          </a:p>
          <a:p>
            <a:pPr algn="just" eaLnBrk="1" hangingPunct="1">
              <a:buFontTx/>
              <a:buNone/>
            </a:pPr>
            <a:r>
              <a:rPr lang="en-US" sz="1400" i="1"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10 Green Bag 453, 462 (2007)</a:t>
            </a:r>
          </a:p>
        </p:txBody>
      </p:sp>
      <p:sp>
        <p:nvSpPr>
          <p:cNvPr id="3" name="Slide Number Placeholder 2"/>
          <p:cNvSpPr>
            <a:spLocks noGrp="1"/>
          </p:cNvSpPr>
          <p:nvPr>
            <p:ph type="sldNum" sz="quarter" idx="12"/>
          </p:nvPr>
        </p:nvSpPr>
        <p:spPr/>
        <p:txBody>
          <a:bodyPr/>
          <a:lstStyle/>
          <a:p>
            <a:pPr>
              <a:defRPr/>
            </a:pPr>
            <a:fld id="{7BE8C0E6-C9C7-4E7F-95C9-31CBD85AC5A5}" type="slidenum">
              <a:rPr lang="en-US" smtClean="0"/>
              <a:pPr>
                <a:defRPr/>
              </a:pPr>
              <a:t>13</a:t>
            </a:fld>
            <a:endParaRPr lang="en-US"/>
          </a:p>
        </p:txBody>
      </p:sp>
      <p:sp>
        <p:nvSpPr>
          <p:cNvPr id="6"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367811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778115"/>
            <a:ext cx="6096000" cy="1061829"/>
          </a:xfrm>
          <a:prstGeom prst="rect">
            <a:avLst/>
          </a:prstGeom>
          <a:noFill/>
        </p:spPr>
        <p:txBody>
          <a:bodyPr wrap="square" rtlCol="0">
            <a:spAutoFit/>
          </a:bodyPr>
          <a:lstStyle/>
          <a:p>
            <a:pPr algn="just"/>
            <a:r>
              <a:rPr lang="en-US" sz="900" dirty="0" smtClean="0">
                <a:latin typeface="Times New Roman" panose="02020603050405020304" pitchFamily="18" charset="0"/>
                <a:cs typeface="Times New Roman" panose="02020603050405020304" pitchFamily="18" charset="0"/>
              </a:rPr>
              <a:t>Sources: Administrative </a:t>
            </a:r>
            <a:r>
              <a:rPr lang="en-US" sz="900" dirty="0">
                <a:latin typeface="Times New Roman" panose="02020603050405020304" pitchFamily="18" charset="0"/>
                <a:cs typeface="Times New Roman" panose="02020603050405020304" pitchFamily="18" charset="0"/>
              </a:rPr>
              <a:t>Office of the U.S. Courts, Caseload Statistics, 2010, </a:t>
            </a:r>
            <a:r>
              <a:rPr lang="en-US" sz="900" dirty="0" err="1">
                <a:latin typeface="Times New Roman" panose="02020603050405020304" pitchFamily="18" charset="0"/>
                <a:cs typeface="Times New Roman" panose="02020603050405020304" pitchFamily="18" charset="0"/>
              </a:rPr>
              <a:t>tbls</a:t>
            </a:r>
            <a:r>
              <a:rPr lang="en-US" sz="900" dirty="0">
                <a:latin typeface="Times New Roman" panose="02020603050405020304" pitchFamily="18" charset="0"/>
                <a:cs typeface="Times New Roman" panose="02020603050405020304" pitchFamily="18" charset="0"/>
              </a:rPr>
              <a:t> C-1, D-1 and F, http://www.uscourts.gov/Statistics/Federal </a:t>
            </a:r>
            <a:r>
              <a:rPr lang="en-US" sz="900" dirty="0" err="1">
                <a:latin typeface="Times New Roman" panose="02020603050405020304" pitchFamily="18" charset="0"/>
                <a:cs typeface="Times New Roman" panose="02020603050405020304" pitchFamily="18" charset="0"/>
              </a:rPr>
              <a:t>JudicialCaseloadStatistics</a:t>
            </a:r>
            <a:r>
              <a:rPr lang="en-US" sz="900" dirty="0">
                <a:latin typeface="Times New Roman" panose="02020603050405020304" pitchFamily="18" charset="0"/>
                <a:cs typeface="Times New Roman" panose="02020603050405020304" pitchFamily="18" charset="0"/>
              </a:rPr>
              <a:t>/FederalJudicialCaseloadStatistics2010.aspx. Data on state filings come from the National Center for State Courts, Court Statistics Project, National Civil and Criminal Caseloads (2010), http://www.courtstatistics.org/Other-Pages/StateCourtCaseloadStatistics.aspx. The number of state filings is an estimate, as states do not uniformly report data on all categories; further, this number does not include </a:t>
            </a:r>
            <a:r>
              <a:rPr lang="en-US" sz="900" dirty="0" smtClean="0">
                <a:latin typeface="Times New Roman" panose="02020603050405020304" pitchFamily="18" charset="0"/>
                <a:cs typeface="Times New Roman" panose="02020603050405020304" pitchFamily="18" charset="0"/>
              </a:rPr>
              <a:t>juvenile or </a:t>
            </a:r>
            <a:r>
              <a:rPr lang="en-US" sz="900" dirty="0">
                <a:latin typeface="Times New Roman" panose="02020603050405020304" pitchFamily="18" charset="0"/>
                <a:cs typeface="Times New Roman" panose="02020603050405020304" pitchFamily="18" charset="0"/>
              </a:rPr>
              <a:t>traffic cases.</a:t>
            </a:r>
          </a:p>
          <a:p>
            <a:pPr algn="just"/>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066800" y="587829"/>
            <a:ext cx="49530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Comparing the Volume of Filings:</a:t>
            </a:r>
          </a:p>
          <a:p>
            <a:pPr algn="ctr"/>
            <a:r>
              <a:rPr lang="en-US" sz="2000" b="1" dirty="0">
                <a:latin typeface="Times New Roman" panose="02020603050405020304" pitchFamily="18" charset="0"/>
                <a:cs typeface="Times New Roman" panose="02020603050405020304" pitchFamily="18" charset="0"/>
              </a:rPr>
              <a:t>State and Federal Courts, 2010</a:t>
            </a:r>
          </a:p>
        </p:txBody>
      </p:sp>
      <p:graphicFrame>
        <p:nvGraphicFramePr>
          <p:cNvPr id="7" name="Chart 6"/>
          <p:cNvGraphicFramePr>
            <a:graphicFrameLocks/>
          </p:cNvGraphicFramePr>
          <p:nvPr>
            <p:extLst>
              <p:ext uri="{D42A27DB-BD31-4B8C-83A1-F6EECF244321}">
                <p14:modId xmlns:p14="http://schemas.microsoft.com/office/powerpoint/2010/main" val="3989535098"/>
              </p:ext>
            </p:extLst>
          </p:nvPr>
        </p:nvGraphicFramePr>
        <p:xfrm>
          <a:off x="152400" y="1524000"/>
          <a:ext cx="6553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BE8C0E6-C9C7-4E7F-95C9-31CBD85AC5A5}" type="slidenum">
              <a:rPr lang="en-US" smtClean="0">
                <a:latin typeface="Times New Roman" panose="02020603050405020304" pitchFamily="18" charset="0"/>
                <a:cs typeface="Times New Roman" panose="02020603050405020304" pitchFamily="18" charset="0"/>
              </a:rPr>
              <a:pPr>
                <a:defRPr/>
              </a:pPr>
              <a:t>14</a:t>
            </a:fld>
            <a:endParaRPr lang="en-US" dirty="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25140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7559" y="533402"/>
            <a:ext cx="5562316"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State Trial Court Filings, 1976-2008</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629" y="7730435"/>
            <a:ext cx="6827371"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Figures are estimates, as not all states report data in all categories.</a:t>
            </a:r>
          </a:p>
          <a:p>
            <a:pPr algn="just"/>
            <a:endParaRPr lang="en-US" sz="900" dirty="0" smtClean="0">
              <a:latin typeface="Times New Roman" panose="02020603050405020304" pitchFamily="18" charset="0"/>
              <a:cs typeface="Times New Roman" panose="02020603050405020304" pitchFamily="18" charset="0"/>
            </a:endParaRPr>
          </a:p>
          <a:p>
            <a:pPr algn="just"/>
            <a:r>
              <a:rPr lang="en-US" sz="900" dirty="0" smtClean="0">
                <a:latin typeface="Times New Roman" panose="02020603050405020304" pitchFamily="18" charset="0"/>
                <a:cs typeface="Times New Roman" panose="02020603050405020304" pitchFamily="18" charset="0"/>
              </a:rPr>
              <a:t>Source: National Center for State Courts annual reports, entitled Examining the Work of State Courts, </a:t>
            </a:r>
          </a:p>
          <a:p>
            <a:pPr algn="just"/>
            <a:r>
              <a:rPr lang="en-US" sz="900" dirty="0" err="1" smtClean="0">
                <a:latin typeface="Times New Roman" panose="02020603050405020304" pitchFamily="18" charset="0"/>
                <a:cs typeface="Times New Roman" panose="02020603050405020304" pitchFamily="18" charset="0"/>
              </a:rPr>
              <a:t>http://www.ncsconline.org/D_Research/csp/EWSC-pastreports.html</a:t>
            </a:r>
            <a:r>
              <a:rPr lang="en-US" sz="900" dirty="0" smtClean="0">
                <a:latin typeface="Times New Roman" panose="02020603050405020304" pitchFamily="18" charset="0"/>
                <a:cs typeface="Times New Roman" panose="02020603050405020304" pitchFamily="18" charset="0"/>
              </a:rPr>
              <a:t>.</a:t>
            </a:r>
          </a:p>
          <a:p>
            <a:endParaRPr lang="en-US" sz="900" dirty="0" smtClean="0">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564400913"/>
              </p:ext>
            </p:extLst>
          </p:nvPr>
        </p:nvGraphicFramePr>
        <p:xfrm>
          <a:off x="30629" y="1352551"/>
          <a:ext cx="6827372" cy="64389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a:defRPr/>
            </a:pPr>
            <a:fld id="{7BE8C0E6-C9C7-4E7F-95C9-31CBD85AC5A5}" type="slidenum">
              <a:rPr lang="en-US" smtClean="0">
                <a:latin typeface="Times New Roman" panose="02020603050405020304" pitchFamily="18" charset="0"/>
                <a:cs typeface="Times New Roman" panose="02020603050405020304" pitchFamily="18" charset="0"/>
              </a:rPr>
              <a:pPr>
                <a:defRPr/>
              </a:pPr>
              <a:t>15</a:t>
            </a:fld>
            <a:endParaRPr lang="en-US" dirty="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79752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2757"/>
            <a:ext cx="685800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National Center for State Courts:</a:t>
            </a:r>
            <a:endParaRPr lang="en-US" sz="2000" b="1" dirty="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The Landscape of Civil Litigation in State Courts</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2012-2013</a:t>
            </a:r>
          </a:p>
        </p:txBody>
      </p:sp>
      <p:sp>
        <p:nvSpPr>
          <p:cNvPr id="6" name="Content Placeholder 2"/>
          <p:cNvSpPr txBox="1">
            <a:spLocks/>
          </p:cNvSpPr>
          <p:nvPr/>
        </p:nvSpPr>
        <p:spPr>
          <a:xfrm>
            <a:off x="866775" y="1127760"/>
            <a:ext cx="5105401" cy="2667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en-US" sz="1100" dirty="0" smtClean="0">
                <a:latin typeface="Times New Roman" panose="02020603050405020304" pitchFamily="18" charset="0"/>
                <a:cs typeface="Times New Roman" panose="02020603050405020304" pitchFamily="18" charset="0"/>
              </a:rPr>
              <a:t>925,344 civil cases, 10 major urban counties </a:t>
            </a:r>
          </a:p>
        </p:txBody>
      </p:sp>
      <p:graphicFrame>
        <p:nvGraphicFramePr>
          <p:cNvPr id="20" name="Table 19"/>
          <p:cNvGraphicFramePr>
            <a:graphicFrameLocks noGrp="1"/>
          </p:cNvGraphicFramePr>
          <p:nvPr>
            <p:extLst>
              <p:ext uri="{D42A27DB-BD31-4B8C-83A1-F6EECF244321}">
                <p14:modId xmlns:p14="http://schemas.microsoft.com/office/powerpoint/2010/main" val="3582278118"/>
              </p:ext>
            </p:extLst>
          </p:nvPr>
        </p:nvGraphicFramePr>
        <p:xfrm>
          <a:off x="866775" y="1508760"/>
          <a:ext cx="5181600" cy="3017520"/>
        </p:xfrm>
        <a:graphic>
          <a:graphicData uri="http://schemas.openxmlformats.org/drawingml/2006/table">
            <a:tbl>
              <a:tblPr firstRow="1" bandRow="1">
                <a:tableStyleId>{2D5ABB26-0587-4C30-8999-92F81FD0307C}</a:tableStyleId>
              </a:tblPr>
              <a:tblGrid>
                <a:gridCol w="3552825">
                  <a:extLst>
                    <a:ext uri="{9D8B030D-6E8A-4147-A177-3AD203B41FA5}">
                      <a16:colId xmlns="" xmlns:a16="http://schemas.microsoft.com/office/drawing/2014/main" val="20000"/>
                    </a:ext>
                  </a:extLst>
                </a:gridCol>
                <a:gridCol w="1628775">
                  <a:extLst>
                    <a:ext uri="{9D8B030D-6E8A-4147-A177-3AD203B41FA5}">
                      <a16:colId xmlns="" xmlns:a16="http://schemas.microsoft.com/office/drawing/2014/main" val="20001"/>
                    </a:ext>
                  </a:extLst>
                </a:gridCol>
              </a:tblGrid>
              <a:tr h="242455">
                <a:tc>
                  <a:txBody>
                    <a:bodyPr/>
                    <a:lstStyle/>
                    <a:p>
                      <a:r>
                        <a:rPr lang="en-US" sz="1200" b="1" dirty="0" smtClean="0">
                          <a:latin typeface="Times New Roman" panose="02020603050405020304" pitchFamily="18" charset="0"/>
                          <a:cs typeface="Times New Roman" panose="02020603050405020304" pitchFamily="18" charset="0"/>
                        </a:rPr>
                        <a:t>Contracts</a:t>
                      </a:r>
                      <a:endParaRPr lang="en-US" sz="1200" b="1" dirty="0">
                        <a:latin typeface="Times New Roman" panose="02020603050405020304" pitchFamily="18" charset="0"/>
                        <a:cs typeface="Times New Roman" panose="02020603050405020304" pitchFamily="18" charset="0"/>
                      </a:endParaRPr>
                    </a:p>
                  </a:txBody>
                  <a:tcPr/>
                </a:tc>
                <a:tc>
                  <a:txBody>
                    <a:bodyPr/>
                    <a:lstStyle/>
                    <a:p>
                      <a:pPr algn="r"/>
                      <a:r>
                        <a:rPr lang="en-US" sz="1200" b="1" dirty="0" smtClean="0">
                          <a:latin typeface="Times New Roman" panose="02020603050405020304" pitchFamily="18" charset="0"/>
                          <a:cs typeface="Times New Roman" panose="02020603050405020304" pitchFamily="18" charset="0"/>
                        </a:rPr>
                        <a:t>64%</a:t>
                      </a:r>
                      <a:endParaRPr lang="en-US" sz="12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242455">
                <a:tc>
                  <a:txBody>
                    <a:bodyPr/>
                    <a:lstStyle/>
                    <a:p>
                      <a:pPr lvl="1"/>
                      <a:r>
                        <a:rPr lang="en-US" sz="1200" dirty="0" smtClean="0">
                          <a:latin typeface="Times New Roman" panose="02020603050405020304" pitchFamily="18" charset="0"/>
                          <a:cs typeface="Times New Roman" panose="02020603050405020304" pitchFamily="18" charset="0"/>
                        </a:rPr>
                        <a:t>Debt collection</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smtClean="0">
                          <a:latin typeface="Times New Roman" panose="02020603050405020304" pitchFamily="18" charset="0"/>
                          <a:cs typeface="Times New Roman" panose="02020603050405020304" pitchFamily="18" charset="0"/>
                        </a:rPr>
                        <a:t>37%</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242455">
                <a:tc>
                  <a:txBody>
                    <a:bodyPr/>
                    <a:lstStyle/>
                    <a:p>
                      <a:pPr lvl="1"/>
                      <a:r>
                        <a:rPr lang="en-US" sz="1200" dirty="0" smtClean="0">
                          <a:latin typeface="Times New Roman" panose="02020603050405020304" pitchFamily="18" charset="0"/>
                          <a:cs typeface="Times New Roman" panose="02020603050405020304" pitchFamily="18" charset="0"/>
                        </a:rPr>
                        <a:t>Landlord/tenant</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smtClean="0">
                          <a:latin typeface="Times New Roman" panose="02020603050405020304" pitchFamily="18" charset="0"/>
                          <a:cs typeface="Times New Roman" panose="02020603050405020304" pitchFamily="18" charset="0"/>
                        </a:rPr>
                        <a:t>29%</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242455">
                <a:tc>
                  <a:txBody>
                    <a:bodyPr/>
                    <a:lstStyle/>
                    <a:p>
                      <a:pPr lvl="1"/>
                      <a:r>
                        <a:rPr lang="en-US" sz="1200" dirty="0" smtClean="0">
                          <a:latin typeface="Times New Roman" panose="02020603050405020304" pitchFamily="18" charset="0"/>
                          <a:cs typeface="Times New Roman" panose="02020603050405020304" pitchFamily="18" charset="0"/>
                        </a:rPr>
                        <a:t>Foreclosure</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smtClean="0">
                          <a:latin typeface="Times New Roman" panose="02020603050405020304" pitchFamily="18" charset="0"/>
                          <a:cs typeface="Times New Roman" panose="02020603050405020304" pitchFamily="18" charset="0"/>
                        </a:rPr>
                        <a:t>17%</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242455">
                <a:tc>
                  <a:txBody>
                    <a:bodyPr/>
                    <a:lstStyle/>
                    <a:p>
                      <a:r>
                        <a:rPr lang="en-US" sz="1200" b="1" dirty="0" smtClean="0">
                          <a:latin typeface="Times New Roman" panose="02020603050405020304" pitchFamily="18" charset="0"/>
                          <a:cs typeface="Times New Roman" panose="02020603050405020304" pitchFamily="18" charset="0"/>
                        </a:rPr>
                        <a:t>Small claims</a:t>
                      </a:r>
                      <a:endParaRPr lang="en-US" sz="1200" b="1" dirty="0">
                        <a:latin typeface="Times New Roman" panose="02020603050405020304" pitchFamily="18" charset="0"/>
                        <a:cs typeface="Times New Roman" panose="02020603050405020304" pitchFamily="18" charset="0"/>
                      </a:endParaRPr>
                    </a:p>
                  </a:txBody>
                  <a:tcPr/>
                </a:tc>
                <a:tc>
                  <a:txBody>
                    <a:bodyPr/>
                    <a:lstStyle/>
                    <a:p>
                      <a:pPr algn="r"/>
                      <a:r>
                        <a:rPr lang="en-US" sz="1200" b="1" dirty="0" smtClean="0">
                          <a:latin typeface="Times New Roman" panose="02020603050405020304" pitchFamily="18" charset="0"/>
                          <a:cs typeface="Times New Roman" panose="02020603050405020304" pitchFamily="18" charset="0"/>
                        </a:rPr>
                        <a:t>16%</a:t>
                      </a:r>
                      <a:endParaRPr lang="en-US" sz="12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242455">
                <a:tc>
                  <a:txBody>
                    <a:bodyPr/>
                    <a:lstStyle/>
                    <a:p>
                      <a:r>
                        <a:rPr lang="en-US" sz="1200" b="1" dirty="0" smtClean="0">
                          <a:latin typeface="Times New Roman" panose="02020603050405020304" pitchFamily="18" charset="0"/>
                          <a:cs typeface="Times New Roman" panose="02020603050405020304" pitchFamily="18" charset="0"/>
                        </a:rPr>
                        <a:t>Other civil</a:t>
                      </a:r>
                      <a:r>
                        <a:rPr lang="en-US" sz="1200" b="1" baseline="0" dirty="0" smtClean="0">
                          <a:latin typeface="Times New Roman" panose="02020603050405020304" pitchFamily="18" charset="0"/>
                          <a:cs typeface="Times New Roman" panose="02020603050405020304" pitchFamily="18" charset="0"/>
                        </a:rPr>
                        <a:t> cases</a:t>
                      </a:r>
                      <a:endParaRPr lang="en-US" sz="1200" b="1" dirty="0">
                        <a:latin typeface="Times New Roman" panose="02020603050405020304" pitchFamily="18" charset="0"/>
                        <a:cs typeface="Times New Roman" panose="02020603050405020304" pitchFamily="18" charset="0"/>
                      </a:endParaRPr>
                    </a:p>
                  </a:txBody>
                  <a:tcPr/>
                </a:tc>
                <a:tc>
                  <a:txBody>
                    <a:bodyPr/>
                    <a:lstStyle/>
                    <a:p>
                      <a:pPr algn="r"/>
                      <a:r>
                        <a:rPr lang="en-US" sz="1200" b="1" dirty="0" smtClean="0">
                          <a:latin typeface="Times New Roman" panose="02020603050405020304" pitchFamily="18" charset="0"/>
                          <a:cs typeface="Times New Roman" panose="02020603050405020304" pitchFamily="18" charset="0"/>
                        </a:rPr>
                        <a:t>9%</a:t>
                      </a:r>
                      <a:endParaRPr lang="en-US" sz="12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r h="242455">
                <a:tc>
                  <a:txBody>
                    <a:bodyPr/>
                    <a:lstStyle/>
                    <a:p>
                      <a:r>
                        <a:rPr lang="en-US" sz="1200" b="1" dirty="0" smtClean="0">
                          <a:latin typeface="Times New Roman" panose="02020603050405020304" pitchFamily="18" charset="0"/>
                          <a:cs typeface="Times New Roman" panose="02020603050405020304" pitchFamily="18" charset="0"/>
                        </a:rPr>
                        <a:t>Tort</a:t>
                      </a:r>
                      <a:endParaRPr lang="en-US" sz="1200" b="1" dirty="0">
                        <a:latin typeface="Times New Roman" panose="02020603050405020304" pitchFamily="18" charset="0"/>
                        <a:cs typeface="Times New Roman" panose="02020603050405020304" pitchFamily="18" charset="0"/>
                      </a:endParaRPr>
                    </a:p>
                  </a:txBody>
                  <a:tcPr/>
                </a:tc>
                <a:tc>
                  <a:txBody>
                    <a:bodyPr/>
                    <a:lstStyle/>
                    <a:p>
                      <a:pPr algn="r"/>
                      <a:r>
                        <a:rPr lang="en-US" sz="1200" b="1" dirty="0" smtClean="0">
                          <a:latin typeface="Times New Roman" panose="02020603050405020304" pitchFamily="18" charset="0"/>
                          <a:cs typeface="Times New Roman" panose="02020603050405020304" pitchFamily="18" charset="0"/>
                        </a:rPr>
                        <a:t>7%</a:t>
                      </a:r>
                      <a:endParaRPr lang="en-US" sz="12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6"/>
                  </a:ext>
                </a:extLst>
              </a:tr>
              <a:tr h="242455">
                <a:tc>
                  <a:txBody>
                    <a:bodyPr/>
                    <a:lstStyle/>
                    <a:p>
                      <a:pPr lvl="1"/>
                      <a:r>
                        <a:rPr lang="en-US" sz="1200" dirty="0" smtClean="0">
                          <a:latin typeface="Times New Roman" panose="02020603050405020304" pitchFamily="18" charset="0"/>
                          <a:cs typeface="Times New Roman" panose="02020603050405020304" pitchFamily="18" charset="0"/>
                        </a:rPr>
                        <a:t>Automobile tort</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smtClean="0">
                          <a:latin typeface="Times New Roman" panose="02020603050405020304" pitchFamily="18" charset="0"/>
                          <a:cs typeface="Times New Roman" panose="02020603050405020304" pitchFamily="18" charset="0"/>
                        </a:rPr>
                        <a:t>40%</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7"/>
                  </a:ext>
                </a:extLst>
              </a:tr>
              <a:tr h="242455">
                <a:tc>
                  <a:txBody>
                    <a:bodyPr/>
                    <a:lstStyle/>
                    <a:p>
                      <a:pPr lvl="1"/>
                      <a:r>
                        <a:rPr lang="en-US" sz="1200" dirty="0" smtClean="0">
                          <a:latin typeface="Times New Roman" panose="02020603050405020304" pitchFamily="18" charset="0"/>
                          <a:cs typeface="Times New Roman" panose="02020603050405020304" pitchFamily="18" charset="0"/>
                        </a:rPr>
                        <a:t>Personal injury/property damage</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8"/>
                  </a:ext>
                </a:extLst>
              </a:tr>
              <a:tr h="242455">
                <a:tc>
                  <a:txBody>
                    <a:bodyPr/>
                    <a:lstStyle/>
                    <a:p>
                      <a:pPr lvl="1"/>
                      <a:r>
                        <a:rPr lang="en-US" sz="1200" dirty="0" smtClean="0">
                          <a:latin typeface="Times New Roman" panose="02020603050405020304" pitchFamily="18" charset="0"/>
                          <a:cs typeface="Times New Roman" panose="02020603050405020304" pitchFamily="18" charset="0"/>
                        </a:rPr>
                        <a:t>Medical</a:t>
                      </a:r>
                      <a:r>
                        <a:rPr lang="en-US" sz="1200" baseline="0" dirty="0" smtClean="0">
                          <a:latin typeface="Times New Roman" panose="02020603050405020304" pitchFamily="18" charset="0"/>
                          <a:cs typeface="Times New Roman" panose="02020603050405020304" pitchFamily="18" charset="0"/>
                        </a:rPr>
                        <a:t> malpractice</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smtClean="0">
                          <a:latin typeface="Times New Roman" panose="02020603050405020304" pitchFamily="18" charset="0"/>
                          <a:cs typeface="Times New Roman" panose="02020603050405020304" pitchFamily="18" charset="0"/>
                        </a:rPr>
                        <a:t>3%</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9"/>
                  </a:ext>
                </a:extLst>
              </a:tr>
              <a:tr h="242455">
                <a:tc>
                  <a:txBody>
                    <a:bodyPr/>
                    <a:lstStyle/>
                    <a:p>
                      <a:pPr lvl="1"/>
                      <a:r>
                        <a:rPr lang="en-US" sz="1200" dirty="0" smtClean="0">
                          <a:latin typeface="Times New Roman" panose="02020603050405020304" pitchFamily="18" charset="0"/>
                          <a:cs typeface="Times New Roman" panose="02020603050405020304" pitchFamily="18" charset="0"/>
                        </a:rPr>
                        <a:t>Products liability</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smtClean="0">
                          <a:latin typeface="Times New Roman" panose="02020603050405020304" pitchFamily="18" charset="0"/>
                          <a:cs typeface="Times New Roman" panose="02020603050405020304" pitchFamily="18" charset="0"/>
                        </a:rPr>
                        <a:t>2%</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1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936809350"/>
              </p:ext>
            </p:extLst>
          </p:nvPr>
        </p:nvGraphicFramePr>
        <p:xfrm>
          <a:off x="866775" y="5638800"/>
          <a:ext cx="5181602" cy="2087880"/>
        </p:xfrm>
        <a:graphic>
          <a:graphicData uri="http://schemas.openxmlformats.org/drawingml/2006/table">
            <a:tbl>
              <a:tblPr firstRow="1" bandRow="1">
                <a:tableStyleId>{2D5ABB26-0587-4C30-8999-92F81FD0307C}</a:tableStyleId>
              </a:tblPr>
              <a:tblGrid>
                <a:gridCol w="2105025">
                  <a:extLst>
                    <a:ext uri="{9D8B030D-6E8A-4147-A177-3AD203B41FA5}">
                      <a16:colId xmlns="" xmlns:a16="http://schemas.microsoft.com/office/drawing/2014/main" val="20000"/>
                    </a:ext>
                  </a:extLst>
                </a:gridCol>
                <a:gridCol w="533401">
                  <a:extLst>
                    <a:ext uri="{9D8B030D-6E8A-4147-A177-3AD203B41FA5}">
                      <a16:colId xmlns="" xmlns:a16="http://schemas.microsoft.com/office/drawing/2014/main" val="20001"/>
                    </a:ext>
                  </a:extLst>
                </a:gridCol>
                <a:gridCol w="1981199">
                  <a:extLst>
                    <a:ext uri="{9D8B030D-6E8A-4147-A177-3AD203B41FA5}">
                      <a16:colId xmlns="" xmlns:a16="http://schemas.microsoft.com/office/drawing/2014/main" val="20002"/>
                    </a:ext>
                  </a:extLst>
                </a:gridCol>
                <a:gridCol w="561977">
                  <a:extLst>
                    <a:ext uri="{9D8B030D-6E8A-4147-A177-3AD203B41FA5}">
                      <a16:colId xmlns="" xmlns:a16="http://schemas.microsoft.com/office/drawing/2014/main" val="20003"/>
                    </a:ext>
                  </a:extLst>
                </a:gridCol>
              </a:tblGrid>
              <a:tr h="533400">
                <a:tc gridSpan="2">
                  <a:txBody>
                    <a:bodyPr/>
                    <a:lstStyle/>
                    <a:p>
                      <a:pPr algn="ctr"/>
                      <a:r>
                        <a:rPr lang="en-US" sz="1200" dirty="0" smtClean="0">
                          <a:latin typeface="Times New Roman" panose="02020603050405020304" pitchFamily="18" charset="0"/>
                          <a:cs typeface="Times New Roman" panose="02020603050405020304" pitchFamily="18" charset="0"/>
                        </a:rPr>
                        <a:t>Case dispositions</a:t>
                      </a:r>
                      <a:endParaRPr lang="en-US" sz="1200" baseline="0" dirty="0" smtClean="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N</a:t>
                      </a:r>
                      <a:r>
                        <a:rPr lang="en-US" sz="1200" baseline="0" dirty="0" smtClean="0">
                          <a:latin typeface="Times New Roman" panose="02020603050405020304" pitchFamily="18" charset="0"/>
                          <a:cs typeface="Times New Roman" panose="02020603050405020304" pitchFamily="18" charset="0"/>
                        </a:rPr>
                        <a:t> = 925,344</a:t>
                      </a:r>
                      <a:endParaRPr lang="en-US" sz="1200" dirty="0">
                        <a:latin typeface="Times New Roman" panose="02020603050405020304" pitchFamily="18" charset="0"/>
                        <a:cs typeface="Times New Roman" panose="02020603050405020304" pitchFamily="18"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200" dirty="0" smtClean="0">
                          <a:latin typeface="Times New Roman" panose="02020603050405020304" pitchFamily="18" charset="0"/>
                          <a:cs typeface="Times New Roman" panose="02020603050405020304" pitchFamily="18" charset="0"/>
                        </a:rPr>
                        <a:t>Cases without lawyers</a:t>
                      </a:r>
                    </a:p>
                    <a:p>
                      <a:pPr algn="ctr"/>
                      <a:r>
                        <a:rPr lang="en-US" sz="1200" dirty="0" smtClean="0">
                          <a:latin typeface="Times New Roman" panose="02020603050405020304" pitchFamily="18" charset="0"/>
                          <a:cs typeface="Times New Roman" panose="02020603050405020304" pitchFamily="18" charset="0"/>
                        </a:rPr>
                        <a:t>N</a:t>
                      </a:r>
                      <a:r>
                        <a:rPr lang="en-US" sz="1200" baseline="0" dirty="0" smtClean="0">
                          <a:latin typeface="Times New Roman" panose="02020603050405020304" pitchFamily="18" charset="0"/>
                          <a:cs typeface="Times New Roman" panose="02020603050405020304" pitchFamily="18" charset="0"/>
                        </a:rPr>
                        <a:t> = 649,811</a:t>
                      </a:r>
                      <a:endParaRPr lang="en-US" sz="1200" i="1" baseline="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 xmlns:a16="http://schemas.microsoft.com/office/drawing/2014/main" val="10000"/>
                  </a:ext>
                </a:extLst>
              </a:tr>
              <a:tr h="242455">
                <a:tc>
                  <a:txBody>
                    <a:bodyPr/>
                    <a:lstStyle/>
                    <a:p>
                      <a:pPr lvl="0"/>
                      <a:r>
                        <a:rPr lang="en-US" sz="1200" dirty="0" smtClean="0">
                          <a:latin typeface="Times New Roman" panose="02020603050405020304" pitchFamily="18" charset="0"/>
                          <a:cs typeface="Times New Roman" panose="02020603050405020304" pitchFamily="18" charset="0"/>
                        </a:rPr>
                        <a:t>Dismissed</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lvl="0" algn="r"/>
                      <a:r>
                        <a:rPr lang="en-US" sz="1200" dirty="0" smtClean="0">
                          <a:latin typeface="Times New Roman" panose="02020603050405020304" pitchFamily="18" charset="0"/>
                          <a:cs typeface="Times New Roman" panose="02020603050405020304" pitchFamily="18" charset="0"/>
                        </a:rPr>
                        <a:t>35%</a:t>
                      </a:r>
                      <a:endParaRPr lang="en-US" sz="1200" dirty="0">
                        <a:latin typeface="Times New Roman" panose="02020603050405020304" pitchFamily="18" charset="0"/>
                        <a:cs typeface="Times New Roman" panose="02020603050405020304" pitchFamily="18"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r>
                        <a:rPr lang="en-US" sz="1200" i="0" baseline="0" dirty="0" smtClean="0">
                          <a:solidFill>
                            <a:srgbClr val="000000"/>
                          </a:solidFill>
                          <a:latin typeface="Times New Roman" panose="02020603050405020304" pitchFamily="18" charset="0"/>
                          <a:cs typeface="Times New Roman" panose="02020603050405020304" pitchFamily="18" charset="0"/>
                        </a:rPr>
                        <a:t>Parties without representation</a:t>
                      </a:r>
                      <a:endParaRPr lang="en-US" sz="12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 xmlns:a16="http://schemas.microsoft.com/office/drawing/2014/main" val="10001"/>
                  </a:ext>
                </a:extLst>
              </a:tr>
              <a:tr h="242455">
                <a:tc>
                  <a:txBody>
                    <a:bodyPr/>
                    <a:lstStyle/>
                    <a:p>
                      <a:pPr lvl="0" algn="l"/>
                      <a:r>
                        <a:rPr lang="en-US" sz="1200" dirty="0" smtClean="0">
                          <a:latin typeface="Times New Roman" panose="02020603050405020304" pitchFamily="18" charset="0"/>
                          <a:cs typeface="Times New Roman" panose="02020603050405020304" pitchFamily="18" charset="0"/>
                        </a:rPr>
                        <a:t>Judgment unspecified</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lvl="0" algn="r"/>
                      <a:r>
                        <a:rPr lang="en-US" sz="1200" dirty="0" smtClean="0">
                          <a:latin typeface="Times New Roman" panose="02020603050405020304" pitchFamily="18" charset="0"/>
                          <a:cs typeface="Times New Roman" panose="02020603050405020304" pitchFamily="18" charset="0"/>
                        </a:rPr>
                        <a:t>26%</a:t>
                      </a:r>
                      <a:endParaRPr lang="en-US" sz="1200" dirty="0">
                        <a:latin typeface="Times New Roman" panose="02020603050405020304" pitchFamily="18" charset="0"/>
                        <a:cs typeface="Times New Roman" panose="02020603050405020304" pitchFamily="18"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1200" dirty="0" smtClean="0">
                          <a:latin typeface="Times New Roman" panose="02020603050405020304" pitchFamily="18" charset="0"/>
                          <a:cs typeface="Times New Roman" panose="02020603050405020304" pitchFamily="18" charset="0"/>
                        </a:rPr>
                        <a:t>Both parties</a:t>
                      </a:r>
                      <a:endParaRPr lang="en-US" sz="12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200" dirty="0" smtClean="0">
                          <a:latin typeface="Times New Roman" panose="02020603050405020304" pitchFamily="18" charset="0"/>
                          <a:cs typeface="Times New Roman" panose="02020603050405020304" pitchFamily="18" charset="0"/>
                        </a:rPr>
                        <a:t>6%</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42455">
                <a:tc>
                  <a:txBody>
                    <a:bodyPr/>
                    <a:lstStyle/>
                    <a:p>
                      <a:pPr lvl="0"/>
                      <a:r>
                        <a:rPr lang="en-US" sz="1200" dirty="0" smtClean="0">
                          <a:latin typeface="Times New Roman" panose="02020603050405020304" pitchFamily="18" charset="0"/>
                          <a:cs typeface="Times New Roman" panose="02020603050405020304" pitchFamily="18" charset="0"/>
                        </a:rPr>
                        <a:t>Default judgment</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lvl="0" algn="r"/>
                      <a:r>
                        <a:rPr lang="en-US"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1200" dirty="0" smtClean="0">
                          <a:latin typeface="Times New Roman" panose="02020603050405020304" pitchFamily="18" charset="0"/>
                          <a:cs typeface="Times New Roman" panose="02020603050405020304" pitchFamily="18" charset="0"/>
                        </a:rPr>
                        <a:t>Defendants</a:t>
                      </a:r>
                      <a:endParaRPr lang="en-US" sz="12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200" dirty="0" smtClean="0">
                          <a:latin typeface="Times New Roman" panose="02020603050405020304" pitchFamily="18" charset="0"/>
                          <a:cs typeface="Times New Roman" panose="02020603050405020304" pitchFamily="18" charset="0"/>
                        </a:rPr>
                        <a:t>74%</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42455">
                <a:tc>
                  <a:txBody>
                    <a:bodyPr/>
                    <a:lstStyle/>
                    <a:p>
                      <a:pPr lvl="0"/>
                      <a:r>
                        <a:rPr lang="en-US" sz="1200" dirty="0" smtClean="0">
                          <a:latin typeface="Times New Roman" panose="02020603050405020304" pitchFamily="18" charset="0"/>
                          <a:cs typeface="Times New Roman" panose="02020603050405020304" pitchFamily="18" charset="0"/>
                        </a:rPr>
                        <a:t>Settled</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lvl="0" algn="r"/>
                      <a:r>
                        <a:rPr lang="en-US" sz="1200" dirty="0" smtClean="0">
                          <a:latin typeface="Times New Roman" panose="02020603050405020304" pitchFamily="18" charset="0"/>
                          <a:cs typeface="Times New Roman" panose="02020603050405020304" pitchFamily="18" charset="0"/>
                        </a:rPr>
                        <a:t>10%</a:t>
                      </a:r>
                      <a:endParaRPr lang="en-US" sz="1200" dirty="0">
                        <a:latin typeface="Times New Roman" panose="02020603050405020304" pitchFamily="18" charset="0"/>
                        <a:cs typeface="Times New Roman" panose="02020603050405020304" pitchFamily="18"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1200" dirty="0" smtClean="0">
                          <a:latin typeface="Times New Roman" panose="02020603050405020304" pitchFamily="18" charset="0"/>
                          <a:cs typeface="Times New Roman" panose="02020603050405020304" pitchFamily="18" charset="0"/>
                        </a:rPr>
                        <a:t>Plaintiffs</a:t>
                      </a:r>
                      <a:endParaRPr lang="en-US" sz="12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200" dirty="0" smtClean="0">
                          <a:latin typeface="Times New Roman" panose="02020603050405020304" pitchFamily="18" charset="0"/>
                          <a:cs typeface="Times New Roman" panose="02020603050405020304" pitchFamily="18" charset="0"/>
                        </a:rPr>
                        <a:t>8%</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42455">
                <a:tc>
                  <a:txBody>
                    <a:bodyPr/>
                    <a:lstStyle/>
                    <a:p>
                      <a:pPr lvl="0"/>
                      <a:r>
                        <a:rPr lang="en-US" sz="1200" dirty="0" smtClean="0">
                          <a:latin typeface="Times New Roman" panose="02020603050405020304" pitchFamily="18" charset="0"/>
                          <a:cs typeface="Times New Roman" panose="02020603050405020304" pitchFamily="18" charset="0"/>
                        </a:rPr>
                        <a:t>Trial, summary judgment,</a:t>
                      </a:r>
                      <a:r>
                        <a:rPr lang="en-US" sz="1200" baseline="0" dirty="0" smtClean="0">
                          <a:latin typeface="Times New Roman" panose="02020603050405020304" pitchFamily="18" charset="0"/>
                          <a:cs typeface="Times New Roman" panose="02020603050405020304" pitchFamily="18" charset="0"/>
                        </a:rPr>
                        <a:t> or binding arbitration</a:t>
                      </a: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lvl="0" algn="r"/>
                      <a:r>
                        <a:rPr lang="en-US" sz="1200" dirty="0" smtClean="0">
                          <a:latin typeface="Times New Roman" panose="02020603050405020304" pitchFamily="18" charset="0"/>
                          <a:cs typeface="Times New Roman" panose="02020603050405020304" pitchFamily="18" charset="0"/>
                        </a:rPr>
                        <a:t>4%</a:t>
                      </a:r>
                      <a:endParaRPr lang="en-US" sz="1200" dirty="0">
                        <a:latin typeface="Times New Roman" panose="02020603050405020304" pitchFamily="18" charset="0"/>
                        <a:cs typeface="Times New Roman" panose="02020603050405020304" pitchFamily="18" charset="0"/>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US" sz="12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endParaRPr lang="en-US" sz="1200" dirty="0">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sp>
        <p:nvSpPr>
          <p:cNvPr id="24" name="Rectangle 23"/>
          <p:cNvSpPr/>
          <p:nvPr/>
        </p:nvSpPr>
        <p:spPr>
          <a:xfrm>
            <a:off x="866775" y="457200"/>
            <a:ext cx="5181600" cy="7239000"/>
          </a:xfrm>
          <a:prstGeom prst="rect">
            <a:avLst/>
          </a:prstGeom>
          <a:no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 name="Straight Connector 4"/>
          <p:cNvCxnSpPr/>
          <p:nvPr/>
        </p:nvCxnSpPr>
        <p:spPr>
          <a:xfrm>
            <a:off x="2743200" y="4724400"/>
            <a:ext cx="15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05200" y="6096000"/>
            <a:ext cx="0" cy="198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12"/>
          </p:nvPr>
        </p:nvSpPr>
        <p:spPr>
          <a:xfrm>
            <a:off x="4914900" y="8475136"/>
            <a:ext cx="1600200" cy="486833"/>
          </a:xfrm>
        </p:spPr>
        <p:txBody>
          <a:bodyPr/>
          <a:lstStyle/>
          <a:p>
            <a:pPr>
              <a:defRPr/>
            </a:pP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11"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7239873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cb98\Desktop\Waffle House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305" y="762000"/>
            <a:ext cx="5494830" cy="7543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8373813"/>
            <a:ext cx="6858000" cy="369332"/>
          </a:xfrm>
          <a:prstGeom prst="rect">
            <a:avLst/>
          </a:prstGeom>
        </p:spPr>
        <p:txBody>
          <a:bodyPr wrap="square">
            <a:spAutoFit/>
          </a:bodyPr>
          <a:lstStyle/>
          <a:p>
            <a:r>
              <a:rPr lang="en-US" sz="900" dirty="0" smtClean="0"/>
              <a:t>Joint </a:t>
            </a:r>
            <a:r>
              <a:rPr lang="en-US" sz="900" dirty="0"/>
              <a:t>Appendix at </a:t>
            </a:r>
            <a:r>
              <a:rPr lang="en-US" sz="900" dirty="0" smtClean="0"/>
              <a:t>59, 61, </a:t>
            </a:r>
            <a:r>
              <a:rPr lang="en-US" sz="900" dirty="0"/>
              <a:t>EEOC v. Waffle House, No. 99-1823 (May 25, 2001)</a:t>
            </a:r>
          </a:p>
          <a:p>
            <a:endParaRPr lang="en-US" sz="900" b="1" dirty="0">
              <a:latin typeface="Calibri"/>
              <a:cs typeface="Calibri"/>
            </a:endParaRPr>
          </a:p>
        </p:txBody>
      </p:sp>
      <p:sp>
        <p:nvSpPr>
          <p:cNvPr id="4" name="Rectangle 3"/>
          <p:cNvSpPr/>
          <p:nvPr/>
        </p:nvSpPr>
        <p:spPr>
          <a:xfrm>
            <a:off x="2133600" y="408801"/>
            <a:ext cx="2793457" cy="276999"/>
          </a:xfrm>
          <a:prstGeom prst="rect">
            <a:avLst/>
          </a:prstGeom>
        </p:spPr>
        <p:txBody>
          <a:bodyPr wrap="none">
            <a:spAutoFit/>
          </a:bodyPr>
          <a:lstStyle/>
          <a:p>
            <a:pPr lvl="0"/>
            <a:r>
              <a:rPr lang="en-US" sz="1200" b="1" dirty="0">
                <a:solidFill>
                  <a:prstClr val="black"/>
                </a:solidFill>
                <a:latin typeface="Times New Roman" panose="02020603050405020304" pitchFamily="18" charset="0"/>
                <a:cs typeface="Times New Roman" panose="02020603050405020304" pitchFamily="18" charset="0"/>
              </a:rPr>
              <a:t>Waffle House Employment </a:t>
            </a:r>
            <a:r>
              <a:rPr lang="en-US" sz="1200" b="1" dirty="0" smtClean="0">
                <a:solidFill>
                  <a:prstClr val="black"/>
                </a:solidFill>
                <a:latin typeface="Times New Roman" panose="02020603050405020304" pitchFamily="18" charset="0"/>
                <a:cs typeface="Times New Roman" panose="02020603050405020304" pitchFamily="18" charset="0"/>
              </a:rPr>
              <a:t>Application </a:t>
            </a:r>
            <a:endParaRPr lang="en-US" sz="1200" b="1"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D2A3A7F-C677-405C-B1E0-009B43635DD7}"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sp>
        <p:nvSpPr>
          <p:cNvPr id="10"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42434670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cb98\Desktop\Waffle House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9704"/>
            <a:ext cx="5900899" cy="77636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D2A3A7F-C677-405C-B1E0-009B43635DD7}"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
        <p:nvSpPr>
          <p:cNvPr id="7"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42829603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2A3A7F-C677-405C-B1E0-009B43635DD7}" type="slidenum">
              <a:rPr lang="en-US" smtClean="0"/>
              <a:t>1</a:t>
            </a:fld>
            <a:endParaRPr lang="en-US"/>
          </a:p>
        </p:txBody>
      </p:sp>
      <p:sp>
        <p:nvSpPr>
          <p:cNvPr id="6"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 y="1219200"/>
            <a:ext cx="6042660" cy="4648200"/>
          </a:xfrm>
          <a:prstGeom prst="rect">
            <a:avLst/>
          </a:prstGeom>
        </p:spPr>
      </p:pic>
      <p:sp>
        <p:nvSpPr>
          <p:cNvPr id="8" name="TextBox 7"/>
          <p:cNvSpPr txBox="1"/>
          <p:nvPr/>
        </p:nvSpPr>
        <p:spPr>
          <a:xfrm>
            <a:off x="609600" y="6019800"/>
            <a:ext cx="5715000" cy="584775"/>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United States Post Office, Court House, and Custom House, 1906.</a:t>
            </a:r>
          </a:p>
          <a:p>
            <a:r>
              <a:rPr lang="en-US" sz="900" dirty="0" smtClean="0">
                <a:latin typeface="Times New Roman" panose="02020603050405020304" pitchFamily="18" charset="0"/>
                <a:cs typeface="Times New Roman" panose="02020603050405020304" pitchFamily="18" charset="0"/>
              </a:rPr>
              <a:t>Renamed the Providence Federal Building and Courthouse, 1961. Architect: Clarke &amp; Howe. </a:t>
            </a:r>
            <a:endParaRPr lang="en-US" sz="900" dirty="0">
              <a:latin typeface="Times New Roman" panose="02020603050405020304" pitchFamily="18" charset="0"/>
              <a:cs typeface="Times New Roman" panose="02020603050405020304" pitchFamily="18" charset="0"/>
            </a:endParaRPr>
          </a:p>
          <a:p>
            <a:r>
              <a:rPr lang="en-US" sz="900" dirty="0" smtClean="0">
                <a:latin typeface="Times New Roman" panose="02020603050405020304" pitchFamily="18" charset="0"/>
                <a:cs typeface="Times New Roman" panose="02020603050405020304" pitchFamily="18" charset="0"/>
              </a:rPr>
              <a:t>Source: National Archives, RG121-BS, Box 79, Folder M.</a:t>
            </a: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35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34" y="737903"/>
            <a:ext cx="6190406" cy="759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507070"/>
            <a:ext cx="6858000" cy="461665"/>
          </a:xfrm>
          <a:prstGeom prst="rect">
            <a:avLst/>
          </a:prstGeom>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Document </a:t>
            </a:r>
            <a:r>
              <a:rPr lang="en-US" sz="1200" b="1" dirty="0">
                <a:latin typeface="Times New Roman" panose="02020603050405020304" pitchFamily="18" charset="0"/>
                <a:cs typeface="Times New Roman" panose="02020603050405020304" pitchFamily="18" charset="0"/>
              </a:rPr>
              <a:t>Accompanying the Purchase of a Cellular Phone, </a:t>
            </a:r>
            <a:r>
              <a:rPr lang="en-US" sz="1200" b="1" dirty="0" smtClean="0">
                <a:latin typeface="Times New Roman" panose="02020603050405020304" pitchFamily="18" charset="0"/>
                <a:cs typeface="Times New Roman" panose="02020603050405020304" pitchFamily="18" charset="0"/>
              </a:rPr>
              <a:t>2002.</a:t>
            </a:r>
            <a:endParaRPr lang="en-US" sz="1200" b="1" dirty="0">
              <a:latin typeface="Times New Roman" panose="02020603050405020304" pitchFamily="18" charset="0"/>
              <a:cs typeface="Times New Roman" panose="02020603050405020304" pitchFamily="18" charset="0"/>
            </a:endParaRPr>
          </a:p>
          <a:p>
            <a:endParaRPr lang="en-US" sz="1200" b="1" cap="all" dirty="0">
              <a:latin typeface="Times New Roman" panose="02020603050405020304" pitchFamily="18" charset="0"/>
              <a:cs typeface="Times New Roman" panose="02020603050405020304" pitchFamily="18" charset="0"/>
            </a:endParaRPr>
          </a:p>
        </p:txBody>
      </p:sp>
      <p:sp>
        <p:nvSpPr>
          <p:cNvPr id="7" name="Slide Number Placeholder 5"/>
          <p:cNvSpPr>
            <a:spLocks noGrp="1"/>
          </p:cNvSpPr>
          <p:nvPr>
            <p:ph type="sldNum" sz="quarter" idx="12"/>
          </p:nvPr>
        </p:nvSpPr>
        <p:spPr>
          <a:xfrm>
            <a:off x="4914900" y="8475136"/>
            <a:ext cx="1600200" cy="486833"/>
          </a:xfrm>
        </p:spPr>
        <p:txBody>
          <a:bodyPr/>
          <a:lstStyle/>
          <a:p>
            <a:fld id="{7D2A3A7F-C677-405C-B1E0-009B43635DD7}" type="slidenum">
              <a:rPr lang="en-US" smtClean="0">
                <a:latin typeface="Times New Roman" panose="02020603050405020304" pitchFamily="18" charset="0"/>
                <a:cs typeface="Times New Roman" panose="02020603050405020304" pitchFamily="18" charset="0"/>
              </a:rPr>
              <a:t>19</a:t>
            </a:fld>
            <a:endParaRPr lang="en-US" dirty="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144576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43890" y="228600"/>
            <a:ext cx="61722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1000" indent="0" algn="just">
              <a:lnSpc>
                <a:spcPct val="80000"/>
              </a:lnSpc>
              <a:buFontTx/>
              <a:buNone/>
            </a:pPr>
            <a:endParaRPr lang="en-US" sz="2000" b="1" dirty="0">
              <a:latin typeface="Times New Roman" panose="02020603050405020304" pitchFamily="18" charset="0"/>
              <a:cs typeface="Times New Roman" panose="02020603050405020304" pitchFamily="18" charset="0"/>
            </a:endParaRPr>
          </a:p>
          <a:p>
            <a:pPr marL="0" indent="0" algn="ctr">
              <a:buNone/>
            </a:pPr>
            <a:r>
              <a:rPr lang="en-US" sz="2000" b="1" dirty="0" smtClean="0">
                <a:latin typeface="Times New Roman" panose="02020603050405020304" pitchFamily="18" charset="0"/>
                <a:cs typeface="Times New Roman" panose="02020603050405020304" pitchFamily="18" charset="0"/>
              </a:rPr>
              <a:t>Consumer Arbitrations Filed with the</a:t>
            </a:r>
          </a:p>
          <a:p>
            <a:pPr marL="0" indent="0" algn="ctr">
              <a:buNone/>
            </a:pPr>
            <a:r>
              <a:rPr lang="en-US" sz="2000" b="1" dirty="0" smtClean="0">
                <a:latin typeface="Times New Roman" panose="02020603050405020304" pitchFamily="18" charset="0"/>
                <a:cs typeface="Times New Roman" panose="02020603050405020304" pitchFamily="18" charset="0"/>
              </a:rPr>
              <a:t>American Arbitration Association, 2009-2014</a:t>
            </a: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defTabSz="228600">
              <a:lnSpc>
                <a:spcPct val="120000"/>
              </a:lnSpc>
              <a:spcBef>
                <a:spcPts val="0"/>
              </a:spcBef>
              <a:buNone/>
            </a:pPr>
            <a:endParaRPr lang="en-US" sz="2000" dirty="0" smtClean="0">
              <a:latin typeface="Times New Roman" panose="02020603050405020304" pitchFamily="18" charset="0"/>
              <a:cs typeface="Times New Roman" panose="02020603050405020304" pitchFamily="18" charset="0"/>
            </a:endParaRPr>
          </a:p>
          <a:p>
            <a:pPr marL="381000" indent="-381000">
              <a:lnSpc>
                <a:spcPct val="80000"/>
              </a:lnSpc>
              <a:buFontTx/>
              <a:buNone/>
            </a:pPr>
            <a:endParaRPr lang="en-US" sz="2000" b="1" u="sng" dirty="0" smtClean="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29402352"/>
              </p:ext>
            </p:extLst>
          </p:nvPr>
        </p:nvGraphicFramePr>
        <p:xfrm>
          <a:off x="457200" y="1371600"/>
          <a:ext cx="6057900" cy="5974079"/>
        </p:xfrm>
        <a:graphic>
          <a:graphicData uri="http://schemas.openxmlformats.org/drawingml/2006/table">
            <a:tbl>
              <a:tblPr/>
              <a:tblGrid>
                <a:gridCol w="1447800">
                  <a:extLst>
                    <a:ext uri="{9D8B030D-6E8A-4147-A177-3AD203B41FA5}">
                      <a16:colId xmlns="" xmlns:a16="http://schemas.microsoft.com/office/drawing/2014/main" val="20000"/>
                    </a:ext>
                  </a:extLst>
                </a:gridCol>
                <a:gridCol w="2286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998589">
                  <a:extLst>
                    <a:ext uri="{9D8B030D-6E8A-4147-A177-3AD203B41FA5}">
                      <a16:colId xmlns="" xmlns:a16="http://schemas.microsoft.com/office/drawing/2014/main" val="20004"/>
                    </a:ext>
                  </a:extLst>
                </a:gridCol>
                <a:gridCol w="944511">
                  <a:extLst>
                    <a:ext uri="{9D8B030D-6E8A-4147-A177-3AD203B41FA5}">
                      <a16:colId xmlns="" xmlns:a16="http://schemas.microsoft.com/office/drawing/2014/main" val="20005"/>
                    </a:ext>
                  </a:extLst>
                </a:gridCol>
              </a:tblGrid>
              <a:tr h="660400">
                <a:tc>
                  <a:txBody>
                    <a:bodyPr/>
                    <a:lstStyle/>
                    <a:p>
                      <a:r>
                        <a:rPr lang="en-US" sz="1800" b="1" dirty="0" smtClean="0">
                          <a:latin typeface="Times New Roman" panose="02020603050405020304" pitchFamily="18" charset="0"/>
                          <a:cs typeface="Times New Roman" panose="02020603050405020304" pitchFamily="18" charset="0"/>
                        </a:rPr>
                        <a:t>Sources</a:t>
                      </a:r>
                      <a:endParaRPr lang="en-US" sz="1800" b="1" dirty="0">
                        <a:latin typeface="Times New Roman" panose="02020603050405020304" pitchFamily="18" charset="0"/>
                        <a:cs typeface="Times New Roman" panose="02020603050405020304" pitchFamily="18" charset="0"/>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800" b="1" dirty="0" smtClean="0">
                          <a:latin typeface="Times New Roman" panose="02020603050405020304" pitchFamily="18" charset="0"/>
                          <a:cs typeface="Times New Roman" panose="02020603050405020304" pitchFamily="18" charset="0"/>
                        </a:rPr>
                        <a:t>Types</a:t>
                      </a:r>
                      <a:endParaRPr lang="en-US" sz="18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sz="18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latin typeface="Times New Roman" panose="02020603050405020304" pitchFamily="18" charset="0"/>
                          <a:cs typeface="Times New Roman" panose="02020603050405020304" pitchFamily="18" charset="0"/>
                        </a:rPr>
                        <a:t>Average per Year</a:t>
                      </a:r>
                      <a:endParaRPr lang="en-US" sz="18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latin typeface="Times New Roman" panose="02020603050405020304" pitchFamily="18" charset="0"/>
                          <a:cs typeface="Times New Roman" panose="02020603050405020304" pitchFamily="18" charset="0"/>
                        </a:rPr>
                        <a:t>Total</a:t>
                      </a:r>
                      <a:endParaRPr lang="en-US" sz="18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036320">
                <a:tc rowSpan="2">
                  <a:txBody>
                    <a:bodyPr/>
                    <a:lstStyle/>
                    <a:p>
                      <a:r>
                        <a:rPr lang="en-US" sz="1800" dirty="0" smtClean="0">
                          <a:latin typeface="Times New Roman" panose="02020603050405020304" pitchFamily="18" charset="0"/>
                          <a:cs typeface="Times New Roman" panose="02020603050405020304" pitchFamily="18" charset="0"/>
                        </a:rPr>
                        <a:t>AAA Data, </a:t>
                      </a:r>
                      <a:r>
                        <a:rPr lang="en-US" sz="1800" i="1" dirty="0" smtClean="0">
                          <a:latin typeface="Times New Roman" panose="02020603050405020304" pitchFamily="18" charset="0"/>
                          <a:cs typeface="Times New Roman" panose="02020603050405020304" pitchFamily="18" charset="0"/>
                        </a:rPr>
                        <a:t>Provider Organization</a:t>
                      </a:r>
                      <a:r>
                        <a:rPr lang="en-US" sz="18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Report</a:t>
                      </a:r>
                    </a:p>
                    <a:p>
                      <a:r>
                        <a:rPr lang="en-US" sz="1500" i="0" dirty="0" smtClean="0">
                          <a:latin typeface="Times New Roman" panose="02020603050405020304" pitchFamily="18" charset="0"/>
                          <a:cs typeface="Times New Roman" panose="02020603050405020304" pitchFamily="18" charset="0"/>
                        </a:rPr>
                        <a:t>June</a:t>
                      </a:r>
                      <a:r>
                        <a:rPr lang="en-US" sz="1500" i="0" baseline="0" dirty="0" smtClean="0">
                          <a:latin typeface="Times New Roman" panose="02020603050405020304" pitchFamily="18" charset="0"/>
                          <a:cs typeface="Times New Roman" panose="02020603050405020304" pitchFamily="18" charset="0"/>
                        </a:rPr>
                        <a:t> 2009 – </a:t>
                      </a:r>
                    </a:p>
                    <a:p>
                      <a:r>
                        <a:rPr lang="en-US" sz="1500" i="0" baseline="0" dirty="0" smtClean="0">
                          <a:latin typeface="Times New Roman" panose="02020603050405020304" pitchFamily="18" charset="0"/>
                          <a:cs typeface="Times New Roman" panose="02020603050405020304" pitchFamily="18" charset="0"/>
                        </a:rPr>
                        <a:t>July 2014</a:t>
                      </a:r>
                      <a:endParaRPr lang="en-US" sz="1500"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800" dirty="0" smtClean="0">
                          <a:latin typeface="Times New Roman" panose="02020603050405020304" pitchFamily="18" charset="0"/>
                          <a:cs typeface="Times New Roman" panose="02020603050405020304" pitchFamily="18" charset="0"/>
                        </a:rPr>
                        <a:t>AAA</a:t>
                      </a:r>
                      <a:r>
                        <a:rPr lang="en-US" sz="1800" baseline="0" dirty="0" smtClean="0">
                          <a:latin typeface="Times New Roman" panose="02020603050405020304" pitchFamily="18" charset="0"/>
                          <a:cs typeface="Times New Roman" panose="02020603050405020304" pitchFamily="18" charset="0"/>
                        </a:rPr>
                        <a:t>-defined consumer claims</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sz="19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Times New Roman" panose="02020603050405020304" pitchFamily="18" charset="0"/>
                          <a:cs typeface="Times New Roman" panose="02020603050405020304" pitchFamily="18" charset="0"/>
                        </a:rPr>
                        <a:t>1,460</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Times New Roman" panose="02020603050405020304" pitchFamily="18" charset="0"/>
                          <a:cs typeface="Times New Roman" panose="02020603050405020304" pitchFamily="18" charset="0"/>
                        </a:rPr>
                        <a:t>7,303</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089659">
                <a:tc vMerge="1">
                  <a:txBody>
                    <a:bodyPr/>
                    <a:lstStyle/>
                    <a:p>
                      <a:endParaRPr lang="en-US"/>
                    </a:p>
                  </a:txBody>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AAA claims involving AT&amp;T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Times New Roman" panose="02020603050405020304" pitchFamily="18" charset="0"/>
                          <a:cs typeface="Times New Roman" panose="02020603050405020304" pitchFamily="18" charset="0"/>
                        </a:rPr>
                        <a:t>85-120 million consumers</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Times New Roman" panose="02020603050405020304" pitchFamily="18" charset="0"/>
                          <a:cs typeface="Times New Roman" panose="02020603050405020304" pitchFamily="18" charset="0"/>
                        </a:rPr>
                        <a:t>27</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Times New Roman" panose="02020603050405020304" pitchFamily="18" charset="0"/>
                          <a:cs typeface="Times New Roman" panose="02020603050405020304" pitchFamily="18" charset="0"/>
                        </a:rPr>
                        <a:t>134*</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834640">
                <a:tc>
                  <a:txBody>
                    <a:bodyPr/>
                    <a:lstStyle/>
                    <a:p>
                      <a:r>
                        <a:rPr lang="en-US" sz="1800" dirty="0" smtClean="0">
                          <a:latin typeface="Times New Roman" panose="02020603050405020304" pitchFamily="18" charset="0"/>
                          <a:cs typeface="Times New Roman" panose="02020603050405020304" pitchFamily="18" charset="0"/>
                        </a:rPr>
                        <a:t>Consumer Financial Protection Bureau, </a:t>
                      </a:r>
                      <a:r>
                        <a:rPr lang="en-US" sz="1800" i="1" dirty="0" smtClean="0">
                          <a:latin typeface="Times New Roman" panose="02020603050405020304" pitchFamily="18" charset="0"/>
                          <a:cs typeface="Times New Roman" panose="02020603050405020304" pitchFamily="18" charset="0"/>
                        </a:rPr>
                        <a:t>2015 Arbitration Study</a:t>
                      </a:r>
                    </a:p>
                    <a:p>
                      <a:r>
                        <a:rPr lang="en-US" sz="1500" i="0" dirty="0" smtClean="0">
                          <a:latin typeface="Times New Roman" panose="02020603050405020304" pitchFamily="18" charset="0"/>
                          <a:cs typeface="Times New Roman" panose="02020603050405020304" pitchFamily="18" charset="0"/>
                        </a:rPr>
                        <a:t>January 2010</a:t>
                      </a:r>
                      <a:r>
                        <a:rPr lang="en-US" sz="1500" i="0" baseline="0" dirty="0" smtClean="0">
                          <a:latin typeface="Times New Roman" panose="02020603050405020304" pitchFamily="18" charset="0"/>
                          <a:cs typeface="Times New Roman" panose="02020603050405020304" pitchFamily="18" charset="0"/>
                        </a:rPr>
                        <a:t> – December 2012</a:t>
                      </a:r>
                      <a:endParaRPr lang="en-US" sz="1500"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800" dirty="0" smtClean="0">
                          <a:latin typeface="Times New Roman" panose="02020603050405020304" pitchFamily="18" charset="0"/>
                          <a:cs typeface="Times New Roman" panose="02020603050405020304" pitchFamily="18" charset="0"/>
                        </a:rPr>
                        <a:t>AAA claims in credit card, prepaid card, checking account, payday, private student, and auto loan</a:t>
                      </a:r>
                      <a:r>
                        <a:rPr lang="en-US" sz="1800" baseline="0" dirty="0" smtClean="0">
                          <a:latin typeface="Times New Roman" panose="02020603050405020304" pitchFamily="18" charset="0"/>
                          <a:cs typeface="Times New Roman" panose="02020603050405020304" pitchFamily="18" charset="0"/>
                        </a:rPr>
                        <a:t> markets</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80 million credit-card consumers</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Times New Roman" panose="02020603050405020304" pitchFamily="18" charset="0"/>
                          <a:cs typeface="Times New Roman" panose="02020603050405020304" pitchFamily="18" charset="0"/>
                        </a:rPr>
                        <a:t>616**</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Times New Roman" panose="02020603050405020304" pitchFamily="18" charset="0"/>
                          <a:cs typeface="Times New Roman" panose="02020603050405020304" pitchFamily="18" charset="0"/>
                        </a:rPr>
                        <a:t>1,847</a:t>
                      </a:r>
                      <a:endParaRPr lang="en-US" sz="18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458190" y="7749570"/>
            <a:ext cx="6057900" cy="784830"/>
          </a:xfrm>
          <a:prstGeom prst="rect">
            <a:avLst/>
          </a:prstGeom>
          <a:noFill/>
        </p:spPr>
        <p:txBody>
          <a:bodyPr wrap="square" rtlCol="0">
            <a:spAutoFit/>
          </a:bodyPr>
          <a:lstStyle/>
          <a:p>
            <a:pPr algn="just"/>
            <a:r>
              <a:rPr lang="en-US" sz="900" dirty="0" smtClean="0">
                <a:latin typeface="Times New Roman" panose="02020603050405020304" pitchFamily="18" charset="0"/>
                <a:cs typeface="Times New Roman" panose="02020603050405020304" pitchFamily="18" charset="0"/>
              </a:rPr>
              <a:t>* All 134 of the consumer claims involving AT&amp;T were filed by consumers.</a:t>
            </a:r>
          </a:p>
          <a:p>
            <a:pPr algn="just"/>
            <a:r>
              <a:rPr lang="en-US" sz="900" dirty="0" smtClean="0">
                <a:latin typeface="Times New Roman" panose="02020603050405020304" pitchFamily="18" charset="0"/>
                <a:cs typeface="Times New Roman" panose="02020603050405020304" pitchFamily="18" charset="0"/>
              </a:rPr>
              <a:t>** Of the 616 consumer arbitrations a year, approximately two-thirds were filed by consumers.</a:t>
            </a:r>
          </a:p>
          <a:p>
            <a:pPr algn="just"/>
            <a:endParaRPr lang="en-US" sz="900" dirty="0" smtClean="0">
              <a:latin typeface="Times New Roman" panose="02020603050405020304" pitchFamily="18" charset="0"/>
              <a:cs typeface="Times New Roman" panose="02020603050405020304" pitchFamily="18" charset="0"/>
            </a:endParaRPr>
          </a:p>
          <a:p>
            <a:pPr algn="just"/>
            <a:r>
              <a:rPr lang="en-US" sz="900" dirty="0" smtClean="0">
                <a:latin typeface="Times New Roman" panose="02020603050405020304" pitchFamily="18" charset="0"/>
                <a:cs typeface="Times New Roman" panose="02020603050405020304" pitchFamily="18" charset="0"/>
              </a:rPr>
              <a:t>Data from: </a:t>
            </a:r>
            <a:r>
              <a:rPr lang="en-US" sz="900" i="1" dirty="0" smtClean="0">
                <a:latin typeface="Times New Roman" panose="02020603050405020304" pitchFamily="18" charset="0"/>
                <a:cs typeface="Times New Roman" panose="02020603050405020304" pitchFamily="18" charset="0"/>
              </a:rPr>
              <a:t>AAA Data, July 2009-June 2014, Provider Organization Report</a:t>
            </a:r>
            <a:r>
              <a:rPr lang="en-US" sz="900" dirty="0" smtClean="0">
                <a:latin typeface="Times New Roman" panose="02020603050405020304" pitchFamily="18" charset="0"/>
                <a:cs typeface="Times New Roman" panose="02020603050405020304" pitchFamily="18" charset="0"/>
              </a:rPr>
              <a:t>; Consumer Financial Protection Bureau, Arbitration Study: Report to Congress Pursuant to Dodd-Frank Wall Street and Consumer Protection Act, Section 102.8(A) (2015).</a:t>
            </a:r>
            <a:endParaRPr lang="en-US" sz="9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7D2A3A7F-C677-405C-B1E0-009B43635DD7}"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7"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76285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0" y="8128001"/>
            <a:ext cx="6858000" cy="461665"/>
          </a:xfrm>
          <a:prstGeom prst="rect">
            <a:avLst/>
          </a:prstGeom>
          <a:noFill/>
          <a:ln w="9525">
            <a:noFill/>
            <a:miter lim="800000"/>
            <a:headEnd/>
            <a:tailEnd/>
          </a:ln>
        </p:spPr>
        <p:txBody>
          <a:bodyPr>
            <a:spAutoFit/>
          </a:bodyPr>
          <a:lstStyle/>
          <a:p>
            <a:pPr algn="ctr"/>
            <a:endParaRPr lang="en-US" sz="2400">
              <a:solidFill>
                <a:schemeClr val="bg1"/>
              </a:solidFill>
              <a:latin typeface="Times New Roman" pitchFamily="-112" charset="0"/>
              <a:ea typeface="ＭＳ Ｐゴシック" pitchFamily="-112" charset="-128"/>
            </a:endParaRPr>
          </a:p>
        </p:txBody>
      </p:sp>
      <p:graphicFrame>
        <p:nvGraphicFramePr>
          <p:cNvPr id="2050" name="Object 3"/>
          <p:cNvGraphicFramePr>
            <a:graphicFrameLocks noChangeAspect="1"/>
          </p:cNvGraphicFramePr>
          <p:nvPr/>
        </p:nvGraphicFramePr>
        <p:xfrm>
          <a:off x="1828800" y="1752601"/>
          <a:ext cx="1588" cy="1588"/>
        </p:xfrm>
        <a:graphic>
          <a:graphicData uri="http://schemas.openxmlformats.org/presentationml/2006/ole">
            <mc:AlternateContent xmlns:mc="http://schemas.openxmlformats.org/markup-compatibility/2006">
              <mc:Choice xmlns:v="urn:schemas-microsoft-com:vml" Requires="v">
                <p:oleObj spid="_x0000_s1079" name="Drawing" r:id="rId4" imgW="6334478" imgH="9373513" progId="Presentations.Drawing.12">
                  <p:embed/>
                </p:oleObj>
              </mc:Choice>
              <mc:Fallback>
                <p:oleObj name="Drawing" r:id="rId4" imgW="6334478" imgH="9373513" progId="Presentations.Drawing.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752601"/>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2" name="Text Box 4"/>
          <p:cNvSpPr txBox="1">
            <a:spLocks noChangeArrowheads="1"/>
          </p:cNvSpPr>
          <p:nvPr/>
        </p:nvSpPr>
        <p:spPr bwMode="auto">
          <a:xfrm>
            <a:off x="609600" y="7696200"/>
            <a:ext cx="5791200" cy="584775"/>
          </a:xfrm>
          <a:prstGeom prst="rect">
            <a:avLst/>
          </a:prstGeom>
          <a:noFill/>
          <a:ln w="9525">
            <a:noFill/>
            <a:miter lim="800000"/>
            <a:headEnd/>
            <a:tailEnd/>
          </a:ln>
        </p:spPr>
        <p:txBody>
          <a:bodyPr wrap="square">
            <a:spAutoFit/>
          </a:bodyPr>
          <a:lstStyle/>
          <a:p>
            <a:r>
              <a:rPr lang="en-US" sz="1400" b="1" dirty="0" smtClean="0">
                <a:latin typeface="Times New Roman" panose="02020603050405020304" pitchFamily="18" charset="0"/>
                <a:ea typeface="ＭＳ Ｐゴシック" pitchFamily="-112" charset="-128"/>
                <a:cs typeface="Times New Roman" panose="02020603050405020304" pitchFamily="18" charset="0"/>
              </a:rPr>
              <a:t>Thomas F. Eagleton Federal Courthouse, St. Louis, Missouri, 2000.</a:t>
            </a:r>
            <a:endParaRPr lang="en-US" sz="1400" b="1" dirty="0" smtClean="0">
              <a:latin typeface="Times New Roman" panose="02020603050405020304" pitchFamily="18" charset="0"/>
              <a:cs typeface="Times New Roman" panose="02020603050405020304" pitchFamily="18" charset="0"/>
            </a:endParaRPr>
          </a:p>
          <a:p>
            <a:pPr algn="just"/>
            <a:r>
              <a:rPr lang="en-US" sz="900" dirty="0" smtClean="0">
                <a:latin typeface="Times New Roman" panose="02020603050405020304" pitchFamily="18" charset="0"/>
                <a:ea typeface="ＭＳ Ｐゴシック" pitchFamily="-112" charset="-128"/>
                <a:cs typeface="Times New Roman" panose="02020603050405020304" pitchFamily="18" charset="0"/>
              </a:rPr>
              <a:t>Architects: </a:t>
            </a:r>
            <a:r>
              <a:rPr lang="en-US" sz="900" dirty="0" err="1" smtClean="0">
                <a:latin typeface="Times New Roman" panose="02020603050405020304" pitchFamily="18" charset="0"/>
                <a:ea typeface="ＭＳ Ｐゴシック" pitchFamily="-112" charset="-128"/>
                <a:cs typeface="Times New Roman" panose="02020603050405020304" pitchFamily="18" charset="0"/>
              </a:rPr>
              <a:t>Hellmuth</a:t>
            </a:r>
            <a:r>
              <a:rPr lang="en-US" sz="900" dirty="0" smtClean="0">
                <a:latin typeface="Times New Roman" panose="02020603050405020304" pitchFamily="18" charset="0"/>
                <a:ea typeface="ＭＳ Ｐゴシック" pitchFamily="-112" charset="-128"/>
                <a:cs typeface="Times New Roman" panose="02020603050405020304" pitchFamily="18" charset="0"/>
              </a:rPr>
              <a:t>, Obata + </a:t>
            </a:r>
            <a:r>
              <a:rPr lang="en-US" sz="900" dirty="0" err="1" smtClean="0">
                <a:latin typeface="Times New Roman" panose="02020603050405020304" pitchFamily="18" charset="0"/>
                <a:ea typeface="ＭＳ Ｐゴシック" pitchFamily="-112" charset="-128"/>
                <a:cs typeface="Times New Roman" panose="02020603050405020304" pitchFamily="18" charset="0"/>
              </a:rPr>
              <a:t>Kassabaum</a:t>
            </a:r>
            <a:r>
              <a:rPr lang="en-US" sz="900" dirty="0" smtClean="0">
                <a:latin typeface="Times New Roman" panose="02020603050405020304" pitchFamily="18" charset="0"/>
                <a:ea typeface="ＭＳ Ｐゴシック" pitchFamily="-112" charset="-128"/>
                <a:cs typeface="Times New Roman" panose="02020603050405020304" pitchFamily="18" charset="0"/>
              </a:rPr>
              <a:t>, Inc. Photographer: The Honorable David D. </a:t>
            </a:r>
            <a:r>
              <a:rPr lang="en-US" sz="900" dirty="0" err="1" smtClean="0">
                <a:latin typeface="Times New Roman" panose="02020603050405020304" pitchFamily="18" charset="0"/>
                <a:ea typeface="ＭＳ Ｐゴシック" pitchFamily="-112" charset="-128"/>
                <a:cs typeface="Times New Roman" panose="02020603050405020304" pitchFamily="18" charset="0"/>
              </a:rPr>
              <a:t>Noce</a:t>
            </a:r>
            <a:r>
              <a:rPr lang="en-US" sz="900" dirty="0" smtClean="0">
                <a:latin typeface="Times New Roman" panose="02020603050405020304" pitchFamily="18" charset="0"/>
                <a:ea typeface="ＭＳ Ｐゴシック" pitchFamily="-112" charset="-128"/>
                <a:cs typeface="Times New Roman" panose="02020603050405020304" pitchFamily="18" charset="0"/>
              </a:rPr>
              <a:t>, U.S. Magistrate Judge for the Eastern District of Missouri.  Photograph courtesy of and reproduced with the permission of the photographer. </a:t>
            </a:r>
            <a:endParaRPr lang="en-US" sz="900" dirty="0">
              <a:latin typeface="Times New Roman" panose="02020603050405020304" pitchFamily="18" charset="0"/>
              <a:ea typeface="ＭＳ Ｐゴシック" pitchFamily="-112" charset="-128"/>
              <a:cs typeface="Times New Roman" panose="02020603050405020304" pitchFamily="18" charset="0"/>
            </a:endParaRPr>
          </a:p>
        </p:txBody>
      </p:sp>
      <p:pic>
        <p:nvPicPr>
          <p:cNvPr id="2053" name="Picture 6" descr="Eagleton_Noce"/>
          <p:cNvPicPr>
            <a:picLocks noChangeAspect="1" noChangeArrowheads="1"/>
          </p:cNvPicPr>
          <p:nvPr/>
        </p:nvPicPr>
        <p:blipFill>
          <a:blip r:embed="rId6" cstate="print"/>
          <a:srcRect/>
          <a:stretch>
            <a:fillRect/>
          </a:stretch>
        </p:blipFill>
        <p:spPr bwMode="auto">
          <a:xfrm>
            <a:off x="609600" y="381000"/>
            <a:ext cx="5883275" cy="718185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99EFC732-709A-4F1B-9173-5AEECFC6CE3F}" type="slidenum">
              <a:rPr lang="en-US" smtClean="0">
                <a:latin typeface="Times New Roman" panose="02020603050405020304" pitchFamily="18" charset="0"/>
                <a:cs typeface="Times New Roman" panose="02020603050405020304" pitchFamily="18" charset="0"/>
              </a:rPr>
              <a:t>21</a:t>
            </a:fld>
            <a:endParaRPr lang="en-US">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2054772218"/>
      </p:ext>
    </p:extLst>
  </p:cSld>
  <p:clrMapOvr>
    <a:masterClrMapping/>
  </p:clrMapOvr>
  <mc:AlternateContent xmlns:mc="http://schemas.openxmlformats.org/markup-compatibility/2006" xmlns:p14="http://schemas.microsoft.com/office/powerpoint/2010/main">
    <mc:Choice Requires="p14">
      <p:transition spd="slow" p14:dur="2000" advTm="3344"/>
    </mc:Choice>
    <mc:Fallback xmlns="">
      <p:transition spd="slow" advTm="3344"/>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966972"/>
            <a:ext cx="6335440" cy="1477328"/>
          </a:xfrm>
          <a:prstGeom prst="rect">
            <a:avLst/>
          </a:prstGeom>
        </p:spPr>
        <p:txBody>
          <a:bodyPr wrap="square">
            <a:spAutoFit/>
          </a:bodyPr>
          <a:lstStyle/>
          <a:p>
            <a:pPr algn="just"/>
            <a:r>
              <a:rPr lang="en-US" sz="900" dirty="0" smtClean="0">
                <a:latin typeface="Times New Roman" panose="02020603050405020304" pitchFamily="18" charset="0"/>
                <a:cs typeface="Times New Roman" panose="02020603050405020304" pitchFamily="18" charset="0"/>
              </a:rPr>
              <a:t>Data </a:t>
            </a:r>
            <a:r>
              <a:rPr lang="en-US" sz="900" dirty="0">
                <a:latin typeface="Times New Roman" panose="02020603050405020304" pitchFamily="18" charset="0"/>
                <a:cs typeface="Times New Roman" panose="02020603050405020304" pitchFamily="18" charset="0"/>
              </a:rPr>
              <a:t>for 1905–1998 are from William F. </a:t>
            </a:r>
            <a:r>
              <a:rPr lang="en-US" sz="900" dirty="0" err="1">
                <a:latin typeface="Times New Roman" panose="02020603050405020304" pitchFamily="18" charset="0"/>
                <a:cs typeface="Times New Roman" panose="02020603050405020304" pitchFamily="18" charset="0"/>
              </a:rPr>
              <a:t>Shughart</a:t>
            </a:r>
            <a:r>
              <a:rPr lang="en-US" sz="900" dirty="0">
                <a:latin typeface="Times New Roman" panose="02020603050405020304" pitchFamily="18" charset="0"/>
                <a:cs typeface="Times New Roman" panose="02020603050405020304" pitchFamily="18" charset="0"/>
              </a:rPr>
              <a:t> &amp; </a:t>
            </a:r>
            <a:r>
              <a:rPr lang="en-US" sz="900" dirty="0" err="1">
                <a:latin typeface="Times New Roman" panose="02020603050405020304" pitchFamily="18" charset="0"/>
                <a:cs typeface="Times New Roman" panose="02020603050405020304" pitchFamily="18" charset="0"/>
              </a:rPr>
              <a:t>Gökhan</a:t>
            </a:r>
            <a:r>
              <a:rPr lang="en-US" sz="900" dirty="0">
                <a:latin typeface="Times New Roman" panose="02020603050405020304" pitchFamily="18" charset="0"/>
                <a:cs typeface="Times New Roman" panose="02020603050405020304" pitchFamily="18" charset="0"/>
              </a:rPr>
              <a:t> R. </a:t>
            </a:r>
            <a:r>
              <a:rPr lang="en-US" sz="900" dirty="0" err="1">
                <a:latin typeface="Times New Roman" panose="02020603050405020304" pitchFamily="18" charset="0"/>
                <a:cs typeface="Times New Roman" panose="02020603050405020304" pitchFamily="18" charset="0"/>
              </a:rPr>
              <a:t>Karahan</a:t>
            </a:r>
            <a:r>
              <a:rPr lang="en-US" sz="900"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Determinants of Case Growth in Federal District Courts in the United States</a:t>
            </a:r>
            <a:r>
              <a:rPr lang="en-US" sz="900" dirty="0">
                <a:latin typeface="Times New Roman" panose="02020603050405020304" pitchFamily="18" charset="0"/>
                <a:cs typeface="Times New Roman" panose="02020603050405020304" pitchFamily="18" charset="0"/>
              </a:rPr>
              <a:t>, 1904–2002 (ICPSR 3987), Inter-Univ. Consortium for </a:t>
            </a:r>
            <a:r>
              <a:rPr lang="en-US" sz="900" dirty="0" smtClean="0">
                <a:latin typeface="Times New Roman" panose="02020603050405020304" pitchFamily="18" charset="0"/>
                <a:cs typeface="Times New Roman" panose="02020603050405020304" pitchFamily="18" charset="0"/>
              </a:rPr>
              <a:t>Political &amp; </a:t>
            </a:r>
            <a:r>
              <a:rPr lang="en-US" sz="900" dirty="0">
                <a:latin typeface="Times New Roman" panose="02020603050405020304" pitchFamily="18" charset="0"/>
                <a:cs typeface="Times New Roman" panose="02020603050405020304" pitchFamily="18" charset="0"/>
              </a:rPr>
              <a:t>Soc. Research (Jan. 4, 2016), http://</a:t>
            </a:r>
            <a:r>
              <a:rPr lang="en-US" sz="900" dirty="0" err="1">
                <a:latin typeface="Times New Roman" panose="02020603050405020304" pitchFamily="18" charset="0"/>
                <a:cs typeface="Times New Roman" panose="02020603050405020304" pitchFamily="18" charset="0"/>
              </a:rPr>
              <a:t>www.icpsr.umich.edu</a:t>
            </a:r>
            <a:r>
              <a:rPr lang="en-US" sz="900" dirty="0">
                <a:latin typeface="Times New Roman" panose="02020603050405020304" pitchFamily="18" charset="0"/>
                <a:cs typeface="Times New Roman" panose="02020603050405020304" pitchFamily="18" charset="0"/>
              </a:rPr>
              <a:t>/</a:t>
            </a:r>
            <a:r>
              <a:rPr lang="en-US" sz="900" dirty="0" err="1">
                <a:latin typeface="Times New Roman" panose="02020603050405020304" pitchFamily="18" charset="0"/>
                <a:cs typeface="Times New Roman" panose="02020603050405020304" pitchFamily="18" charset="0"/>
              </a:rPr>
              <a:t>icpsrweb</a:t>
            </a:r>
            <a:r>
              <a:rPr lang="en-US" sz="900" dirty="0">
                <a:latin typeface="Times New Roman" panose="02020603050405020304" pitchFamily="18" charset="0"/>
                <a:cs typeface="Times New Roman" panose="02020603050405020304" pitchFamily="18" charset="0"/>
              </a:rPr>
              <a:t>/ICPSR/studies/</a:t>
            </a:r>
            <a:r>
              <a:rPr lang="en-US" sz="900" dirty="0" smtClean="0">
                <a:latin typeface="Times New Roman" panose="02020603050405020304" pitchFamily="18" charset="0"/>
                <a:cs typeface="Times New Roman" panose="02020603050405020304" pitchFamily="18" charset="0"/>
              </a:rPr>
              <a:t>3987. </a:t>
            </a:r>
            <a:r>
              <a:rPr lang="en-US" sz="900" dirty="0">
                <a:latin typeface="Times New Roman" panose="02020603050405020304" pitchFamily="18" charset="0"/>
                <a:cs typeface="Times New Roman" panose="02020603050405020304" pitchFamily="18" charset="0"/>
              </a:rPr>
              <a:t>For data for years 1999–2012, see</a:t>
            </a:r>
            <a:r>
              <a:rPr lang="en-US" sz="900" cap="small" dirty="0">
                <a:latin typeface="Times New Roman" panose="02020603050405020304" pitchFamily="18" charset="0"/>
                <a:cs typeface="Times New Roman" panose="02020603050405020304" pitchFamily="18" charset="0"/>
              </a:rPr>
              <a:t> Fed. Judicial Ctr.</a:t>
            </a:r>
            <a:r>
              <a:rPr lang="en-US" sz="900" dirty="0">
                <a:latin typeface="Times New Roman" panose="02020603050405020304" pitchFamily="18" charset="0"/>
                <a:cs typeface="Times New Roman" panose="02020603050405020304" pitchFamily="18" charset="0"/>
              </a:rPr>
              <a:t>, </a:t>
            </a:r>
            <a:r>
              <a:rPr lang="en-US" sz="900" cap="small" dirty="0">
                <a:latin typeface="Times New Roman" panose="02020603050405020304" pitchFamily="18" charset="0"/>
                <a:cs typeface="Times New Roman" panose="02020603050405020304" pitchFamily="18" charset="0"/>
              </a:rPr>
              <a:t>Historical Caseloads in the Federal Courts</a:t>
            </a:r>
            <a:r>
              <a:rPr lang="en-US" sz="900" dirty="0">
                <a:latin typeface="Times New Roman" panose="02020603050405020304" pitchFamily="18" charset="0"/>
                <a:cs typeface="Times New Roman" panose="02020603050405020304" pitchFamily="18" charset="0"/>
              </a:rPr>
              <a:t> (Jan. 4, 2016), http://</a:t>
            </a:r>
            <a:r>
              <a:rPr lang="en-US" sz="900" dirty="0" err="1">
                <a:latin typeface="Times New Roman" panose="02020603050405020304" pitchFamily="18" charset="0"/>
                <a:cs typeface="Times New Roman" panose="02020603050405020304" pitchFamily="18" charset="0"/>
              </a:rPr>
              <a:t>www.fjc.gov</a:t>
            </a:r>
            <a:r>
              <a:rPr lang="en-US" sz="900" dirty="0">
                <a:latin typeface="Times New Roman" panose="02020603050405020304" pitchFamily="18" charset="0"/>
                <a:cs typeface="Times New Roman" panose="02020603050405020304" pitchFamily="18" charset="0"/>
              </a:rPr>
              <a:t>/history/</a:t>
            </a:r>
            <a:r>
              <a:rPr lang="en-US" sz="900" dirty="0" err="1">
                <a:latin typeface="Times New Roman" panose="02020603050405020304" pitchFamily="18" charset="0"/>
                <a:cs typeface="Times New Roman" panose="02020603050405020304" pitchFamily="18" charset="0"/>
              </a:rPr>
              <a:t>caseload.nsf</a:t>
            </a:r>
            <a:r>
              <a:rPr lang="en-US" sz="900" dirty="0">
                <a:latin typeface="Times New Roman" panose="02020603050405020304" pitchFamily="18" charset="0"/>
                <a:cs typeface="Times New Roman" panose="02020603050405020304" pitchFamily="18" charset="0"/>
              </a:rPr>
              <a:t>/page/</a:t>
            </a:r>
            <a:r>
              <a:rPr lang="en-US" sz="900" dirty="0" err="1" smtClean="0">
                <a:latin typeface="Times New Roman" panose="02020603050405020304" pitchFamily="18" charset="0"/>
                <a:cs typeface="Times New Roman" panose="02020603050405020304" pitchFamily="18" charset="0"/>
              </a:rPr>
              <a:t>caseloads_main_page</a:t>
            </a:r>
            <a:r>
              <a:rPr lang="en-US" sz="900" dirty="0" smtClean="0">
                <a:latin typeface="Times New Roman" panose="02020603050405020304" pitchFamily="18" charset="0"/>
                <a:cs typeface="Times New Roman" panose="02020603050405020304" pitchFamily="18" charset="0"/>
              </a:rPr>
              <a:t>. Data </a:t>
            </a:r>
            <a:r>
              <a:rPr lang="en-US" sz="900" dirty="0">
                <a:latin typeface="Times New Roman" panose="02020603050405020304" pitchFamily="18" charset="0"/>
                <a:cs typeface="Times New Roman" panose="02020603050405020304" pitchFamily="18" charset="0"/>
              </a:rPr>
              <a:t>for 2000 until 2015 </a:t>
            </a:r>
            <a:r>
              <a:rPr lang="en-US" sz="900" dirty="0" smtClean="0">
                <a:latin typeface="Times New Roman" panose="02020603050405020304" pitchFamily="18" charset="0"/>
                <a:cs typeface="Times New Roman" panose="02020603050405020304" pitchFamily="18" charset="0"/>
              </a:rPr>
              <a:t>were also </a:t>
            </a:r>
            <a:r>
              <a:rPr lang="en-US" sz="900" dirty="0">
                <a:latin typeface="Times New Roman" panose="02020603050405020304" pitchFamily="18" charset="0"/>
                <a:cs typeface="Times New Roman" panose="02020603050405020304" pitchFamily="18" charset="0"/>
              </a:rPr>
              <a:t>adapted from tables C &amp; D of the respective yearly reports accessible at  </a:t>
            </a:r>
            <a:r>
              <a:rPr lang="en-US" sz="900" cap="small" dirty="0">
                <a:latin typeface="Times New Roman" panose="02020603050405020304" pitchFamily="18" charset="0"/>
                <a:cs typeface="Times New Roman" panose="02020603050405020304" pitchFamily="18" charset="0"/>
              </a:rPr>
              <a:t>Admin. Office of the U.S. Courts</a:t>
            </a:r>
            <a:r>
              <a:rPr lang="en-US" sz="900" dirty="0">
                <a:latin typeface="Times New Roman" panose="02020603050405020304" pitchFamily="18" charset="0"/>
                <a:cs typeface="Times New Roman" panose="02020603050405020304" pitchFamily="18" charset="0"/>
              </a:rPr>
              <a:t>, F</a:t>
            </a:r>
            <a:r>
              <a:rPr lang="en-US" sz="900" cap="small" dirty="0">
                <a:latin typeface="Times New Roman" panose="02020603050405020304" pitchFamily="18" charset="0"/>
                <a:cs typeface="Times New Roman" panose="02020603050405020304" pitchFamily="18" charset="0"/>
              </a:rPr>
              <a:t>ederal Judicial Caseload Statistics</a:t>
            </a:r>
            <a:r>
              <a:rPr lang="en-US" sz="900" dirty="0">
                <a:latin typeface="Times New Roman" panose="02020603050405020304" pitchFamily="18" charset="0"/>
                <a:cs typeface="Times New Roman" panose="02020603050405020304" pitchFamily="18" charset="0"/>
              </a:rPr>
              <a:t> (Jan. 4, 2016), http://</a:t>
            </a:r>
            <a:r>
              <a:rPr lang="en-US" sz="900" dirty="0" smtClean="0">
                <a:latin typeface="Times New Roman" panose="02020603050405020304" pitchFamily="18" charset="0"/>
                <a:cs typeface="Times New Roman" panose="02020603050405020304" pitchFamily="18" charset="0"/>
              </a:rPr>
              <a:t>www.uscourts.gov/statistics-reports/analysis-reports/federal-judicial-caseload-statistics. The </a:t>
            </a:r>
            <a:r>
              <a:rPr lang="en-US" sz="900" dirty="0">
                <a:latin typeface="Times New Roman" panose="02020603050405020304" pitchFamily="18" charset="0"/>
                <a:cs typeface="Times New Roman" panose="02020603050405020304" pitchFamily="18" charset="0"/>
              </a:rPr>
              <a:t>effective annual growth rate reflects growth that would have occurred if filings had increased at a constant rate during the prior five years. This rate, based on actual growth in each of the five years, has been smoothed out. Five-year growth rates for 1905–1908 are based in part upon estimated filings during 1900–1903, projected backwards from years with reported numbers. Data do not include bankruptcy filings.</a:t>
            </a:r>
          </a:p>
        </p:txBody>
      </p:sp>
      <p:graphicFrame>
        <p:nvGraphicFramePr>
          <p:cNvPr id="8" name="Chart 7"/>
          <p:cNvGraphicFramePr>
            <a:graphicFrameLocks noGrp="1"/>
          </p:cNvGraphicFramePr>
          <p:nvPr>
            <p:extLst>
              <p:ext uri="{D42A27DB-BD31-4B8C-83A1-F6EECF244321}">
                <p14:modId xmlns:p14="http://schemas.microsoft.com/office/powerpoint/2010/main" val="3276679200"/>
              </p:ext>
            </p:extLst>
          </p:nvPr>
        </p:nvGraphicFramePr>
        <p:xfrm>
          <a:off x="-40166" y="914400"/>
          <a:ext cx="6763122"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381000"/>
            <a:ext cx="6858000" cy="400110"/>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Growth Rate of Federal District Court Filings, </a:t>
            </a:r>
            <a:r>
              <a:rPr lang="en-US" sz="2000" b="1" dirty="0" smtClean="0">
                <a:solidFill>
                  <a:prstClr val="black"/>
                </a:solidFill>
                <a:latin typeface="Times New Roman" panose="02020603050405020304" pitchFamily="18" charset="0"/>
                <a:cs typeface="Times New Roman" panose="02020603050405020304" pitchFamily="18" charset="0"/>
              </a:rPr>
              <a:t>1905-2015</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D2A3A7F-C677-405C-B1E0-009B43635DD7}" type="slidenum">
              <a:rPr lang="en-US" smtClean="0">
                <a:latin typeface="Times New Roman" panose="02020603050405020304" pitchFamily="18" charset="0"/>
                <a:cs typeface="Times New Roman" panose="02020603050405020304" pitchFamily="18" charset="0"/>
              </a:rPr>
              <a:t>2</a:t>
            </a:fld>
            <a:endParaRPr lang="en-US" dirty="0">
              <a:latin typeface="Times New Roman" panose="02020603050405020304" pitchFamily="18" charset="0"/>
              <a:cs typeface="Times New Roman" panose="02020603050405020304" pitchFamily="18" charset="0"/>
            </a:endParaRPr>
          </a:p>
        </p:txBody>
      </p:sp>
      <p:sp>
        <p:nvSpPr>
          <p:cNvPr id="9"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79097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6858000" cy="707886"/>
          </a:xfrm>
          <a:prstGeom prst="rect">
            <a:avLst/>
          </a:prstGeom>
        </p:spPr>
        <p:txBody>
          <a:bodyPr wrap="square">
            <a:spAutoFit/>
          </a:bodyPr>
          <a:lstStyle/>
          <a:p>
            <a:pPr lvl="0" algn="ctr"/>
            <a:r>
              <a:rPr lang="en-US" sz="2000" b="1" dirty="0" smtClean="0">
                <a:solidFill>
                  <a:srgbClr val="000000"/>
                </a:solidFill>
                <a:latin typeface="Times New Roman"/>
                <a:cs typeface="Times New Roman"/>
              </a:rPr>
              <a:t>1995 Projections of 2010 U.S. Federal District Court Filings, </a:t>
            </a:r>
          </a:p>
          <a:p>
            <a:pPr lvl="0" algn="ctr"/>
            <a:r>
              <a:rPr lang="en-US" sz="2000" b="1" dirty="0" smtClean="0">
                <a:solidFill>
                  <a:srgbClr val="000000"/>
                </a:solidFill>
                <a:latin typeface="Times New Roman"/>
                <a:cs typeface="Times New Roman"/>
              </a:rPr>
              <a:t>2010 and 2015 Actual Filings in U.S. District Courts</a:t>
            </a:r>
            <a:endParaRPr lang="en-US" sz="2000" b="1" dirty="0">
              <a:solidFill>
                <a:srgbClr val="000000"/>
              </a:solidFill>
              <a:latin typeface="Times New Roman"/>
              <a:cs typeface="Times New Roman"/>
            </a:endParaRPr>
          </a:p>
        </p:txBody>
      </p:sp>
      <p:sp>
        <p:nvSpPr>
          <p:cNvPr id="11" name="Rectangle 10"/>
          <p:cNvSpPr/>
          <p:nvPr/>
        </p:nvSpPr>
        <p:spPr>
          <a:xfrm>
            <a:off x="228600" y="6934200"/>
            <a:ext cx="6400800" cy="923330"/>
          </a:xfrm>
          <a:prstGeom prst="rect">
            <a:avLst/>
          </a:prstGeom>
        </p:spPr>
        <p:txBody>
          <a:bodyPr wrap="square">
            <a:spAutoFit/>
          </a:bodyPr>
          <a:lstStyle/>
          <a:p>
            <a:pPr algn="just"/>
            <a:r>
              <a:rPr lang="en-US" sz="900" dirty="0" smtClean="0">
                <a:latin typeface="Times New Roman" panose="02020603050405020304" pitchFamily="18" charset="0"/>
                <a:cs typeface="Times New Roman" panose="02020603050405020304" pitchFamily="18" charset="0"/>
              </a:rPr>
              <a:t>This </a:t>
            </a:r>
            <a:r>
              <a:rPr lang="en-US" sz="900" dirty="0">
                <a:latin typeface="Times New Roman" panose="02020603050405020304" pitchFamily="18" charset="0"/>
                <a:cs typeface="Times New Roman" panose="02020603050405020304" pitchFamily="18" charset="0"/>
              </a:rPr>
              <a:t>figure is derived from multiple sources. </a:t>
            </a:r>
            <a:r>
              <a:rPr lang="en-US" sz="900" dirty="0" smtClean="0">
                <a:latin typeface="Times New Roman" panose="02020603050405020304" pitchFamily="18" charset="0"/>
                <a:cs typeface="Times New Roman" panose="02020603050405020304" pitchFamily="18" charset="0"/>
              </a:rPr>
              <a:t>Data </a:t>
            </a:r>
            <a:r>
              <a:rPr lang="en-US" sz="900" dirty="0">
                <a:latin typeface="Times New Roman" panose="02020603050405020304" pitchFamily="18" charset="0"/>
                <a:cs typeface="Times New Roman" panose="02020603050405020304" pitchFamily="18" charset="0"/>
              </a:rPr>
              <a:t>for </a:t>
            </a:r>
            <a:r>
              <a:rPr lang="en-US" sz="900" dirty="0" smtClean="0">
                <a:latin typeface="Times New Roman" panose="02020603050405020304" pitchFamily="18" charset="0"/>
                <a:cs typeface="Times New Roman" panose="02020603050405020304" pitchFamily="18" charset="0"/>
              </a:rPr>
              <a:t>1995 projects of 2010 filings are derived from Judicial Conference of the United States, Long Range Plan for the Federal Courts 15, </a:t>
            </a:r>
            <a:r>
              <a:rPr lang="en-US" sz="900" dirty="0" err="1" smtClean="0">
                <a:latin typeface="Times New Roman" panose="02020603050405020304" pitchFamily="18" charset="0"/>
                <a:cs typeface="Times New Roman" panose="02020603050405020304" pitchFamily="18" charset="0"/>
              </a:rPr>
              <a:t>tbl</a:t>
            </a:r>
            <a:r>
              <a:rPr lang="en-US" sz="900" dirty="0" smtClean="0">
                <a:latin typeface="Times New Roman" panose="02020603050405020304" pitchFamily="18" charset="0"/>
                <a:cs typeface="Times New Roman" panose="02020603050405020304" pitchFamily="18" charset="0"/>
              </a:rPr>
              <a:t>. 3 (Dec. 1995), reprinted in 166 Federal Rules Decision 49 (1996). Data for 2010 actual filings and 2015 actual filings are derived from Administrative Office of the United </a:t>
            </a:r>
            <a:r>
              <a:rPr lang="en-US" sz="900" dirty="0">
                <a:latin typeface="Times New Roman" panose="02020603050405020304" pitchFamily="18" charset="0"/>
                <a:cs typeface="Times New Roman" panose="02020603050405020304" pitchFamily="18" charset="0"/>
              </a:rPr>
              <a:t>States Courts tables C &amp; D of the respective yearly reports accessible at  </a:t>
            </a:r>
            <a:r>
              <a:rPr lang="en-US" sz="900" cap="small" dirty="0">
                <a:latin typeface="Times New Roman" panose="02020603050405020304" pitchFamily="18" charset="0"/>
                <a:cs typeface="Times New Roman" panose="02020603050405020304" pitchFamily="18" charset="0"/>
              </a:rPr>
              <a:t>Admin. Office of the U.S. Courts</a:t>
            </a:r>
            <a:r>
              <a:rPr lang="en-US" sz="900" dirty="0">
                <a:latin typeface="Times New Roman" panose="02020603050405020304" pitchFamily="18" charset="0"/>
                <a:cs typeface="Times New Roman" panose="02020603050405020304" pitchFamily="18" charset="0"/>
              </a:rPr>
              <a:t>, F</a:t>
            </a:r>
            <a:r>
              <a:rPr lang="en-US" sz="900" cap="small" dirty="0">
                <a:latin typeface="Times New Roman" panose="02020603050405020304" pitchFamily="18" charset="0"/>
                <a:cs typeface="Times New Roman" panose="02020603050405020304" pitchFamily="18" charset="0"/>
              </a:rPr>
              <a:t>ederal Judicial Caseload Statistics</a:t>
            </a:r>
            <a:r>
              <a:rPr lang="en-US" sz="900" dirty="0">
                <a:latin typeface="Times New Roman" panose="02020603050405020304" pitchFamily="18" charset="0"/>
                <a:cs typeface="Times New Roman" panose="02020603050405020304" pitchFamily="18" charset="0"/>
              </a:rPr>
              <a:t> (Jan. 4, 2016), http://</a:t>
            </a:r>
            <a:r>
              <a:rPr lang="en-US" sz="900" dirty="0" err="1">
                <a:latin typeface="Times New Roman" panose="02020603050405020304" pitchFamily="18" charset="0"/>
                <a:cs typeface="Times New Roman" panose="02020603050405020304" pitchFamily="18" charset="0"/>
              </a:rPr>
              <a:t>www.uscourts.gov</a:t>
            </a:r>
            <a:r>
              <a:rPr lang="en-US" sz="900" dirty="0">
                <a:latin typeface="Times New Roman" panose="02020603050405020304" pitchFamily="18" charset="0"/>
                <a:cs typeface="Times New Roman" panose="02020603050405020304" pitchFamily="18" charset="0"/>
              </a:rPr>
              <a:t>/statistics-reports/analysis-reports/federal-judicial-caseload-statistics</a:t>
            </a:r>
            <a:r>
              <a:rPr lang="en-US" sz="900" dirty="0" smtClean="0">
                <a:latin typeface="Times New Roman" panose="02020603050405020304" pitchFamily="18" charset="0"/>
                <a:cs typeface="Times New Roman" panose="02020603050405020304" pitchFamily="18" charset="0"/>
              </a:rPr>
              <a:t>. Note: Criminal filings are of cases, not defendants.</a:t>
            </a:r>
          </a:p>
        </p:txBody>
      </p:sp>
      <p:graphicFrame>
        <p:nvGraphicFramePr>
          <p:cNvPr id="7" name="Chart 6"/>
          <p:cNvGraphicFramePr>
            <a:graphicFrameLocks/>
          </p:cNvGraphicFramePr>
          <p:nvPr>
            <p:extLst>
              <p:ext uri="{D42A27DB-BD31-4B8C-83A1-F6EECF244321}">
                <p14:modId xmlns:p14="http://schemas.microsoft.com/office/powerpoint/2010/main" val="2909421715"/>
              </p:ext>
            </p:extLst>
          </p:nvPr>
        </p:nvGraphicFramePr>
        <p:xfrm>
          <a:off x="228600" y="2209799"/>
          <a:ext cx="6400800" cy="38613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66800" y="1905000"/>
            <a:ext cx="1371600" cy="646331"/>
          </a:xfrm>
          <a:prstGeom prst="rect">
            <a:avLst/>
          </a:prstGeom>
          <a:noFill/>
        </p:spPr>
        <p:txBody>
          <a:bodyPr wrap="square" rtlCol="0">
            <a:spAutoFit/>
          </a:bodyPr>
          <a:lstStyle/>
          <a:p>
            <a:pPr algn="ctr"/>
            <a:r>
              <a:rPr lang="en-US" sz="1200" b="1" dirty="0" smtClean="0">
                <a:latin typeface="Times New Roman"/>
                <a:cs typeface="Times New Roman"/>
              </a:rPr>
              <a:t>1995 projections of 2010 filings</a:t>
            </a:r>
          </a:p>
          <a:p>
            <a:pPr algn="ctr"/>
            <a:endParaRPr lang="en-US" sz="1200" dirty="0" smtClean="0">
              <a:latin typeface="Times New Roman"/>
              <a:cs typeface="Times New Roman"/>
            </a:endParaRPr>
          </a:p>
        </p:txBody>
      </p:sp>
      <p:sp>
        <p:nvSpPr>
          <p:cNvPr id="9" name="TextBox 8"/>
          <p:cNvSpPr txBox="1"/>
          <p:nvPr/>
        </p:nvSpPr>
        <p:spPr>
          <a:xfrm>
            <a:off x="2971800" y="1905000"/>
            <a:ext cx="1371600" cy="615553"/>
          </a:xfrm>
          <a:prstGeom prst="rect">
            <a:avLst/>
          </a:prstGeom>
          <a:noFill/>
        </p:spPr>
        <p:txBody>
          <a:bodyPr wrap="square" rtlCol="0">
            <a:spAutoFit/>
          </a:bodyPr>
          <a:lstStyle/>
          <a:p>
            <a:pPr algn="ctr"/>
            <a:r>
              <a:rPr lang="en-US" sz="1200" b="1" dirty="0" smtClean="0">
                <a:latin typeface="Times New Roman"/>
                <a:cs typeface="Times New Roman"/>
              </a:rPr>
              <a:t>2010 actual filings</a:t>
            </a:r>
          </a:p>
          <a:p>
            <a:pPr algn="ctr"/>
            <a:endParaRPr lang="en-US" sz="1200" dirty="0" smtClean="0">
              <a:latin typeface="Times New Roman"/>
              <a:cs typeface="Times New Roman"/>
            </a:endParaRPr>
          </a:p>
          <a:p>
            <a:pPr algn="ctr"/>
            <a:endParaRPr lang="en-US" sz="1000" dirty="0" smtClean="0">
              <a:latin typeface="Times New Roman"/>
              <a:cs typeface="Times New Roman"/>
            </a:endParaRPr>
          </a:p>
        </p:txBody>
      </p:sp>
      <p:sp>
        <p:nvSpPr>
          <p:cNvPr id="12" name="TextBox 11"/>
          <p:cNvSpPr txBox="1"/>
          <p:nvPr/>
        </p:nvSpPr>
        <p:spPr>
          <a:xfrm>
            <a:off x="4953000" y="1905000"/>
            <a:ext cx="1371600" cy="615553"/>
          </a:xfrm>
          <a:prstGeom prst="rect">
            <a:avLst/>
          </a:prstGeom>
          <a:noFill/>
        </p:spPr>
        <p:txBody>
          <a:bodyPr wrap="square" rtlCol="0">
            <a:spAutoFit/>
          </a:bodyPr>
          <a:lstStyle/>
          <a:p>
            <a:pPr algn="ctr"/>
            <a:r>
              <a:rPr lang="en-US" sz="1200" b="1" dirty="0" smtClean="0">
                <a:latin typeface="Times New Roman"/>
                <a:cs typeface="Times New Roman"/>
              </a:rPr>
              <a:t>2015 actual filings</a:t>
            </a:r>
          </a:p>
          <a:p>
            <a:pPr algn="ctr"/>
            <a:endParaRPr lang="en-US" sz="1200" dirty="0" smtClean="0">
              <a:latin typeface="Times New Roman"/>
              <a:cs typeface="Times New Roman"/>
            </a:endParaRPr>
          </a:p>
          <a:p>
            <a:pPr algn="ctr"/>
            <a:endParaRPr lang="en-US" sz="1000" dirty="0" smtClean="0">
              <a:latin typeface="Times New Roman"/>
              <a:cs typeface="Times New Roman"/>
            </a:endParaRPr>
          </a:p>
        </p:txBody>
      </p:sp>
      <p:sp>
        <p:nvSpPr>
          <p:cNvPr id="3" name="TextBox 2"/>
          <p:cNvSpPr txBox="1"/>
          <p:nvPr/>
        </p:nvSpPr>
        <p:spPr>
          <a:xfrm>
            <a:off x="1447800" y="2420779"/>
            <a:ext cx="607859" cy="246221"/>
          </a:xfrm>
          <a:prstGeom prst="rect">
            <a:avLst/>
          </a:prstGeom>
          <a:noFill/>
        </p:spPr>
        <p:txBody>
          <a:bodyPr wrap="none" rtlCol="0">
            <a:spAutoFit/>
          </a:bodyPr>
          <a:lstStyle/>
          <a:p>
            <a:r>
              <a:rPr lang="en-US" sz="1000" b="1" dirty="0" smtClean="0">
                <a:latin typeface="Times New Roman"/>
                <a:cs typeface="Times New Roman"/>
              </a:rPr>
              <a:t>610,800</a:t>
            </a:r>
            <a:endParaRPr lang="en-US" sz="1000" b="1" dirty="0">
              <a:latin typeface="Times New Roman"/>
              <a:cs typeface="Times New Roman"/>
            </a:endParaRPr>
          </a:p>
        </p:txBody>
      </p:sp>
      <p:sp>
        <p:nvSpPr>
          <p:cNvPr id="13" name="TextBox 12"/>
          <p:cNvSpPr txBox="1"/>
          <p:nvPr/>
        </p:nvSpPr>
        <p:spPr>
          <a:xfrm>
            <a:off x="3352800" y="2420779"/>
            <a:ext cx="601447" cy="246221"/>
          </a:xfrm>
          <a:prstGeom prst="rect">
            <a:avLst/>
          </a:prstGeom>
          <a:noFill/>
        </p:spPr>
        <p:txBody>
          <a:bodyPr wrap="none" rtlCol="0">
            <a:spAutoFit/>
          </a:bodyPr>
          <a:lstStyle/>
          <a:p>
            <a:r>
              <a:rPr lang="en-US" sz="1000" b="1" dirty="0" smtClean="0">
                <a:latin typeface="Times New Roman"/>
                <a:cs typeface="Times New Roman"/>
              </a:rPr>
              <a:t>361,323</a:t>
            </a:r>
            <a:endParaRPr lang="en-US" sz="1000" b="1" dirty="0">
              <a:latin typeface="Times New Roman"/>
              <a:cs typeface="Times New Roman"/>
            </a:endParaRPr>
          </a:p>
        </p:txBody>
      </p:sp>
      <p:sp>
        <p:nvSpPr>
          <p:cNvPr id="14" name="TextBox 13"/>
          <p:cNvSpPr txBox="1"/>
          <p:nvPr/>
        </p:nvSpPr>
        <p:spPr>
          <a:xfrm>
            <a:off x="5257800" y="2420779"/>
            <a:ext cx="601447" cy="246221"/>
          </a:xfrm>
          <a:prstGeom prst="rect">
            <a:avLst/>
          </a:prstGeom>
          <a:noFill/>
        </p:spPr>
        <p:txBody>
          <a:bodyPr wrap="none" rtlCol="0">
            <a:spAutoFit/>
          </a:bodyPr>
          <a:lstStyle/>
          <a:p>
            <a:r>
              <a:rPr lang="en-US" sz="1000" b="1" dirty="0" smtClean="0">
                <a:latin typeface="Times New Roman"/>
                <a:cs typeface="Times New Roman"/>
              </a:rPr>
              <a:t>340,238</a:t>
            </a:r>
            <a:endParaRPr lang="en-US" sz="1000" b="1" dirty="0">
              <a:latin typeface="Times New Roman"/>
              <a:cs typeface="Times New Roman"/>
            </a:endParaRPr>
          </a:p>
        </p:txBody>
      </p:sp>
      <p:sp>
        <p:nvSpPr>
          <p:cNvPr id="5" name="Slide Number Placeholder 4"/>
          <p:cNvSpPr>
            <a:spLocks noGrp="1"/>
          </p:cNvSpPr>
          <p:nvPr>
            <p:ph type="sldNum" sz="quarter" idx="12"/>
          </p:nvPr>
        </p:nvSpPr>
        <p:spPr/>
        <p:txBody>
          <a:bodyPr/>
          <a:lstStyle/>
          <a:p>
            <a:fld id="{7D2A3A7F-C677-405C-B1E0-009B43635DD7}" type="slidenum">
              <a:rPr lang="en-US" smtClean="0">
                <a:latin typeface="Times New Roman" panose="02020603050405020304" pitchFamily="18" charset="0"/>
                <a:cs typeface="Times New Roman" panose="02020603050405020304" pitchFamily="18" charset="0"/>
              </a:rPr>
              <a:t>3</a:t>
            </a:fld>
            <a:endParaRPr lang="en-US">
              <a:latin typeface="Times New Roman" panose="02020603050405020304" pitchFamily="18" charset="0"/>
              <a:cs typeface="Times New Roman" panose="02020603050405020304" pitchFamily="18" charset="0"/>
            </a:endParaRPr>
          </a:p>
        </p:txBody>
      </p:sp>
      <p:sp>
        <p:nvSpPr>
          <p:cNvPr id="15"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3792515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imes New Roman"/>
                <a:cs typeface="Times New Roman"/>
              </a:rPr>
              <a:t>U.S</a:t>
            </a:r>
            <a:r>
              <a:rPr lang="en-US" sz="2000" b="1" dirty="0">
                <a:latin typeface="Times New Roman"/>
                <a:cs typeface="Times New Roman"/>
              </a:rPr>
              <a:t>. District </a:t>
            </a:r>
            <a:r>
              <a:rPr lang="en-US" sz="2000" b="1" dirty="0" smtClean="0">
                <a:latin typeface="Times New Roman"/>
                <a:cs typeface="Times New Roman"/>
              </a:rPr>
              <a:t>Court, District of Rhode Island Filings: </a:t>
            </a:r>
            <a:br>
              <a:rPr lang="en-US" sz="2000" b="1" dirty="0" smtClean="0">
                <a:latin typeface="Times New Roman"/>
                <a:cs typeface="Times New Roman"/>
              </a:rPr>
            </a:br>
            <a:r>
              <a:rPr lang="en-US" sz="2000" b="1" dirty="0" smtClean="0">
                <a:latin typeface="Times New Roman"/>
                <a:cs typeface="Times New Roman"/>
              </a:rPr>
              <a:t>2000-2015</a:t>
            </a:r>
            <a:endParaRPr lang="en-US" sz="2000" dirty="0"/>
          </a:p>
        </p:txBody>
      </p:sp>
      <p:sp>
        <p:nvSpPr>
          <p:cNvPr id="5" name="Slide Number Placeholder 4"/>
          <p:cNvSpPr>
            <a:spLocks noGrp="1"/>
          </p:cNvSpPr>
          <p:nvPr>
            <p:ph type="sldNum" sz="quarter" idx="12"/>
          </p:nvPr>
        </p:nvSpPr>
        <p:spPr/>
        <p:txBody>
          <a:bodyPr/>
          <a:lstStyle/>
          <a:p>
            <a:fld id="{7D2A3A7F-C677-405C-B1E0-009B43635DD7}" type="slidenum">
              <a:rPr lang="en-US" smtClean="0"/>
              <a:t>4</a:t>
            </a:fld>
            <a:endParaRPr lang="en-US"/>
          </a:p>
        </p:txBody>
      </p:sp>
      <p:graphicFrame>
        <p:nvGraphicFramePr>
          <p:cNvPr id="11" name="Chart 10"/>
          <p:cNvGraphicFramePr/>
          <p:nvPr>
            <p:extLst>
              <p:ext uri="{D42A27DB-BD31-4B8C-83A1-F6EECF244321}">
                <p14:modId xmlns:p14="http://schemas.microsoft.com/office/powerpoint/2010/main" val="854718481"/>
              </p:ext>
            </p:extLst>
          </p:nvPr>
        </p:nvGraphicFramePr>
        <p:xfrm>
          <a:off x="457200" y="1890184"/>
          <a:ext cx="5943600" cy="4815416"/>
        </p:xfrm>
        <a:graphic>
          <a:graphicData uri="http://schemas.openxmlformats.org/drawingml/2006/chart">
            <c:chart xmlns:c="http://schemas.openxmlformats.org/drawingml/2006/chart" xmlns:r="http://schemas.openxmlformats.org/officeDocument/2006/relationships" r:id="rId2"/>
          </a:graphicData>
        </a:graphic>
      </p:graphicFrame>
      <p:sp>
        <p:nvSpPr>
          <p:cNvPr id="12"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
        <p:nvSpPr>
          <p:cNvPr id="13" name="TextBox 12"/>
          <p:cNvSpPr txBox="1"/>
          <p:nvPr/>
        </p:nvSpPr>
        <p:spPr>
          <a:xfrm>
            <a:off x="228600" y="6934200"/>
            <a:ext cx="6400800" cy="646331"/>
          </a:xfrm>
          <a:prstGeom prst="rect">
            <a:avLst/>
          </a:prstGeom>
          <a:noFill/>
        </p:spPr>
        <p:txBody>
          <a:bodyPr wrap="square" rtlCol="0">
            <a:spAutoFit/>
          </a:bodyPr>
          <a:lstStyle/>
          <a:p>
            <a:pPr algn="just"/>
            <a:r>
              <a:rPr lang="en-US" sz="900" dirty="0" smtClean="0">
                <a:latin typeface="Times New Roman" charset="0"/>
                <a:ea typeface="Times New Roman" charset="0"/>
                <a:cs typeface="Times New Roman" charset="0"/>
              </a:rPr>
              <a:t>Civil Actions Pending data from 2000 to 2015 are taken from </a:t>
            </a:r>
            <a:r>
              <a:rPr lang="en-US" sz="900" dirty="0" err="1" smtClean="0">
                <a:latin typeface="Times New Roman" charset="0"/>
                <a:ea typeface="Times New Roman" charset="0"/>
                <a:cs typeface="Times New Roman" charset="0"/>
              </a:rPr>
              <a:t>USCourts.gov</a:t>
            </a:r>
            <a:r>
              <a:rPr lang="en-US" sz="900" dirty="0" smtClean="0">
                <a:latin typeface="Times New Roman" charset="0"/>
                <a:ea typeface="Times New Roman" charset="0"/>
                <a:cs typeface="Times New Roman" charset="0"/>
              </a:rPr>
              <a:t> Caseload Statistics Data Tables, Table C: U.S. District Courts – Civil Cases Filed, Terminated and Pending.” Criminal pending data from 2000 to 2015 are taken from </a:t>
            </a:r>
            <a:r>
              <a:rPr lang="en-US" sz="900" dirty="0" err="1" smtClean="0">
                <a:latin typeface="Times New Roman" charset="0"/>
                <a:ea typeface="Times New Roman" charset="0"/>
                <a:cs typeface="Times New Roman" charset="0"/>
              </a:rPr>
              <a:t>USCourts.gov</a:t>
            </a:r>
            <a:r>
              <a:rPr lang="en-US" sz="900" dirty="0" smtClean="0">
                <a:latin typeface="Times New Roman" charset="0"/>
                <a:ea typeface="Times New Roman" charset="0"/>
                <a:cs typeface="Times New Roman" charset="0"/>
              </a:rPr>
              <a:t> Caseload Statistics Data Tables, Table D. Cases: “U.S</a:t>
            </a:r>
            <a:r>
              <a:rPr lang="en-US" sz="900" dirty="0">
                <a:latin typeface="Times New Roman" charset="0"/>
                <a:ea typeface="Times New Roman" charset="0"/>
                <a:cs typeface="Times New Roman" charset="0"/>
              </a:rPr>
              <a:t>. District Courts—Criminal Cases Filed, Terminated, and Pending (Including Transfers</a:t>
            </a:r>
            <a:r>
              <a:rPr lang="en-US" sz="900" dirty="0" smtClean="0">
                <a:latin typeface="Times New Roman" charset="0"/>
                <a:ea typeface="Times New Roman" charset="0"/>
                <a:cs typeface="Times New Roman" charset="0"/>
              </a:rPr>
              <a:t>).” All data are for year ending on Sept. 30. </a:t>
            </a:r>
          </a:p>
        </p:txBody>
      </p:sp>
    </p:spTree>
    <p:extLst>
      <p:ext uri="{BB962C8B-B14F-4D97-AF65-F5344CB8AC3E}">
        <p14:creationId xmlns:p14="http://schemas.microsoft.com/office/powerpoint/2010/main" val="31748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990600"/>
            <a:ext cx="5981700" cy="707886"/>
          </a:xfrm>
          <a:prstGeom prst="rect">
            <a:avLst/>
          </a:prstGeom>
          <a:noFill/>
        </p:spPr>
        <p:txBody>
          <a:bodyPr wrap="square" rtlCol="0">
            <a:spAutoFit/>
          </a:bodyPr>
          <a:lstStyle/>
          <a:p>
            <a:pPr algn="ctr"/>
            <a:r>
              <a:rPr lang="en-US" sz="2000" b="1" dirty="0" smtClean="0">
                <a:latin typeface="Times New Roman"/>
                <a:cs typeface="Times New Roman"/>
              </a:rPr>
              <a:t>Total Civil Cases Pending in U.S. District Courts: 1972-2015</a:t>
            </a:r>
            <a:endParaRPr lang="en-US" sz="2000" b="1" dirty="0">
              <a:latin typeface="Times New Roman"/>
              <a:cs typeface="Times New Roman"/>
            </a:endParaRPr>
          </a:p>
        </p:txBody>
      </p:sp>
      <p:sp>
        <p:nvSpPr>
          <p:cNvPr id="9" name="TextBox 8"/>
          <p:cNvSpPr txBox="1"/>
          <p:nvPr/>
        </p:nvSpPr>
        <p:spPr>
          <a:xfrm>
            <a:off x="228600" y="6934200"/>
            <a:ext cx="6400800" cy="646331"/>
          </a:xfrm>
          <a:prstGeom prst="rect">
            <a:avLst/>
          </a:prstGeom>
          <a:noFill/>
        </p:spPr>
        <p:txBody>
          <a:bodyPr wrap="square" rtlCol="0">
            <a:spAutoFit/>
          </a:bodyPr>
          <a:lstStyle/>
          <a:p>
            <a:pPr algn="just"/>
            <a:r>
              <a:rPr lang="en-US" sz="900" dirty="0" smtClean="0">
                <a:latin typeface="Times New Roman"/>
                <a:cs typeface="Times New Roman"/>
              </a:rPr>
              <a:t>Civil </a:t>
            </a:r>
            <a:r>
              <a:rPr lang="en-US" sz="900" dirty="0">
                <a:latin typeface="Times New Roman"/>
                <a:cs typeface="Times New Roman"/>
              </a:rPr>
              <a:t>Actions Pending data from 1968 through 1990 are taken from </a:t>
            </a:r>
            <a:r>
              <a:rPr lang="en-US" sz="900" cap="small" dirty="0">
                <a:latin typeface="Times New Roman"/>
                <a:cs typeface="Times New Roman"/>
              </a:rPr>
              <a:t>Admin. Office of U.S. Courts</a:t>
            </a:r>
            <a:r>
              <a:rPr lang="en-US" sz="900" dirty="0">
                <a:latin typeface="Times New Roman"/>
                <a:cs typeface="Times New Roman"/>
              </a:rPr>
              <a:t>, </a:t>
            </a:r>
            <a:r>
              <a:rPr lang="en-US" sz="900" cap="small" dirty="0">
                <a:latin typeface="Times New Roman"/>
                <a:cs typeface="Times New Roman"/>
              </a:rPr>
              <a:t>Reports of the Proceedings of the Judicial Conference of the United States</a:t>
            </a:r>
            <a:r>
              <a:rPr lang="en-US" sz="900" dirty="0">
                <a:latin typeface="Times New Roman"/>
                <a:cs typeface="Times New Roman"/>
              </a:rPr>
              <a:t>, </a:t>
            </a:r>
            <a:r>
              <a:rPr lang="en-US" sz="900" dirty="0" err="1">
                <a:latin typeface="Times New Roman"/>
                <a:cs typeface="Times New Roman"/>
              </a:rPr>
              <a:t>tbls</a:t>
            </a:r>
            <a:r>
              <a:rPr lang="en-US" sz="900" dirty="0">
                <a:latin typeface="Times New Roman"/>
                <a:cs typeface="Times New Roman"/>
              </a:rPr>
              <a:t>. C-6a, C-6b</a:t>
            </a:r>
            <a:r>
              <a:rPr lang="en-US" sz="900" dirty="0" smtClean="0">
                <a:latin typeface="Times New Roman"/>
                <a:cs typeface="Times New Roman"/>
              </a:rPr>
              <a:t>. Data are from year ending on June 30.  </a:t>
            </a:r>
            <a:r>
              <a:rPr lang="en-US" sz="900" dirty="0">
                <a:latin typeface="Times New Roman"/>
                <a:cs typeface="Times New Roman"/>
              </a:rPr>
              <a:t>Civil Actions Pending data from 1991 through 2015 are taken from </a:t>
            </a:r>
            <a:r>
              <a:rPr lang="en-US" sz="900" cap="small" dirty="0">
                <a:latin typeface="Times New Roman"/>
                <a:cs typeface="Times New Roman"/>
              </a:rPr>
              <a:t>Admin. Office of U.S. Courts, Reports of the Proceedings of the Judicial Conference of the United States</a:t>
            </a:r>
            <a:r>
              <a:rPr lang="en-US" sz="900" dirty="0">
                <a:latin typeface="Times New Roman"/>
                <a:cs typeface="Times New Roman"/>
              </a:rPr>
              <a:t>, </a:t>
            </a:r>
            <a:r>
              <a:rPr lang="en-US" sz="900" dirty="0" err="1">
                <a:latin typeface="Times New Roman"/>
                <a:cs typeface="Times New Roman"/>
              </a:rPr>
              <a:t>tbl</a:t>
            </a:r>
            <a:r>
              <a:rPr lang="en-US" sz="900" dirty="0">
                <a:latin typeface="Times New Roman"/>
                <a:cs typeface="Times New Roman"/>
              </a:rPr>
              <a:t>. C-6.</a:t>
            </a:r>
            <a:r>
              <a:rPr lang="en-US" sz="900" dirty="0" smtClean="0">
                <a:latin typeface="Times New Roman"/>
                <a:cs typeface="Times New Roman"/>
              </a:rPr>
              <a:t> Data are from year ending on Sept. 30.</a:t>
            </a:r>
            <a:endParaRPr lang="en-US" sz="900" dirty="0">
              <a:latin typeface="Times New Roman"/>
              <a:cs typeface="Times New Roman"/>
            </a:endParaRPr>
          </a:p>
        </p:txBody>
      </p:sp>
      <p:graphicFrame>
        <p:nvGraphicFramePr>
          <p:cNvPr id="5" name="Chart 4"/>
          <p:cNvGraphicFramePr>
            <a:graphicFrameLocks/>
          </p:cNvGraphicFramePr>
          <p:nvPr>
            <p:extLst>
              <p:ext uri="{D42A27DB-BD31-4B8C-83A1-F6EECF244321}">
                <p14:modId xmlns:p14="http://schemas.microsoft.com/office/powerpoint/2010/main" val="211801564"/>
              </p:ext>
            </p:extLst>
          </p:nvPr>
        </p:nvGraphicFramePr>
        <p:xfrm>
          <a:off x="228600" y="1743541"/>
          <a:ext cx="6400799" cy="429605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7D2A3A7F-C677-405C-B1E0-009B43635DD7}" type="slidenum">
              <a:rPr lang="en-US" smtClean="0"/>
              <a:t>5</a:t>
            </a:fld>
            <a:endParaRPr lang="en-US" dirty="0"/>
          </a:p>
        </p:txBody>
      </p:sp>
      <p:sp>
        <p:nvSpPr>
          <p:cNvPr id="11"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393022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07763295"/>
              </p:ext>
            </p:extLst>
          </p:nvPr>
        </p:nvGraphicFramePr>
        <p:xfrm>
          <a:off x="228600" y="1901551"/>
          <a:ext cx="6384390"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28600" y="6934200"/>
            <a:ext cx="6384390" cy="1200329"/>
          </a:xfrm>
          <a:prstGeom prst="rect">
            <a:avLst/>
          </a:prstGeom>
        </p:spPr>
        <p:txBody>
          <a:bodyPr wrap="square">
            <a:spAutoFit/>
          </a:bodyPr>
          <a:lstStyle/>
          <a:p>
            <a:pPr algn="just"/>
            <a:r>
              <a:rPr lang="en-US" sz="900" dirty="0" smtClean="0">
                <a:latin typeface="Times New Roman"/>
                <a:cs typeface="Times New Roman"/>
              </a:rPr>
              <a:t>Civil Actions Pending data from 1968 through 1990 are taken from </a:t>
            </a:r>
            <a:r>
              <a:rPr lang="en-US" sz="900" cap="small" dirty="0" smtClean="0">
                <a:latin typeface="Times New Roman"/>
                <a:cs typeface="Times New Roman"/>
              </a:rPr>
              <a:t>Admin. Office of U.S. Courts</a:t>
            </a:r>
            <a:r>
              <a:rPr lang="en-US" sz="900" dirty="0" smtClean="0">
                <a:latin typeface="Times New Roman"/>
                <a:cs typeface="Times New Roman"/>
              </a:rPr>
              <a:t>, </a:t>
            </a:r>
            <a:r>
              <a:rPr lang="en-US" sz="900" cap="small" dirty="0" smtClean="0">
                <a:latin typeface="Times New Roman"/>
                <a:cs typeface="Times New Roman"/>
              </a:rPr>
              <a:t>Reports of the Proceedings of the Judicial Conference of the United States</a:t>
            </a:r>
            <a:r>
              <a:rPr lang="en-US" sz="900" dirty="0" smtClean="0">
                <a:latin typeface="Times New Roman"/>
                <a:cs typeface="Times New Roman"/>
              </a:rPr>
              <a:t>, </a:t>
            </a:r>
            <a:r>
              <a:rPr lang="en-US" sz="900" dirty="0" err="1" smtClean="0">
                <a:latin typeface="Times New Roman"/>
                <a:cs typeface="Times New Roman"/>
              </a:rPr>
              <a:t>tbls</a:t>
            </a:r>
            <a:r>
              <a:rPr lang="en-US" sz="900" dirty="0" smtClean="0">
                <a:latin typeface="Times New Roman"/>
                <a:cs typeface="Times New Roman"/>
              </a:rPr>
              <a:t>. C-6a, C-6b. Data are from year ending on June 30.  Civil Actions Pending data from 1991 through 2015 are taken from </a:t>
            </a:r>
            <a:r>
              <a:rPr lang="en-US" sz="900" cap="small" dirty="0" smtClean="0">
                <a:latin typeface="Times New Roman"/>
                <a:cs typeface="Times New Roman"/>
              </a:rPr>
              <a:t>Admin. Office of U.S. Courts, Reports of the Proceedings of the Judicial Conference of the United States</a:t>
            </a:r>
            <a:r>
              <a:rPr lang="en-US" sz="900" dirty="0" smtClean="0">
                <a:latin typeface="Times New Roman"/>
                <a:cs typeface="Times New Roman"/>
              </a:rPr>
              <a:t>, </a:t>
            </a:r>
            <a:r>
              <a:rPr lang="en-US" sz="900" dirty="0" err="1" smtClean="0">
                <a:latin typeface="Times New Roman"/>
                <a:cs typeface="Times New Roman"/>
              </a:rPr>
              <a:t>tbl</a:t>
            </a:r>
            <a:r>
              <a:rPr lang="en-US" sz="900" dirty="0" smtClean="0">
                <a:latin typeface="Times New Roman"/>
                <a:cs typeface="Times New Roman"/>
              </a:rPr>
              <a:t>. C-6. Data are from year ending on Sept. 30.Civil Actions Pending in Multidistrict Litigation data from 1972 through 1990 are taken from the Annual Reports of the Judicial Panel on Multidistrict Litigation, available at http://</a:t>
            </a:r>
            <a:r>
              <a:rPr lang="en-US" sz="900" dirty="0" err="1" smtClean="0">
                <a:latin typeface="Times New Roman"/>
                <a:cs typeface="Times New Roman"/>
              </a:rPr>
              <a:t>www.jpml.uscourts.gov</a:t>
            </a:r>
            <a:r>
              <a:rPr lang="en-US" sz="900" dirty="0" smtClean="0">
                <a:latin typeface="Times New Roman"/>
                <a:cs typeface="Times New Roman"/>
              </a:rPr>
              <a:t>/statistics-info. Data are from year ending on June 30. Civil Actions Pending in Multidistrict Litigation data from 1991 through 2015 are taken from the </a:t>
            </a:r>
            <a:r>
              <a:rPr lang="en-US" sz="900" cap="small" dirty="0" smtClean="0">
                <a:latin typeface="Times New Roman"/>
                <a:cs typeface="Times New Roman"/>
              </a:rPr>
              <a:t>United States Judicial Panel on Multidistrict Litigation</a:t>
            </a:r>
            <a:r>
              <a:rPr lang="en-US" sz="900" dirty="0" smtClean="0">
                <a:latin typeface="Times New Roman"/>
                <a:cs typeface="Times New Roman"/>
              </a:rPr>
              <a:t>, Fiscal Year Statistics (1992-2015), available at http://</a:t>
            </a:r>
            <a:r>
              <a:rPr lang="en-US" sz="900" dirty="0" err="1" smtClean="0">
                <a:latin typeface="Times New Roman"/>
                <a:cs typeface="Times New Roman"/>
              </a:rPr>
              <a:t>www.jpml.uscourts.gov</a:t>
            </a:r>
            <a:r>
              <a:rPr lang="en-US" sz="900" dirty="0" smtClean="0">
                <a:latin typeface="Times New Roman"/>
                <a:cs typeface="Times New Roman"/>
              </a:rPr>
              <a:t>/statistics-info. Data are from year ending on Sept. 30.</a:t>
            </a:r>
            <a:endParaRPr lang="en-US" sz="900" dirty="0">
              <a:latin typeface="Times New Roman"/>
              <a:cs typeface="Times New Roman"/>
            </a:endParaRPr>
          </a:p>
        </p:txBody>
      </p:sp>
      <p:sp>
        <p:nvSpPr>
          <p:cNvPr id="6" name="Rectangle 5"/>
          <p:cNvSpPr/>
          <p:nvPr/>
        </p:nvSpPr>
        <p:spPr>
          <a:xfrm>
            <a:off x="685800" y="1066800"/>
            <a:ext cx="5927190" cy="707886"/>
          </a:xfrm>
          <a:prstGeom prst="rect">
            <a:avLst/>
          </a:prstGeom>
        </p:spPr>
        <p:txBody>
          <a:bodyPr wrap="square">
            <a:spAutoFit/>
          </a:bodyPr>
          <a:lstStyle/>
          <a:p>
            <a:pPr algn="ctr">
              <a:defRPr sz="1200" b="1" i="0" u="none" strike="noStrike" kern="1200" baseline="0">
                <a:solidFill>
                  <a:prstClr val="black"/>
                </a:solidFill>
                <a:latin typeface="+mn-lt"/>
                <a:ea typeface="+mn-ea"/>
                <a:cs typeface="+mn-cs"/>
              </a:defRPr>
            </a:pPr>
            <a:r>
              <a:rPr lang="en-US" sz="2000" dirty="0" smtClean="0">
                <a:latin typeface="Times New Roman"/>
                <a:cs typeface="Times New Roman"/>
              </a:rPr>
              <a:t>The </a:t>
            </a:r>
            <a:r>
              <a:rPr lang="en-US" sz="2000" dirty="0">
                <a:latin typeface="Times New Roman"/>
                <a:cs typeface="Times New Roman"/>
              </a:rPr>
              <a:t>Percentage of the Pending Federal Civil Docket </a:t>
            </a:r>
            <a:endParaRPr lang="en-US" sz="2000" dirty="0" smtClean="0">
              <a:latin typeface="Times New Roman"/>
              <a:cs typeface="Times New Roman"/>
            </a:endParaRPr>
          </a:p>
          <a:p>
            <a:pPr algn="ctr">
              <a:defRPr sz="1200" b="1" i="0" u="none" strike="noStrike" kern="1200" baseline="0">
                <a:solidFill>
                  <a:prstClr val="black"/>
                </a:solidFill>
                <a:latin typeface="+mn-lt"/>
                <a:ea typeface="+mn-ea"/>
                <a:cs typeface="+mn-cs"/>
              </a:defRPr>
            </a:pPr>
            <a:r>
              <a:rPr lang="en-US" sz="2000" dirty="0" smtClean="0">
                <a:latin typeface="Times New Roman"/>
                <a:cs typeface="Times New Roman"/>
              </a:rPr>
              <a:t>in </a:t>
            </a:r>
            <a:r>
              <a:rPr lang="en-US" sz="2000" dirty="0">
                <a:latin typeface="Times New Roman"/>
                <a:cs typeface="Times New Roman"/>
              </a:rPr>
              <a:t>Multidistrict Litigation: </a:t>
            </a:r>
            <a:r>
              <a:rPr lang="en-US" sz="2000" dirty="0" smtClean="0">
                <a:latin typeface="Times New Roman"/>
                <a:cs typeface="Times New Roman"/>
              </a:rPr>
              <a:t>1972-2015</a:t>
            </a:r>
            <a:endParaRPr lang="en-US" sz="2000" dirty="0">
              <a:latin typeface="Times New Roman"/>
              <a:cs typeface="Times New Roman"/>
            </a:endParaRPr>
          </a:p>
        </p:txBody>
      </p:sp>
      <p:sp>
        <p:nvSpPr>
          <p:cNvPr id="5" name="Slide Number Placeholder 4"/>
          <p:cNvSpPr>
            <a:spLocks noGrp="1"/>
          </p:cNvSpPr>
          <p:nvPr>
            <p:ph type="sldNum" sz="quarter" idx="12"/>
          </p:nvPr>
        </p:nvSpPr>
        <p:spPr/>
        <p:txBody>
          <a:bodyPr/>
          <a:lstStyle/>
          <a:p>
            <a:fld id="{7D2A3A7F-C677-405C-B1E0-009B43635DD7}" type="slidenum">
              <a:rPr lang="en-US" smtClean="0"/>
              <a:t>6</a:t>
            </a:fld>
            <a:endParaRPr lang="en-US"/>
          </a:p>
        </p:txBody>
      </p:sp>
      <p:sp>
        <p:nvSpPr>
          <p:cNvPr id="9"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137919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204156393"/>
              </p:ext>
            </p:extLst>
          </p:nvPr>
        </p:nvGraphicFramePr>
        <p:xfrm>
          <a:off x="228600" y="2021888"/>
          <a:ext cx="6400800" cy="42008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1066800"/>
            <a:ext cx="6159079" cy="707886"/>
          </a:xfrm>
          <a:prstGeom prst="rect">
            <a:avLst/>
          </a:prstGeom>
          <a:noFill/>
        </p:spPr>
        <p:txBody>
          <a:bodyPr wrap="square" rtlCol="0">
            <a:spAutoFit/>
          </a:bodyPr>
          <a:lstStyle/>
          <a:p>
            <a:pPr algn="ctr">
              <a:defRPr sz="1800" b="1" i="0" u="none" strike="noStrike" kern="1200" baseline="0">
                <a:solidFill>
                  <a:prstClr val="black"/>
                </a:solidFill>
                <a:latin typeface="Times New Roman"/>
                <a:ea typeface="+mn-ea"/>
                <a:cs typeface="Times New Roman"/>
              </a:defRPr>
            </a:pPr>
            <a:r>
              <a:rPr lang="en-US" sz="2000" dirty="0" smtClean="0">
                <a:latin typeface="Times New Roman"/>
                <a:cs typeface="Times New Roman"/>
              </a:rPr>
              <a:t>Pending </a:t>
            </a:r>
            <a:r>
              <a:rPr lang="en-US" sz="2000" dirty="0">
                <a:latin typeface="Times New Roman"/>
                <a:cs typeface="Times New Roman"/>
              </a:rPr>
              <a:t>Cases in </a:t>
            </a:r>
            <a:r>
              <a:rPr lang="en-US" sz="2000" dirty="0" smtClean="0">
                <a:latin typeface="Times New Roman"/>
                <a:cs typeface="Times New Roman"/>
              </a:rPr>
              <a:t>the Federal Civil Docket </a:t>
            </a:r>
          </a:p>
          <a:p>
            <a:pPr algn="ctr">
              <a:defRPr sz="1800" b="1" i="0" u="none" strike="noStrike" kern="1200" baseline="0">
                <a:solidFill>
                  <a:prstClr val="black"/>
                </a:solidFill>
                <a:latin typeface="Times New Roman"/>
                <a:ea typeface="+mn-ea"/>
                <a:cs typeface="Times New Roman"/>
              </a:defRPr>
            </a:pPr>
            <a:r>
              <a:rPr lang="en-US" sz="2000" dirty="0" smtClean="0">
                <a:latin typeface="Times New Roman"/>
                <a:cs typeface="Times New Roman"/>
              </a:rPr>
              <a:t>and in Multidistrict </a:t>
            </a:r>
            <a:r>
              <a:rPr lang="en-US" sz="2000" dirty="0">
                <a:latin typeface="Times New Roman"/>
                <a:cs typeface="Times New Roman"/>
              </a:rPr>
              <a:t>Litigation: </a:t>
            </a:r>
            <a:r>
              <a:rPr lang="en-US" sz="2000" dirty="0" smtClean="0">
                <a:latin typeface="Times New Roman"/>
                <a:cs typeface="Times New Roman"/>
              </a:rPr>
              <a:t>1972-2015</a:t>
            </a:r>
            <a:endParaRPr lang="en-US" sz="2000" dirty="0">
              <a:latin typeface="Times New Roman"/>
              <a:cs typeface="Times New Roman"/>
            </a:endParaRPr>
          </a:p>
        </p:txBody>
      </p:sp>
      <p:sp>
        <p:nvSpPr>
          <p:cNvPr id="7" name="TextBox 6"/>
          <p:cNvSpPr txBox="1"/>
          <p:nvPr/>
        </p:nvSpPr>
        <p:spPr>
          <a:xfrm>
            <a:off x="228600" y="6934200"/>
            <a:ext cx="6400800" cy="1200329"/>
          </a:xfrm>
          <a:prstGeom prst="rect">
            <a:avLst/>
          </a:prstGeom>
          <a:noFill/>
        </p:spPr>
        <p:txBody>
          <a:bodyPr wrap="square" rtlCol="0">
            <a:spAutoFit/>
          </a:bodyPr>
          <a:lstStyle/>
          <a:p>
            <a:pPr algn="just"/>
            <a:r>
              <a:rPr lang="en-US" sz="900" dirty="0" smtClean="0">
                <a:latin typeface="Times New Roman"/>
                <a:cs typeface="Times New Roman"/>
              </a:rPr>
              <a:t>Civil Actions Pending data from 1968 through 1990 are taken from </a:t>
            </a:r>
            <a:r>
              <a:rPr lang="en-US" sz="900" cap="small" dirty="0" smtClean="0">
                <a:latin typeface="Times New Roman"/>
                <a:cs typeface="Times New Roman"/>
              </a:rPr>
              <a:t>Admin. Office of U.S. Courts</a:t>
            </a:r>
            <a:r>
              <a:rPr lang="en-US" sz="900" dirty="0" smtClean="0">
                <a:latin typeface="Times New Roman"/>
                <a:cs typeface="Times New Roman"/>
              </a:rPr>
              <a:t>, </a:t>
            </a:r>
            <a:r>
              <a:rPr lang="en-US" sz="900" cap="small" dirty="0" smtClean="0">
                <a:latin typeface="Times New Roman"/>
                <a:cs typeface="Times New Roman"/>
              </a:rPr>
              <a:t>Reports of the Proceedings of the Judicial Conference of the United States</a:t>
            </a:r>
            <a:r>
              <a:rPr lang="en-US" sz="900" dirty="0" smtClean="0">
                <a:latin typeface="Times New Roman"/>
                <a:cs typeface="Times New Roman"/>
              </a:rPr>
              <a:t>, </a:t>
            </a:r>
            <a:r>
              <a:rPr lang="en-US" sz="900" dirty="0" err="1" smtClean="0">
                <a:latin typeface="Times New Roman"/>
                <a:cs typeface="Times New Roman"/>
              </a:rPr>
              <a:t>tbls</a:t>
            </a:r>
            <a:r>
              <a:rPr lang="en-US" sz="900" dirty="0" smtClean="0">
                <a:latin typeface="Times New Roman"/>
                <a:cs typeface="Times New Roman"/>
              </a:rPr>
              <a:t>. C-6a, C-6b. Data are from year ending on June 30.  Civil Actions Pending data from 1991 through 2015 are taken from </a:t>
            </a:r>
            <a:r>
              <a:rPr lang="en-US" sz="900" cap="small" dirty="0" smtClean="0">
                <a:latin typeface="Times New Roman"/>
                <a:cs typeface="Times New Roman"/>
              </a:rPr>
              <a:t>Admin. Office of U.S. Courts, Reports of the Proceedings of the Judicial Conference of the United States</a:t>
            </a:r>
            <a:r>
              <a:rPr lang="en-US" sz="900" dirty="0" smtClean="0">
                <a:latin typeface="Times New Roman"/>
                <a:cs typeface="Times New Roman"/>
              </a:rPr>
              <a:t>, </a:t>
            </a:r>
            <a:r>
              <a:rPr lang="en-US" sz="900" dirty="0" err="1" smtClean="0">
                <a:latin typeface="Times New Roman"/>
                <a:cs typeface="Times New Roman"/>
              </a:rPr>
              <a:t>tbl</a:t>
            </a:r>
            <a:r>
              <a:rPr lang="en-US" sz="900" dirty="0" smtClean="0">
                <a:latin typeface="Times New Roman"/>
                <a:cs typeface="Times New Roman"/>
              </a:rPr>
              <a:t>. C-6. Data are from year ending on Sept. 30.Civil Actions Pending in Multidistrict Litigation data from 1972 through 1990 are taken from the Annual Reports of the Judicial Panel on Multidistrict Litigation, available at http://</a:t>
            </a:r>
            <a:r>
              <a:rPr lang="en-US" sz="900" dirty="0" err="1" smtClean="0">
                <a:latin typeface="Times New Roman"/>
                <a:cs typeface="Times New Roman"/>
              </a:rPr>
              <a:t>www.jpml.uscourts.gov</a:t>
            </a:r>
            <a:r>
              <a:rPr lang="en-US" sz="900" dirty="0" smtClean="0">
                <a:latin typeface="Times New Roman"/>
                <a:cs typeface="Times New Roman"/>
              </a:rPr>
              <a:t>/statistics-info. Data are from year ending on June 30. Civil Actions Pending in Multidistrict Litigation data from 1991 through 2015 are taken from the </a:t>
            </a:r>
            <a:r>
              <a:rPr lang="en-US" sz="900" cap="small" dirty="0" smtClean="0">
                <a:latin typeface="Times New Roman"/>
                <a:cs typeface="Times New Roman"/>
              </a:rPr>
              <a:t>United States Judicial Panel on Multidistrict Litigation</a:t>
            </a:r>
            <a:r>
              <a:rPr lang="en-US" sz="900" dirty="0" smtClean="0">
                <a:latin typeface="Times New Roman"/>
                <a:cs typeface="Times New Roman"/>
              </a:rPr>
              <a:t>, Fiscal Year Statistics (1992-2015), available at http://</a:t>
            </a:r>
            <a:r>
              <a:rPr lang="en-US" sz="900" dirty="0" err="1" smtClean="0">
                <a:latin typeface="Times New Roman"/>
                <a:cs typeface="Times New Roman"/>
              </a:rPr>
              <a:t>www.jpml.uscourts.gov</a:t>
            </a:r>
            <a:r>
              <a:rPr lang="en-US" sz="900" dirty="0" smtClean="0">
                <a:latin typeface="Times New Roman"/>
                <a:cs typeface="Times New Roman"/>
              </a:rPr>
              <a:t>/statistics-info. Data are from year ending on Sept. 30.</a:t>
            </a:r>
            <a:endParaRPr lang="en-US" sz="900" dirty="0">
              <a:latin typeface="Times New Roman"/>
              <a:cs typeface="Times New Roman"/>
            </a:endParaRPr>
          </a:p>
        </p:txBody>
      </p:sp>
      <p:sp>
        <p:nvSpPr>
          <p:cNvPr id="6" name="Slide Number Placeholder 5"/>
          <p:cNvSpPr>
            <a:spLocks noGrp="1"/>
          </p:cNvSpPr>
          <p:nvPr>
            <p:ph type="sldNum" sz="quarter" idx="12"/>
          </p:nvPr>
        </p:nvSpPr>
        <p:spPr/>
        <p:txBody>
          <a:bodyPr/>
          <a:lstStyle/>
          <a:p>
            <a:fld id="{7D2A3A7F-C677-405C-B1E0-009B43635DD7}" type="slidenum">
              <a:rPr lang="en-US" smtClean="0"/>
              <a:t>7</a:t>
            </a:fld>
            <a:endParaRPr lang="en-US"/>
          </a:p>
        </p:txBody>
      </p:sp>
      <p:sp>
        <p:nvSpPr>
          <p:cNvPr id="8" name="Footer Placeholder 1"/>
          <p:cNvSpPr>
            <a:spLocks noGrp="1"/>
          </p:cNvSpPr>
          <p:nvPr>
            <p:ph type="ftr" sz="quarter" idx="11"/>
          </p:nvPr>
        </p:nvSpPr>
        <p:spPr>
          <a:xfrm>
            <a:off x="0" y="8657167"/>
            <a:ext cx="4514850" cy="486833"/>
          </a:xfrm>
        </p:spPr>
        <p:txBody>
          <a:bodyPr/>
          <a:lstStyle/>
          <a:p>
            <a:pPr algn="l"/>
            <a:r>
              <a:rPr lang="en-US" dirty="0"/>
              <a:t>Flattening Filings - RI Conference –  March 6, 2017</a:t>
            </a:r>
            <a:endParaRPr lang="en-US" dirty="0"/>
          </a:p>
        </p:txBody>
      </p:sp>
    </p:spTree>
    <p:extLst>
      <p:ext uri="{BB962C8B-B14F-4D97-AF65-F5344CB8AC3E}">
        <p14:creationId xmlns:p14="http://schemas.microsoft.com/office/powerpoint/2010/main" val="158942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2400" y="8686800"/>
            <a:ext cx="3962400" cy="304800"/>
          </a:xfrm>
        </p:spPr>
        <p:txBody>
          <a:bodyPr/>
          <a:lstStyle/>
          <a:p>
            <a:pPr algn="l"/>
            <a:r>
              <a:rPr lang="en-US" dirty="0"/>
              <a:t>Flattening Filings - RI Conference –  March 6, 2017</a:t>
            </a:r>
            <a:endParaRPr lang="en-US" dirty="0"/>
          </a:p>
        </p:txBody>
      </p:sp>
      <p:sp>
        <p:nvSpPr>
          <p:cNvPr id="5" name="Slide Number Placeholder 4"/>
          <p:cNvSpPr>
            <a:spLocks noGrp="1"/>
          </p:cNvSpPr>
          <p:nvPr>
            <p:ph type="sldNum" sz="quarter" idx="12"/>
          </p:nvPr>
        </p:nvSpPr>
        <p:spPr/>
        <p:txBody>
          <a:bodyPr/>
          <a:lstStyle/>
          <a:p>
            <a:fld id="{7D2A3A7F-C677-405C-B1E0-009B43635DD7}" type="slidenum">
              <a:rPr lang="en-US" smtClean="0"/>
              <a:t>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8079338"/>
              </p:ext>
            </p:extLst>
          </p:nvPr>
        </p:nvGraphicFramePr>
        <p:xfrm>
          <a:off x="381000" y="2133600"/>
          <a:ext cx="62484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57200" y="1066800"/>
            <a:ext cx="5867400" cy="707886"/>
          </a:xfrm>
          <a:prstGeom prst="rect">
            <a:avLst/>
          </a:prstGeom>
          <a:noFill/>
        </p:spPr>
        <p:txBody>
          <a:bodyPr wrap="square" rtlCol="0">
            <a:spAutoFit/>
          </a:bodyPr>
          <a:lstStyle/>
          <a:p>
            <a:pPr algn="ctr">
              <a:defRPr sz="1800" b="1" i="0" u="none" strike="noStrike" kern="1200" baseline="0">
                <a:solidFill>
                  <a:prstClr val="black"/>
                </a:solidFill>
                <a:latin typeface="Times New Roman"/>
                <a:ea typeface="+mn-ea"/>
                <a:cs typeface="Times New Roman"/>
              </a:defRPr>
            </a:pPr>
            <a:r>
              <a:rPr lang="en-US" sz="2000" dirty="0">
                <a:latin typeface="Times New Roman"/>
                <a:cs typeface="Times New Roman"/>
              </a:rPr>
              <a:t>Pending </a:t>
            </a:r>
            <a:r>
              <a:rPr lang="en-US" sz="2000" dirty="0" smtClean="0">
                <a:latin typeface="Times New Roman"/>
                <a:cs typeface="Times New Roman"/>
              </a:rPr>
              <a:t>Civil Cases in U.S. District Court, </a:t>
            </a:r>
            <a:br>
              <a:rPr lang="en-US" sz="2000" dirty="0" smtClean="0">
                <a:latin typeface="Times New Roman"/>
                <a:cs typeface="Times New Roman"/>
              </a:rPr>
            </a:br>
            <a:r>
              <a:rPr lang="en-US" sz="2000" dirty="0" smtClean="0">
                <a:latin typeface="Times New Roman"/>
                <a:cs typeface="Times New Roman"/>
              </a:rPr>
              <a:t>D. Rhode Island, 2003-2015</a:t>
            </a:r>
            <a:endParaRPr lang="en-US" sz="2000" dirty="0">
              <a:latin typeface="Times New Roman"/>
              <a:cs typeface="Times New Roman"/>
            </a:endParaRPr>
          </a:p>
        </p:txBody>
      </p:sp>
    </p:spTree>
    <p:extLst>
      <p:ext uri="{BB962C8B-B14F-4D97-AF65-F5344CB8AC3E}">
        <p14:creationId xmlns:p14="http://schemas.microsoft.com/office/powerpoint/2010/main" val="1039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4783</TotalTime>
  <Words>2606</Words>
  <Application>Microsoft Macintosh PowerPoint</Application>
  <PresentationFormat>On-screen Show (4:3)</PresentationFormat>
  <Paragraphs>297</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Drawing</vt:lpstr>
      <vt:lpstr>PowerPoint Presentation</vt:lpstr>
      <vt:lpstr>PowerPoint Presentation</vt:lpstr>
      <vt:lpstr>PowerPoint Presentation</vt:lpstr>
      <vt:lpstr>PowerPoint Presentation</vt:lpstr>
      <vt:lpstr>U.S. District Court, District of Rhode Island Filings:  2000-2015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Law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dc:creator>
  <cp:lastModifiedBy>John Butler</cp:lastModifiedBy>
  <cp:revision>421</cp:revision>
  <cp:lastPrinted>2017-03-01T22:44:44Z</cp:lastPrinted>
  <dcterms:created xsi:type="dcterms:W3CDTF">2013-10-21T15:14:54Z</dcterms:created>
  <dcterms:modified xsi:type="dcterms:W3CDTF">2017-03-06T20:56:41Z</dcterms:modified>
</cp:coreProperties>
</file>