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0" r:id="rId4"/>
    <p:sldId id="271" r:id="rId5"/>
    <p:sldId id="272" r:id="rId6"/>
    <p:sldId id="273" r:id="rId7"/>
    <p:sldId id="275" r:id="rId8"/>
  </p:sldIdLst>
  <p:sldSz cx="12192000" cy="6858000"/>
  <p:notesSz cx="6938963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47" autoAdjust="0"/>
  </p:normalViewPr>
  <p:slideViewPr>
    <p:cSldViewPr snapToGrid="0">
      <p:cViewPr varScale="1">
        <p:scale>
          <a:sx n="70" d="100"/>
          <a:sy n="70" d="100"/>
        </p:scale>
        <p:origin x="84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6884" cy="463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0473" y="0"/>
            <a:ext cx="3006884" cy="463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AB6431C2-6A3A-465E-B303-A089D79C794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54113"/>
            <a:ext cx="5541963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897" y="4444861"/>
            <a:ext cx="5551170" cy="363670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06884" cy="463407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0473" y="8772669"/>
            <a:ext cx="3006884" cy="463407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41449193-E211-4068-BEDA-72E9CBD06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193-E211-4068-BEDA-72E9CBD06A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3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741">
              <a:spcBef>
                <a:spcPct val="0"/>
              </a:spcBef>
            </a:pPr>
            <a:r>
              <a:rPr lang="en-US" altLang="en-US" b="1" dirty="0"/>
              <a:t>Cognitive</a:t>
            </a:r>
            <a:r>
              <a:rPr lang="en-US" altLang="en-US" b="1" baseline="0" dirty="0"/>
              <a:t> schema are h</a:t>
            </a:r>
            <a:r>
              <a:rPr lang="en-US" b="1" dirty="0">
                <a:solidFill>
                  <a:srgbClr val="0070C0"/>
                </a:solidFill>
              </a:rPr>
              <a:t>euristic filters comprised of life experiences, opinions, cultural norms, biases and stereotypes</a:t>
            </a:r>
          </a:p>
          <a:p>
            <a:pPr defTabSz="946741">
              <a:spcBef>
                <a:spcPct val="0"/>
              </a:spcBef>
            </a:pPr>
            <a:endParaRPr lang="en-US" altLang="en-US" b="1" dirty="0"/>
          </a:p>
          <a:p>
            <a:pPr defTabSz="946741">
              <a:spcBef>
                <a:spcPct val="0"/>
              </a:spcBef>
            </a:pPr>
            <a:endParaRPr lang="en-US" altLang="en-US" b="1" dirty="0"/>
          </a:p>
          <a:p>
            <a:pPr defTabSz="946741">
              <a:spcBef>
                <a:spcPct val="0"/>
              </a:spcBef>
            </a:pPr>
            <a:r>
              <a:rPr lang="en-US" altLang="en-US" b="1" dirty="0"/>
              <a:t>How Jurors Use Preliminary Stories</a:t>
            </a:r>
            <a:br>
              <a:rPr lang="en-US" altLang="en-US" b="1" dirty="0"/>
            </a:br>
            <a:r>
              <a:rPr lang="en-US" altLang="en-US" dirty="0"/>
              <a:t>1.  Use as framework for analyzing evidence and arguments during trial.</a:t>
            </a:r>
            <a:br>
              <a:rPr lang="en-US" altLang="en-US" dirty="0"/>
            </a:br>
            <a:r>
              <a:rPr lang="en-US" altLang="en-US" dirty="0"/>
              <a:t>2.  Use as filter to decide what evidence is relevant and should be retained, and what evidence to discard.</a:t>
            </a:r>
            <a:br>
              <a:rPr lang="en-US" altLang="en-US" dirty="0"/>
            </a:br>
            <a:r>
              <a:rPr lang="en-US" altLang="en-US" dirty="0"/>
              <a:t>3.  Use as memory tool to hold on to more information than would be possible without a story.</a:t>
            </a:r>
            <a:br>
              <a:rPr lang="en-US" altLang="en-US" dirty="0"/>
            </a:br>
            <a:r>
              <a:rPr lang="en-US" altLang="en-US" dirty="0"/>
              <a:t>4.  Use as a story to persuade other jurors during deliberations.</a:t>
            </a:r>
            <a:br>
              <a:rPr lang="en-US" altLang="en-US" dirty="0"/>
            </a:br>
            <a:endParaRPr lang="en-US" altLang="en-US" dirty="0"/>
          </a:p>
          <a:p>
            <a:pPr defTabSz="94674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9742" indent="-28402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7694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93413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49132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1270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3408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35545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97683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3DB13FF-8AFD-422F-BA85-9ED2264080F5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8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9742" indent="-28402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7694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93413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49132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1270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3408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35545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97683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5B32AA-BE67-4DC2-9B45-0A73FE936E4A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3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altLang="en-US" dirty="0"/>
              <a:t>Trial procedure is not an optimal manner of presenting information in a coherent way</a:t>
            </a:r>
          </a:p>
          <a:p>
            <a:pPr marL="177881" indent="-17788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Direct and cross-examination breaks up evidence</a:t>
            </a:r>
          </a:p>
          <a:p>
            <a:pPr marL="177881" indent="-17788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Jurors hear parties stories sequentially</a:t>
            </a:r>
          </a:p>
          <a:p>
            <a:pPr marL="177881" indent="-17788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Evidentiary limitations on what witnesses can testify to (facts, not opinions)</a:t>
            </a:r>
          </a:p>
          <a:p>
            <a:pPr marL="177881" indent="-17788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Many legal rules are counter-intuitive (presumption of innocence, defendant has no obligation to testify, circumstantial evidence carries the same weight as direct evidence)</a:t>
            </a:r>
          </a:p>
          <a:p>
            <a:pPr marL="177881" indent="-17788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9742" indent="-28402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7694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93413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49132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1270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3408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35545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97683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1759F83-27E9-4863-8752-A66CA113EE4C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0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9742" indent="-28402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7694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93413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49132" indent="-2262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1270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3408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35545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97683" indent="-2262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B1EE53C-F8A6-433F-9FFD-91F71B26B51D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9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6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4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3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7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6BD11D-0FCC-4FCD-BB3D-585AF99309E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B730DF-0037-4505-A0BA-72658C338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65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6nwGPKX2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200" dirty="0"/>
              <a:t>The Future of the Courtroom – Innovative Jury and Courtroom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2017 District Conference, U.S. District for the District of Rhode Island</a:t>
            </a:r>
          </a:p>
          <a:p>
            <a:r>
              <a:rPr lang="en-US" dirty="0"/>
              <a:t>Providence, Rhode Island</a:t>
            </a:r>
          </a:p>
          <a:p>
            <a:r>
              <a:rPr lang="en-US" dirty="0"/>
              <a:t>March 23,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0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</a:t>
            </a:r>
            <a:r>
              <a:rPr lang="en-US" baseline="0" dirty="0"/>
              <a:t> Primer on Juror Decision-Making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0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... know that you know&quot; stage and the &quot;Don't know that you don't know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r="1792" b="1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How We Know What We Know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endParaRPr lang="en-US" sz="1500" dirty="0">
              <a:solidFill>
                <a:srgbClr val="FFFFFF"/>
              </a:solidFill>
            </a:endParaRPr>
          </a:p>
          <a:p>
            <a:r>
              <a:rPr lang="en-US" sz="1500" dirty="0">
                <a:solidFill>
                  <a:srgbClr val="FFFFFF"/>
                </a:solidFill>
              </a:rPr>
              <a:t>Archival Studies</a:t>
            </a:r>
          </a:p>
          <a:p>
            <a:r>
              <a:rPr lang="en-US" sz="1500" dirty="0">
                <a:solidFill>
                  <a:srgbClr val="FFFFFF"/>
                </a:solidFill>
              </a:rPr>
              <a:t>Mock Jury Studies</a:t>
            </a:r>
          </a:p>
          <a:p>
            <a:r>
              <a:rPr lang="en-US" sz="1500" dirty="0">
                <a:solidFill>
                  <a:srgbClr val="FFFFFF"/>
                </a:solidFill>
              </a:rPr>
              <a:t>Juror Surveys and Interviews</a:t>
            </a:r>
          </a:p>
          <a:p>
            <a:r>
              <a:rPr lang="en-US" sz="1500" dirty="0">
                <a:solidFill>
                  <a:srgbClr val="FFFFFF"/>
                </a:solidFill>
              </a:rPr>
              <a:t>Direct Observation of Mock and Actual Deliberations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8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600" dirty="0"/>
              <a:t>The Story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0" y="1995859"/>
            <a:ext cx="4937760" cy="4023360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US" dirty="0">
                <a:solidFill>
                  <a:schemeClr val="tx1"/>
                </a:solidFill>
              </a:rPr>
              <a:t>People employ cognitive schema to navigate and interpret the world</a:t>
            </a:r>
          </a:p>
          <a:p>
            <a:pPr fontAlgn="auto">
              <a:defRPr/>
            </a:pPr>
            <a:r>
              <a:rPr lang="en-US" dirty="0">
                <a:solidFill>
                  <a:schemeClr val="tx1"/>
                </a:solidFill>
              </a:rPr>
              <a:t>Jurors use schema to analyze, filter and interpret trial evidence to construct a coherent “story” that fits the facts and applicable law</a:t>
            </a:r>
          </a:p>
          <a:p>
            <a:pPr fontAlgn="auto">
              <a:defRPr/>
            </a:pPr>
            <a:r>
              <a:rPr lang="en-US" dirty="0">
                <a:solidFill>
                  <a:schemeClr val="tx1"/>
                </a:solidFill>
              </a:rPr>
              <a:t>A good “story” … </a:t>
            </a:r>
          </a:p>
          <a:p>
            <a:pPr lvl="1" fontAlgn="auto">
              <a:defRPr/>
            </a:pPr>
            <a:r>
              <a:rPr lang="en-US" dirty="0">
                <a:solidFill>
                  <a:srgbClr val="0070C0"/>
                </a:solidFill>
              </a:rPr>
              <a:t>covers the provided information adequately (COVERAGE)</a:t>
            </a:r>
          </a:p>
          <a:p>
            <a:pPr lvl="1" fontAlgn="auto">
              <a:defRPr/>
            </a:pPr>
            <a:r>
              <a:rPr lang="en-US" dirty="0">
                <a:solidFill>
                  <a:srgbClr val="0070C0"/>
                </a:solidFill>
              </a:rPr>
              <a:t>Is consistent, plausible, and complete (COHERENCE)</a:t>
            </a:r>
          </a:p>
          <a:p>
            <a:pPr lvl="1" fontAlgn="auto">
              <a:defRPr/>
            </a:pPr>
            <a:r>
              <a:rPr lang="en-US" dirty="0">
                <a:solidFill>
                  <a:srgbClr val="0070C0"/>
                </a:solidFill>
              </a:rPr>
              <a:t>Is specific and includes detail (UNIQUE)</a:t>
            </a:r>
          </a:p>
          <a:p>
            <a:pPr lvl="1" fontAlgn="auto"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 fontAlgn="auto"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once-upon-a-time-600x39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74174"/>
            <a:ext cx="4937125" cy="3266731"/>
          </a:xfrm>
        </p:spPr>
      </p:pic>
    </p:spTree>
    <p:extLst>
      <p:ext uri="{BB962C8B-B14F-4D97-AF65-F5344CB8AC3E}">
        <p14:creationId xmlns:p14="http://schemas.microsoft.com/office/powerpoint/2010/main" val="337891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jurors do well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2139092"/>
            <a:ext cx="3966040" cy="3483785"/>
          </a:xfrm>
        </p:spPr>
        <p:txBody>
          <a:bodyPr/>
          <a:lstStyle/>
          <a:p>
            <a:pPr>
              <a:defRPr/>
            </a:pPr>
            <a:r>
              <a:rPr lang="en-US" dirty="0"/>
              <a:t>Jurors are extremely conscientious about their tasks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Jurors do understand the nuances of burden of proof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Jurors collectively have good comprehension of evidence</a:t>
            </a:r>
          </a:p>
        </p:txBody>
      </p:sp>
      <p:pic>
        <p:nvPicPr>
          <p:cNvPr id="6146" name="Picture 2" descr="Image result for images jury delibera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95" y="2139093"/>
            <a:ext cx="6198905" cy="34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0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 not so well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2115402"/>
            <a:ext cx="4320882" cy="3753691"/>
          </a:xfrm>
        </p:spPr>
        <p:txBody>
          <a:bodyPr/>
          <a:lstStyle/>
          <a:p>
            <a:pPr>
              <a:defRPr/>
            </a:pPr>
            <a:r>
              <a:rPr lang="en-US" dirty="0"/>
              <a:t>Even in relatively simple cases, the learning curve for jurors is steeper than it is for judges and lawyers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Jurors struggle to understand the law they are asked to apply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Content Placeholder 4" descr="Working in groups can make you stupid. Science Daily reports a new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7" y="2039562"/>
            <a:ext cx="5865208" cy="3905370"/>
          </a:xfrm>
        </p:spPr>
      </p:pic>
    </p:spTree>
    <p:extLst>
      <p:ext uri="{BB962C8B-B14F-4D97-AF65-F5344CB8AC3E}">
        <p14:creationId xmlns:p14="http://schemas.microsoft.com/office/powerpoint/2010/main" val="112968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3836" r="8804" b="4517"/>
          <a:stretch>
            <a:fillRect/>
          </a:stretch>
        </p:blipFill>
        <p:spPr>
          <a:xfrm>
            <a:off x="1067502" y="0"/>
            <a:ext cx="10133463" cy="6346209"/>
          </a:xfrm>
        </p:spPr>
      </p:pic>
    </p:spTree>
    <p:extLst>
      <p:ext uri="{BB962C8B-B14F-4D97-AF65-F5344CB8AC3E}">
        <p14:creationId xmlns:p14="http://schemas.microsoft.com/office/powerpoint/2010/main" val="9000346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1292</TotalTime>
  <Words>288</Words>
  <Application>Microsoft Office PowerPoint</Application>
  <PresentationFormat>Widescreen</PresentationFormat>
  <Paragraphs>42</Paragraphs>
  <Slides>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Retrospect</vt:lpstr>
      <vt:lpstr>The Future of the Courtroom – Innovative Jury and Courtroom Techniques</vt:lpstr>
      <vt:lpstr>A Brief Primer on Juror Decision-Making</vt:lpstr>
      <vt:lpstr>How We Know What We Know</vt:lpstr>
      <vt:lpstr>The Story Model</vt:lpstr>
      <vt:lpstr>What jurors do well …</vt:lpstr>
      <vt:lpstr>And not so well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Jurors and Jury Instructions</dc:title>
  <dc:creator>Hannaford, Paula</dc:creator>
  <cp:lastModifiedBy>Hannaford, Paula</cp:lastModifiedBy>
  <cp:revision>42</cp:revision>
  <cp:lastPrinted>2017-01-04T14:36:16Z</cp:lastPrinted>
  <dcterms:created xsi:type="dcterms:W3CDTF">2017-01-03T15:21:52Z</dcterms:created>
  <dcterms:modified xsi:type="dcterms:W3CDTF">2017-03-14T19:40:02Z</dcterms:modified>
</cp:coreProperties>
</file>