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0" r:id="rId2"/>
    <p:sldId id="281" r:id="rId3"/>
    <p:sldId id="268" r:id="rId4"/>
    <p:sldId id="265" r:id="rId5"/>
    <p:sldId id="285" r:id="rId6"/>
    <p:sldId id="264" r:id="rId7"/>
    <p:sldId id="274" r:id="rId8"/>
    <p:sldId id="270" r:id="rId9"/>
    <p:sldId id="263" r:id="rId10"/>
    <p:sldId id="259" r:id="rId11"/>
    <p:sldId id="273" r:id="rId12"/>
    <p:sldId id="269" r:id="rId13"/>
    <p:sldId id="260" r:id="rId14"/>
    <p:sldId id="261" r:id="rId15"/>
    <p:sldId id="276" r:id="rId16"/>
    <p:sldId id="275" r:id="rId17"/>
    <p:sldId id="266" r:id="rId18"/>
    <p:sldId id="272" r:id="rId19"/>
    <p:sldId id="262" r:id="rId20"/>
    <p:sldId id="258" r:id="rId21"/>
    <p:sldId id="283" r:id="rId22"/>
    <p:sldId id="284" r:id="rId23"/>
    <p:sldId id="271" r:id="rId24"/>
    <p:sldId id="279" r:id="rId25"/>
    <p:sldId id="267" r:id="rId26"/>
    <p:sldId id="257" r:id="rId27"/>
    <p:sldId id="277"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19" autoAdjust="0"/>
  </p:normalViewPr>
  <p:slideViewPr>
    <p:cSldViewPr>
      <p:cViewPr varScale="1">
        <p:scale>
          <a:sx n="71" d="100"/>
          <a:sy n="71" d="100"/>
        </p:scale>
        <p:origin x="1143" y="3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5424D-DA3A-4BCB-BA6F-7E1E2EC99E6C}" type="datetimeFigureOut">
              <a:rPr lang="en-US" smtClean="0"/>
              <a:t>9/17/2017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BE4C0-355F-4A55-9B80-A48F6296A0E1}" type="slidenum">
              <a:rPr lang="en-US" smtClean="0"/>
              <a:t>‹#›</a:t>
            </a:fld>
            <a:endParaRPr lang="en-US"/>
          </a:p>
        </p:txBody>
      </p:sp>
    </p:spTree>
    <p:extLst>
      <p:ext uri="{BB962C8B-B14F-4D97-AF65-F5344CB8AC3E}">
        <p14:creationId xmlns:p14="http://schemas.microsoft.com/office/powerpoint/2010/main" val="353809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BE4C0-355F-4A55-9B80-A48F6296A0E1}" type="slidenum">
              <a:rPr lang="en-US" smtClean="0"/>
              <a:t>10</a:t>
            </a:fld>
            <a:endParaRPr lang="en-US"/>
          </a:p>
        </p:txBody>
      </p:sp>
    </p:spTree>
    <p:extLst>
      <p:ext uri="{BB962C8B-B14F-4D97-AF65-F5344CB8AC3E}">
        <p14:creationId xmlns:p14="http://schemas.microsoft.com/office/powerpoint/2010/main" val="307888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BE4C0-355F-4A55-9B80-A48F6296A0E1}" type="slidenum">
              <a:rPr lang="en-US" smtClean="0"/>
              <a:t>24</a:t>
            </a:fld>
            <a:endParaRPr lang="en-US"/>
          </a:p>
        </p:txBody>
      </p:sp>
    </p:spTree>
    <p:extLst>
      <p:ext uri="{BB962C8B-B14F-4D97-AF65-F5344CB8AC3E}">
        <p14:creationId xmlns:p14="http://schemas.microsoft.com/office/powerpoint/2010/main" val="106853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709621-03BA-4807-A5A0-13F5C63E736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133199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09621-03BA-4807-A5A0-13F5C63E736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339568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09621-03BA-4807-A5A0-13F5C63E736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211932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09621-03BA-4807-A5A0-13F5C63E736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120571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09621-03BA-4807-A5A0-13F5C63E736B}" type="datetimeFigureOut">
              <a:rPr lang="en-US" smtClean="0"/>
              <a:t>9/17/2017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4052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709621-03BA-4807-A5A0-13F5C63E736B}"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125260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709621-03BA-4807-A5A0-13F5C63E736B}" type="datetimeFigureOut">
              <a:rPr lang="en-US" smtClean="0"/>
              <a:t>9/17/2017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332140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709621-03BA-4807-A5A0-13F5C63E736B}" type="datetimeFigureOut">
              <a:rPr lang="en-US" smtClean="0"/>
              <a:t>9/17/2017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3592849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09621-03BA-4807-A5A0-13F5C63E736B}" type="datetimeFigureOut">
              <a:rPr lang="en-US" smtClean="0"/>
              <a:t>9/17/2017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168987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709621-03BA-4807-A5A0-13F5C63E736B}"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201741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709621-03BA-4807-A5A0-13F5C63E736B}" type="datetimeFigureOut">
              <a:rPr lang="en-US" smtClean="0"/>
              <a:t>9/17/2017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4B85-5705-45C2-8FC0-C9A37C8B0D1B}" type="slidenum">
              <a:rPr lang="en-US" smtClean="0"/>
              <a:t>‹#›</a:t>
            </a:fld>
            <a:endParaRPr lang="en-US"/>
          </a:p>
        </p:txBody>
      </p:sp>
    </p:spTree>
    <p:extLst>
      <p:ext uri="{BB962C8B-B14F-4D97-AF65-F5344CB8AC3E}">
        <p14:creationId xmlns:p14="http://schemas.microsoft.com/office/powerpoint/2010/main" val="61766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09621-03BA-4807-A5A0-13F5C63E736B}" type="datetimeFigureOut">
              <a:rPr lang="en-US" smtClean="0"/>
              <a:t>9/17/2017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C4B85-5705-45C2-8FC0-C9A37C8B0D1B}" type="slidenum">
              <a:rPr lang="en-US" smtClean="0"/>
              <a:t>‹#›</a:t>
            </a:fld>
            <a:endParaRPr lang="en-US"/>
          </a:p>
        </p:txBody>
      </p:sp>
    </p:spTree>
    <p:extLst>
      <p:ext uri="{BB962C8B-B14F-4D97-AF65-F5344CB8AC3E}">
        <p14:creationId xmlns:p14="http://schemas.microsoft.com/office/powerpoint/2010/main" val="173876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21.emf"/><Relationship Id="rId5" Type="http://schemas.openxmlformats.org/officeDocument/2006/relationships/oleObject" Target="../embeddings/oleObject4.bin"/><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uffingtonpost.com/author/joseph-erbentraut" TargetMode="External"/><Relationship Id="rId2" Type="http://schemas.openxmlformats.org/officeDocument/2006/relationships/hyperlink" Target="http://www.huffingtonpost.com/section/arts"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ONG OF THE LARK BRETON">
            <a:extLst>
              <a:ext uri="{FF2B5EF4-FFF2-40B4-BE49-F238E27FC236}">
                <a16:creationId xmlns:a16="http://schemas.microsoft.com/office/drawing/2014/main" id="{6BE23180-01D6-4010-9669-419984ED5CD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70347775-1C60-4233-AD67-D800CBE4C87B}"/>
              </a:ext>
            </a:extLst>
          </p:cNvPr>
          <p:cNvPicPr>
            <a:picLocks noChangeAspect="1"/>
          </p:cNvPicPr>
          <p:nvPr/>
        </p:nvPicPr>
        <p:blipFill>
          <a:blip r:embed="rId2"/>
          <a:stretch>
            <a:fillRect/>
          </a:stretch>
        </p:blipFill>
        <p:spPr>
          <a:xfrm>
            <a:off x="2667000" y="381000"/>
            <a:ext cx="3810000" cy="6400800"/>
          </a:xfrm>
          <a:prstGeom prst="rect">
            <a:avLst/>
          </a:prstGeom>
        </p:spPr>
      </p:pic>
    </p:spTree>
    <p:extLst>
      <p:ext uri="{BB962C8B-B14F-4D97-AF65-F5344CB8AC3E}">
        <p14:creationId xmlns:p14="http://schemas.microsoft.com/office/powerpoint/2010/main" val="162958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latin typeface="Times New Roman" panose="02020603050405020304" pitchFamily="18" charset="0"/>
                <a:cs typeface="Times New Roman" panose="02020603050405020304" pitchFamily="18" charset="0"/>
              </a:rPr>
              <a:t>PLANNING</a:t>
            </a:r>
          </a:p>
        </p:txBody>
      </p:sp>
      <p:sp>
        <p:nvSpPr>
          <p:cNvPr id="3" name="Content Placeholder 2"/>
          <p:cNvSpPr>
            <a:spLocks noGrp="1"/>
          </p:cNvSpPr>
          <p:nvPr>
            <p:ph idx="1"/>
          </p:nvPr>
        </p:nvSpPr>
        <p:spPr/>
        <p:txBody>
          <a:bodyPr/>
          <a:lstStyle/>
          <a:p>
            <a:endParaRPr lang="en-US"/>
          </a:p>
        </p:txBody>
      </p:sp>
      <p:pic>
        <p:nvPicPr>
          <p:cNvPr id="5122" name="Picture 2" descr="E:\Cross-BlankCanv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87" y="1524000"/>
            <a:ext cx="4543425" cy="531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7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782594374"/>
              </p:ext>
            </p:extLst>
          </p:nvPr>
        </p:nvGraphicFramePr>
        <p:xfrm>
          <a:off x="609600" y="1143000"/>
          <a:ext cx="8096250" cy="3810000"/>
        </p:xfrm>
        <a:graphic>
          <a:graphicData uri="http://schemas.openxmlformats.org/presentationml/2006/ole">
            <mc:AlternateContent xmlns:mc="http://schemas.openxmlformats.org/markup-compatibility/2006">
              <mc:Choice xmlns:v="urn:schemas-microsoft-com:vml" Requires="v">
                <p:oleObj spid="_x0000_s21539" name="Acrobat Document" r:id="rId3" imgW="8096220" imgH="3809910" progId="AcroExch.Document.7">
                  <p:embed/>
                </p:oleObj>
              </mc:Choice>
              <mc:Fallback>
                <p:oleObj name="Acrobat Document" r:id="rId3" imgW="8096220" imgH="3809910" progId="AcroExch.Document.7">
                  <p:embed/>
                  <p:pic>
                    <p:nvPicPr>
                      <p:cNvPr id="0" name=""/>
                      <p:cNvPicPr/>
                      <p:nvPr/>
                    </p:nvPicPr>
                    <p:blipFill>
                      <a:blip r:embed="rId4"/>
                      <a:stretch>
                        <a:fillRect/>
                      </a:stretch>
                    </p:blipFill>
                    <p:spPr>
                      <a:xfrm>
                        <a:off x="609600" y="1143000"/>
                        <a:ext cx="8096250" cy="3810000"/>
                      </a:xfrm>
                      <a:prstGeom prst="rect">
                        <a:avLst/>
                      </a:prstGeom>
                    </p:spPr>
                  </p:pic>
                </p:oleObj>
              </mc:Fallback>
            </mc:AlternateContent>
          </a:graphicData>
        </a:graphic>
      </p:graphicFrame>
    </p:spTree>
    <p:extLst>
      <p:ext uri="{BB962C8B-B14F-4D97-AF65-F5344CB8AC3E}">
        <p14:creationId xmlns:p14="http://schemas.microsoft.com/office/powerpoint/2010/main" val="198455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35935430"/>
              </p:ext>
            </p:extLst>
          </p:nvPr>
        </p:nvGraphicFramePr>
        <p:xfrm>
          <a:off x="2133600" y="533400"/>
          <a:ext cx="5029200" cy="6087352"/>
        </p:xfrm>
        <a:graphic>
          <a:graphicData uri="http://schemas.openxmlformats.org/presentationml/2006/ole">
            <mc:AlternateContent xmlns:mc="http://schemas.openxmlformats.org/markup-compatibility/2006">
              <mc:Choice xmlns:v="urn:schemas-microsoft-com:vml" Requires="v">
                <p:oleObj spid="_x0000_s22562" name="Document" r:id="rId3" imgW="5956042" imgH="7208666" progId="Word.Document.12">
                  <p:embed/>
                </p:oleObj>
              </mc:Choice>
              <mc:Fallback>
                <p:oleObj name="Document" r:id="rId3" imgW="5956042" imgH="7208666" progId="Word.Document.12">
                  <p:embed/>
                  <p:pic>
                    <p:nvPicPr>
                      <p:cNvPr id="0" name=""/>
                      <p:cNvPicPr/>
                      <p:nvPr/>
                    </p:nvPicPr>
                    <p:blipFill>
                      <a:blip r:embed="rId4"/>
                      <a:stretch>
                        <a:fillRect/>
                      </a:stretch>
                    </p:blipFill>
                    <p:spPr>
                      <a:xfrm>
                        <a:off x="2133600" y="533400"/>
                        <a:ext cx="5029200" cy="6087352"/>
                      </a:xfrm>
                      <a:prstGeom prst="rect">
                        <a:avLst/>
                      </a:prstGeom>
                    </p:spPr>
                  </p:pic>
                </p:oleObj>
              </mc:Fallback>
            </mc:AlternateContent>
          </a:graphicData>
        </a:graphic>
      </p:graphicFrame>
    </p:spTree>
    <p:extLst>
      <p:ext uri="{BB962C8B-B14F-4D97-AF65-F5344CB8AC3E}">
        <p14:creationId xmlns:p14="http://schemas.microsoft.com/office/powerpoint/2010/main" val="185099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descr="E:\lincoln-for-the-defe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74638"/>
            <a:ext cx="2133600" cy="620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9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E:\cross-keep-calm-and-lead-on-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79714"/>
            <a:ext cx="4637314"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537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E:\Cross-PointillismClose__2__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57200"/>
            <a:ext cx="3695294" cy="555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E:\cross-pointillistsundaya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888607"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38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E:\CrossAtticu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55914"/>
            <a:ext cx="6705600" cy="5180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5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E:\CrossGrantContr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
            <a:ext cx="4271627" cy="643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6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130246758"/>
              </p:ext>
            </p:extLst>
          </p:nvPr>
        </p:nvGraphicFramePr>
        <p:xfrm>
          <a:off x="1143000" y="838200"/>
          <a:ext cx="7391400" cy="4847264"/>
        </p:xfrm>
        <a:graphic>
          <a:graphicData uri="http://schemas.openxmlformats.org/presentationml/2006/ole">
            <mc:AlternateContent xmlns:mc="http://schemas.openxmlformats.org/markup-compatibility/2006">
              <mc:Choice xmlns:v="urn:schemas-microsoft-com:vml" Requires="v">
                <p:oleObj spid="_x0000_s19490" name="Document" r:id="rId3" imgW="8227575" imgH="5395792" progId="Word.Document.12">
                  <p:embed/>
                </p:oleObj>
              </mc:Choice>
              <mc:Fallback>
                <p:oleObj name="Document" r:id="rId3" imgW="8227575" imgH="5395792" progId="Word.Document.12">
                  <p:embed/>
                  <p:pic>
                    <p:nvPicPr>
                      <p:cNvPr id="0" name=""/>
                      <p:cNvPicPr/>
                      <p:nvPr/>
                    </p:nvPicPr>
                    <p:blipFill>
                      <a:blip r:embed="rId4"/>
                      <a:stretch>
                        <a:fillRect/>
                      </a:stretch>
                    </p:blipFill>
                    <p:spPr>
                      <a:xfrm>
                        <a:off x="1143000" y="838200"/>
                        <a:ext cx="7391400" cy="4847264"/>
                      </a:xfrm>
                      <a:prstGeom prst="rect">
                        <a:avLst/>
                      </a:prstGeom>
                    </p:spPr>
                  </p:pic>
                </p:oleObj>
              </mc:Fallback>
            </mc:AlternateContent>
          </a:graphicData>
        </a:graphic>
      </p:graphicFrame>
    </p:spTree>
    <p:extLst>
      <p:ext uri="{BB962C8B-B14F-4D97-AF65-F5344CB8AC3E}">
        <p14:creationId xmlns:p14="http://schemas.microsoft.com/office/powerpoint/2010/main" val="230596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1FD454-AA26-478B-8AB6-001E58A6D4B0}"/>
              </a:ext>
            </a:extLst>
          </p:cNvPr>
          <p:cNvPicPr>
            <a:picLocks noChangeAspect="1"/>
          </p:cNvPicPr>
          <p:nvPr/>
        </p:nvPicPr>
        <p:blipFill>
          <a:blip r:embed="rId2"/>
          <a:stretch>
            <a:fillRect/>
          </a:stretch>
        </p:blipFill>
        <p:spPr>
          <a:xfrm>
            <a:off x="0" y="379511"/>
            <a:ext cx="9144000" cy="6098977"/>
          </a:xfrm>
          <a:prstGeom prst="rect">
            <a:avLst/>
          </a:prstGeom>
        </p:spPr>
      </p:pic>
    </p:spTree>
    <p:extLst>
      <p:ext uri="{BB962C8B-B14F-4D97-AF65-F5344CB8AC3E}">
        <p14:creationId xmlns:p14="http://schemas.microsoft.com/office/powerpoint/2010/main" val="1312759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4" name="Content Placeholder 13"/>
          <p:cNvSpPr>
            <a:spLocks noGrp="1"/>
          </p:cNvSpPr>
          <p:nvPr>
            <p:ph idx="1"/>
          </p:nvPr>
        </p:nvSpPr>
        <p:spPr>
          <a:xfrm>
            <a:off x="457200" y="304800"/>
            <a:ext cx="8229600" cy="6400800"/>
          </a:xfrm>
          <a:ln>
            <a:solidFill>
              <a:schemeClr val="accent1"/>
            </a:solidFill>
          </a:ln>
        </p:spPr>
        <p:txBody>
          <a:bodyPr>
            <a:normAutofit fontScale="40000" lnSpcReduction="20000"/>
          </a:bodyPr>
          <a:lstStyle/>
          <a:p>
            <a:pPr marL="0" marR="0" indent="0">
              <a:lnSpc>
                <a:spcPct val="115000"/>
              </a:lnSpc>
              <a:spcBef>
                <a:spcPts val="0"/>
              </a:spcBef>
              <a:spcAft>
                <a:spcPts val="1000"/>
              </a:spcAft>
              <a:buNone/>
            </a:pPr>
            <a:endParaRPr lang="en-US" sz="4000" b="1" dirty="0">
              <a:effectLst/>
              <a:latin typeface="Times New Roman"/>
              <a:ea typeface="Calibri"/>
              <a:cs typeface="Times New Roman"/>
            </a:endParaRPr>
          </a:p>
          <a:p>
            <a:pPr marL="0" marR="0" indent="0">
              <a:lnSpc>
                <a:spcPct val="115000"/>
              </a:lnSpc>
              <a:spcBef>
                <a:spcPts val="0"/>
              </a:spcBef>
              <a:spcAft>
                <a:spcPts val="1000"/>
              </a:spcAft>
              <a:buNone/>
            </a:pPr>
            <a:r>
              <a:rPr lang="en-US" sz="4000" b="1" dirty="0">
                <a:effectLst/>
                <a:latin typeface="Times New Roman"/>
                <a:ea typeface="Calibri"/>
                <a:cs typeface="Times New Roman"/>
              </a:rPr>
              <a:t>Cross Examination of Plaintiff, Susan Jones</a:t>
            </a:r>
            <a:endParaRPr lang="en-US" sz="2800" dirty="0">
              <a:ea typeface="Calibri"/>
              <a:cs typeface="Times New Roman"/>
            </a:endParaRPr>
          </a:p>
          <a:p>
            <a:pPr lvl="1">
              <a:lnSpc>
                <a:spcPct val="115000"/>
              </a:lnSpc>
              <a:spcBef>
                <a:spcPts val="0"/>
              </a:spcBef>
              <a:spcAft>
                <a:spcPts val="1000"/>
              </a:spcAft>
              <a:buFont typeface="+mj-lt"/>
              <a:buAutoNum type="alphaUcPeriod" startAt="3"/>
              <a:tabLst>
                <a:tab pos="457200" algn="l"/>
              </a:tabLst>
            </a:pPr>
            <a:r>
              <a:rPr lang="en-US" sz="3000" b="1" dirty="0">
                <a:effectLst/>
                <a:latin typeface="Times New Roman"/>
                <a:ea typeface="Calibri"/>
                <a:cs typeface="Times New Roman"/>
              </a:rPr>
              <a:t>Job Performance – Epinephrine Incident</a:t>
            </a:r>
            <a:endParaRPr lang="en-US" sz="2300" dirty="0">
              <a:ea typeface="Calibri"/>
              <a:cs typeface="Times New Roman"/>
            </a:endParaRPr>
          </a:p>
          <a:p>
            <a:pPr marL="0" marR="0" indent="0">
              <a:lnSpc>
                <a:spcPct val="115000"/>
              </a:lnSpc>
              <a:spcBef>
                <a:spcPts val="0"/>
              </a:spcBef>
              <a:spcAft>
                <a:spcPts val="1000"/>
              </a:spcAft>
              <a:buNone/>
            </a:pPr>
            <a:r>
              <a:rPr lang="en-US" sz="3500" dirty="0">
                <a:effectLst/>
                <a:latin typeface="Times New Roman"/>
                <a:ea typeface="Calibri"/>
                <a:cs typeface="Times New Roman"/>
              </a:rPr>
              <a:t>December 28, 2008 Emergency response call re: young woman – difficulty breathing – administered epinephrine.</a:t>
            </a:r>
            <a:endParaRPr lang="en-US" sz="2800" dirty="0">
              <a:ea typeface="Calibri"/>
              <a:cs typeface="Times New Roman"/>
            </a:endParaRPr>
          </a:p>
          <a:p>
            <a:pPr marL="0" marR="0" indent="0">
              <a:lnSpc>
                <a:spcPct val="115000"/>
              </a:lnSpc>
              <a:spcBef>
                <a:spcPts val="0"/>
              </a:spcBef>
              <a:spcAft>
                <a:spcPts val="1000"/>
              </a:spcAft>
              <a:buNone/>
            </a:pPr>
            <a:r>
              <a:rPr lang="en-US" sz="3500" dirty="0">
                <a:effectLst/>
                <a:latin typeface="Times New Roman"/>
                <a:ea typeface="Calibri"/>
                <a:cs typeface="Times New Roman"/>
              </a:rPr>
              <a:t>4 months into probationary period.</a:t>
            </a:r>
            <a:endParaRPr lang="en-US" sz="2800" dirty="0">
              <a:ea typeface="Calibri"/>
              <a:cs typeface="Times New Roman"/>
            </a:endParaRPr>
          </a:p>
          <a:p>
            <a:pPr marL="0" marR="0" indent="0">
              <a:lnSpc>
                <a:spcPct val="115000"/>
              </a:lnSpc>
              <a:spcBef>
                <a:spcPts val="0"/>
              </a:spcBef>
              <a:spcAft>
                <a:spcPts val="1000"/>
              </a:spcAft>
              <a:buNone/>
            </a:pPr>
            <a:r>
              <a:rPr lang="en-US" sz="3500" dirty="0">
                <a:effectLst/>
                <a:latin typeface="Times New Roman"/>
                <a:ea typeface="Calibri"/>
                <a:cs typeface="Times New Roman"/>
              </a:rPr>
              <a:t>You,  2 volunteer EMT Privates (Dan Beard and Charlie Johnson) and a driver – Manny Medeiros.</a:t>
            </a:r>
            <a:endParaRPr lang="en-US" sz="2800" dirty="0">
              <a:ea typeface="Calibri"/>
              <a:cs typeface="Times New Roman"/>
            </a:endParaRPr>
          </a:p>
          <a:p>
            <a:pPr marL="0" marR="0" indent="0">
              <a:lnSpc>
                <a:spcPct val="115000"/>
              </a:lnSpc>
              <a:spcBef>
                <a:spcPts val="0"/>
              </a:spcBef>
              <a:spcAft>
                <a:spcPts val="1000"/>
              </a:spcAft>
              <a:buNone/>
            </a:pPr>
            <a:r>
              <a:rPr lang="en-US" sz="3600" dirty="0">
                <a:effectLst/>
                <a:highlight>
                  <a:srgbClr val="FFFF00"/>
                </a:highlight>
                <a:latin typeface="Times New Roman"/>
                <a:ea typeface="Calibri"/>
              </a:rPr>
              <a:t>p. 16, l. 7-10 </a:t>
            </a:r>
            <a:r>
              <a:rPr lang="en-US" sz="3500" b="1" dirty="0">
                <a:effectLst/>
                <a:latin typeface="Times New Roman"/>
                <a:ea typeface="Calibri"/>
                <a:cs typeface="Times New Roman"/>
              </a:rPr>
              <a:t>   You</a:t>
            </a:r>
            <a:r>
              <a:rPr lang="en-US" sz="3500" dirty="0">
                <a:effectLst/>
                <a:latin typeface="Times New Roman"/>
                <a:ea typeface="Calibri"/>
                <a:cs typeface="Times New Roman"/>
              </a:rPr>
              <a:t> were in command on the vehicle as the “paid person.” (N.B.  This comports with Chairman Leary’s testimony that the </a:t>
            </a:r>
            <a:r>
              <a:rPr lang="en-US" sz="3500" b="1" dirty="0">
                <a:effectLst/>
                <a:latin typeface="Times New Roman"/>
                <a:ea typeface="Calibri"/>
                <a:cs typeface="Times New Roman"/>
              </a:rPr>
              <a:t>paid</a:t>
            </a:r>
            <a:r>
              <a:rPr lang="en-US" sz="3500" dirty="0">
                <a:effectLst/>
                <a:latin typeface="Times New Roman"/>
                <a:ea typeface="Calibri"/>
                <a:cs typeface="Times New Roman"/>
              </a:rPr>
              <a:t> employee person on the rescue would be the person </a:t>
            </a:r>
            <a:r>
              <a:rPr lang="en-US" sz="3500" b="1" dirty="0">
                <a:effectLst/>
                <a:latin typeface="Times New Roman"/>
                <a:ea typeface="Calibri"/>
                <a:cs typeface="Times New Roman"/>
              </a:rPr>
              <a:t>in charge</a:t>
            </a:r>
            <a:r>
              <a:rPr lang="en-US" sz="3500" dirty="0">
                <a:effectLst/>
                <a:latin typeface="Times New Roman"/>
                <a:ea typeface="Calibri"/>
                <a:cs typeface="Times New Roman"/>
              </a:rPr>
              <a:t>, assuming that person had the highest certification --e.g. as an EMT-C  --and it was not necessarily related to rank such as captain or lieutenant.)</a:t>
            </a:r>
            <a:endParaRPr lang="en-US" sz="2800" dirty="0">
              <a:ea typeface="Calibri"/>
              <a:cs typeface="Times New Roman"/>
            </a:endParaRPr>
          </a:p>
          <a:p>
            <a:pPr marL="0" marR="0" indent="0">
              <a:lnSpc>
                <a:spcPct val="115000"/>
              </a:lnSpc>
              <a:spcBef>
                <a:spcPts val="0"/>
              </a:spcBef>
              <a:spcAft>
                <a:spcPts val="1000"/>
              </a:spcAft>
              <a:buNone/>
            </a:pPr>
            <a:r>
              <a:rPr lang="en-US" sz="3500" b="1" dirty="0">
                <a:effectLst/>
                <a:latin typeface="Times New Roman"/>
                <a:ea typeface="Calibri"/>
                <a:cs typeface="Times New Roman"/>
              </a:rPr>
              <a:t>(Exhibit V) </a:t>
            </a:r>
            <a:r>
              <a:rPr lang="en-US" sz="3500" dirty="0">
                <a:effectLst/>
                <a:latin typeface="Times New Roman"/>
                <a:ea typeface="Calibri"/>
                <a:cs typeface="Times New Roman"/>
              </a:rPr>
              <a:t> RI EMS Asthma Protocol (COPD)  In responding to this call, governed by RI Protocol, especially re: administration of Epinephrine. Did not follow.</a:t>
            </a:r>
            <a:endParaRPr lang="en-US" sz="2800" dirty="0">
              <a:ea typeface="Calibri"/>
              <a:cs typeface="Times New Roman"/>
            </a:endParaRPr>
          </a:p>
          <a:p>
            <a:pPr marL="0" marR="0" indent="0">
              <a:lnSpc>
                <a:spcPct val="115000"/>
              </a:lnSpc>
              <a:spcBef>
                <a:spcPts val="0"/>
              </a:spcBef>
              <a:spcAft>
                <a:spcPts val="1000"/>
              </a:spcAft>
              <a:buNone/>
            </a:pPr>
            <a:r>
              <a:rPr lang="en-US" sz="3600" dirty="0">
                <a:effectLst/>
                <a:highlight>
                  <a:srgbClr val="FFFF00"/>
                </a:highlight>
                <a:latin typeface="Times New Roman"/>
                <a:ea typeface="Calibri"/>
              </a:rPr>
              <a:t>p. </a:t>
            </a:r>
            <a:r>
              <a:rPr lang="en-US" sz="3600" dirty="0">
                <a:highlight>
                  <a:srgbClr val="FFFF00"/>
                </a:highlight>
                <a:latin typeface="Times New Roman"/>
                <a:ea typeface="Calibri"/>
              </a:rPr>
              <a:t>85</a:t>
            </a:r>
            <a:r>
              <a:rPr lang="en-US" sz="3500" b="1" dirty="0">
                <a:effectLst/>
                <a:latin typeface="Times New Roman"/>
                <a:ea typeface="Calibri"/>
                <a:cs typeface="Times New Roman"/>
              </a:rPr>
              <a:t> (Exhibit  T)</a:t>
            </a:r>
            <a:r>
              <a:rPr lang="en-US" sz="3500" dirty="0">
                <a:effectLst/>
                <a:latin typeface="Times New Roman"/>
                <a:ea typeface="Calibri"/>
                <a:cs typeface="Times New Roman"/>
              </a:rPr>
              <a:t>  Ambulance run report of December 28, 2008 relating to Annie Lennon).</a:t>
            </a:r>
            <a:endParaRPr lang="en-US" sz="2800" dirty="0">
              <a:ea typeface="Calibri"/>
              <a:cs typeface="Times New Roman"/>
            </a:endParaRPr>
          </a:p>
          <a:p>
            <a:pPr marL="0" marR="0" indent="0">
              <a:lnSpc>
                <a:spcPct val="115000"/>
              </a:lnSpc>
              <a:spcBef>
                <a:spcPts val="0"/>
              </a:spcBef>
              <a:spcAft>
                <a:spcPts val="1000"/>
              </a:spcAft>
              <a:buNone/>
            </a:pPr>
            <a:r>
              <a:rPr lang="en-US" sz="3500" dirty="0">
                <a:effectLst/>
                <a:latin typeface="Times New Roman"/>
                <a:ea typeface="Calibri"/>
                <a:cs typeface="Times New Roman"/>
              </a:rPr>
              <a:t>	Air Respiration Rate 30; No size or weight info ; 1 mg EPI;  no ratio; no events at LMC described (e.g. Dr. Sharpe); “Report called to LMC with no further instructions.”</a:t>
            </a:r>
            <a:endParaRPr lang="en-US" sz="2800" dirty="0">
              <a:ea typeface="Calibri"/>
              <a:cs typeface="Times New Roman"/>
            </a:endParaRPr>
          </a:p>
          <a:p>
            <a:pPr marL="0" marR="0" indent="0">
              <a:lnSpc>
                <a:spcPct val="115000"/>
              </a:lnSpc>
              <a:spcBef>
                <a:spcPts val="0"/>
              </a:spcBef>
              <a:spcAft>
                <a:spcPts val="1000"/>
              </a:spcAft>
              <a:buNone/>
            </a:pPr>
            <a:r>
              <a:rPr lang="en-US" sz="3600" dirty="0">
                <a:effectLst/>
                <a:highlight>
                  <a:srgbClr val="FFFF00"/>
                </a:highlight>
                <a:latin typeface="Times New Roman"/>
                <a:ea typeface="Calibri"/>
              </a:rPr>
              <a:t>p. </a:t>
            </a:r>
            <a:r>
              <a:rPr lang="en-US" sz="3600" dirty="0">
                <a:highlight>
                  <a:srgbClr val="FFFF00"/>
                </a:highlight>
                <a:latin typeface="Times New Roman"/>
                <a:ea typeface="Calibri"/>
              </a:rPr>
              <a:t>88, 1. 8</a:t>
            </a:r>
            <a:r>
              <a:rPr lang="en-US" sz="3600" dirty="0">
                <a:effectLst/>
                <a:highlight>
                  <a:srgbClr val="FFFF00"/>
                </a:highlight>
                <a:latin typeface="Times New Roman"/>
                <a:ea typeface="Calibri"/>
              </a:rPr>
              <a:t> </a:t>
            </a:r>
            <a:r>
              <a:rPr lang="en-US" sz="3500" dirty="0">
                <a:effectLst/>
                <a:latin typeface="Times New Roman"/>
                <a:ea typeface="Calibri"/>
                <a:cs typeface="Times New Roman"/>
              </a:rPr>
              <a:t>	Jones acknowledges that it is her narrative.</a:t>
            </a:r>
            <a:endParaRPr lang="en-US" sz="2800" dirty="0">
              <a:ea typeface="Calibri"/>
              <a:cs typeface="Times New Roman"/>
            </a:endParaRPr>
          </a:p>
          <a:p>
            <a:pPr marL="0" marR="0" indent="0">
              <a:lnSpc>
                <a:spcPct val="115000"/>
              </a:lnSpc>
              <a:spcBef>
                <a:spcPts val="0"/>
              </a:spcBef>
              <a:spcAft>
                <a:spcPts val="1000"/>
              </a:spcAft>
              <a:buNone/>
            </a:pPr>
            <a:r>
              <a:rPr lang="en-US" sz="3600" dirty="0">
                <a:effectLst/>
                <a:highlight>
                  <a:srgbClr val="FFFF00"/>
                </a:highlight>
                <a:latin typeface="Times New Roman"/>
                <a:ea typeface="Calibri"/>
              </a:rPr>
              <a:t>p. </a:t>
            </a:r>
            <a:r>
              <a:rPr lang="en-US" sz="3600" dirty="0">
                <a:highlight>
                  <a:srgbClr val="FFFF00"/>
                </a:highlight>
                <a:latin typeface="Times New Roman"/>
                <a:ea typeface="Calibri"/>
              </a:rPr>
              <a:t>91, 1. 6-9</a:t>
            </a:r>
            <a:r>
              <a:rPr lang="en-US" sz="3500" dirty="0">
                <a:effectLst/>
                <a:latin typeface="Times New Roman"/>
                <a:ea typeface="Calibri"/>
                <a:cs typeface="Times New Roman"/>
              </a:rPr>
              <a:t>  She admits an </a:t>
            </a:r>
            <a:r>
              <a:rPr lang="en-US" sz="3500" b="1" dirty="0">
                <a:effectLst/>
                <a:latin typeface="Times New Roman"/>
                <a:ea typeface="Calibri"/>
                <a:cs typeface="Times New Roman"/>
              </a:rPr>
              <a:t>error</a:t>
            </a:r>
            <a:r>
              <a:rPr lang="en-US" sz="3500" dirty="0">
                <a:effectLst/>
                <a:latin typeface="Times New Roman"/>
                <a:ea typeface="Calibri"/>
                <a:cs typeface="Times New Roman"/>
              </a:rPr>
              <a:t> in the narrative itself with respect to the dosage.  (In other words she didn’t give “1 milligram.”  Rather, she says she gave .5 milligram and it “might have been an error on my part on my narrative.”</a:t>
            </a:r>
            <a:endParaRPr lang="en-US" sz="2800" dirty="0">
              <a:ea typeface="Calibri"/>
              <a:cs typeface="Times New Roman"/>
            </a:endParaRPr>
          </a:p>
          <a:p>
            <a:pPr marL="0" marR="0" indent="0">
              <a:lnSpc>
                <a:spcPct val="115000"/>
              </a:lnSpc>
              <a:spcBef>
                <a:spcPts val="0"/>
              </a:spcBef>
              <a:spcAft>
                <a:spcPts val="1000"/>
              </a:spcAft>
              <a:buNone/>
            </a:pPr>
            <a:r>
              <a:rPr lang="en-US" sz="3600" dirty="0">
                <a:effectLst/>
                <a:highlight>
                  <a:srgbClr val="FFFF00"/>
                </a:highlight>
                <a:latin typeface="Times New Roman"/>
                <a:ea typeface="Calibri"/>
              </a:rPr>
              <a:t>p. </a:t>
            </a:r>
            <a:r>
              <a:rPr lang="en-US" sz="3600" dirty="0">
                <a:highlight>
                  <a:srgbClr val="FFFF00"/>
                </a:highlight>
                <a:latin typeface="Times New Roman"/>
                <a:ea typeface="Calibri"/>
              </a:rPr>
              <a:t>94</a:t>
            </a:r>
            <a:r>
              <a:rPr lang="en-US" sz="3500" dirty="0">
                <a:effectLst/>
                <a:latin typeface="Times New Roman"/>
                <a:ea typeface="Calibri"/>
                <a:cs typeface="Times New Roman"/>
              </a:rPr>
              <a:t>	</a:t>
            </a:r>
            <a:r>
              <a:rPr lang="en-US" sz="3500" b="1" dirty="0">
                <a:effectLst/>
                <a:latin typeface="Times New Roman"/>
                <a:ea typeface="Calibri"/>
                <a:cs typeface="Times New Roman"/>
              </a:rPr>
              <a:t>(Exhibit U)</a:t>
            </a:r>
            <a:r>
              <a:rPr lang="en-US" sz="3500" dirty="0">
                <a:effectLst/>
                <a:latin typeface="Times New Roman"/>
                <a:ea typeface="Calibri"/>
                <a:cs typeface="Times New Roman"/>
              </a:rPr>
              <a:t>  Plaintiff’s incident report of December 31, 2008).</a:t>
            </a:r>
            <a:endParaRPr lang="en-US" sz="2800" dirty="0">
              <a:ea typeface="Calibri"/>
              <a:cs typeface="Times New Roman"/>
            </a:endParaRPr>
          </a:p>
          <a:p>
            <a:pPr marL="0" marR="0" indent="0">
              <a:lnSpc>
                <a:spcPct val="115000"/>
              </a:lnSpc>
              <a:spcBef>
                <a:spcPts val="0"/>
              </a:spcBef>
              <a:spcAft>
                <a:spcPts val="1000"/>
              </a:spcAft>
              <a:buNone/>
            </a:pPr>
            <a:r>
              <a:rPr lang="en-US" sz="3500" dirty="0">
                <a:effectLst/>
                <a:latin typeface="Times New Roman"/>
                <a:ea typeface="Calibri"/>
                <a:cs typeface="Times New Roman"/>
              </a:rPr>
              <a:t>	Respiration Rate 30-32; “heavy set;” .5 mg EPI; 1:10,000 – but pushed 1:1,000 (Not in </a:t>
            </a:r>
            <a:r>
              <a:rPr lang="en-US" sz="3500" dirty="0" err="1">
                <a:effectLst/>
                <a:latin typeface="Times New Roman"/>
                <a:ea typeface="Calibri"/>
                <a:cs typeface="Times New Roman"/>
              </a:rPr>
              <a:t>Exh</a:t>
            </a:r>
            <a:r>
              <a:rPr lang="en-US" sz="3500" dirty="0">
                <a:effectLst/>
                <a:latin typeface="Times New Roman"/>
                <a:ea typeface="Calibri"/>
                <a:cs typeface="Times New Roman"/>
              </a:rPr>
              <a:t>. “T”)</a:t>
            </a:r>
            <a:endParaRPr lang="en-US" sz="2800" dirty="0">
              <a:ea typeface="Calibri"/>
              <a:cs typeface="Times New Roman"/>
            </a:endParaRPr>
          </a:p>
          <a:p>
            <a:endParaRPr lang="en-US" dirty="0"/>
          </a:p>
        </p:txBody>
      </p:sp>
    </p:spTree>
    <p:extLst>
      <p:ext uri="{BB962C8B-B14F-4D97-AF65-F5344CB8AC3E}">
        <p14:creationId xmlns:p14="http://schemas.microsoft.com/office/powerpoint/2010/main" val="932580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82FDBA7-1B8C-4524-8BAA-3D9815D93929}"/>
              </a:ext>
            </a:extLst>
          </p:cNvPr>
          <p:cNvGraphicFramePr>
            <a:graphicFrameLocks noChangeAspect="1"/>
          </p:cNvGraphicFramePr>
          <p:nvPr>
            <p:extLst>
              <p:ext uri="{D42A27DB-BD31-4B8C-83A1-F6EECF244321}">
                <p14:modId xmlns:p14="http://schemas.microsoft.com/office/powerpoint/2010/main" val="4248907500"/>
              </p:ext>
            </p:extLst>
          </p:nvPr>
        </p:nvGraphicFramePr>
        <p:xfrm>
          <a:off x="1222375" y="760413"/>
          <a:ext cx="7496175" cy="6762750"/>
        </p:xfrm>
        <a:graphic>
          <a:graphicData uri="http://schemas.openxmlformats.org/presentationml/2006/ole">
            <mc:AlternateContent xmlns:mc="http://schemas.openxmlformats.org/markup-compatibility/2006">
              <mc:Choice xmlns:v="urn:schemas-microsoft-com:vml" Requires="v">
                <p:oleObj spid="_x0000_s24589" name="Document" r:id="rId3" imgW="10654416" imgH="9627422" progId="Word.Document.12">
                  <p:embed/>
                </p:oleObj>
              </mc:Choice>
              <mc:Fallback>
                <p:oleObj name="Document" r:id="rId3" imgW="10654416" imgH="9627422" progId="Word.Document.12">
                  <p:embed/>
                  <p:pic>
                    <p:nvPicPr>
                      <p:cNvPr id="0" name=""/>
                      <p:cNvPicPr/>
                      <p:nvPr/>
                    </p:nvPicPr>
                    <p:blipFill>
                      <a:blip r:embed="rId4"/>
                      <a:stretch>
                        <a:fillRect/>
                      </a:stretch>
                    </p:blipFill>
                    <p:spPr>
                      <a:xfrm>
                        <a:off x="1222375" y="760413"/>
                        <a:ext cx="7496175" cy="6762750"/>
                      </a:xfrm>
                      <a:prstGeom prst="rect">
                        <a:avLst/>
                      </a:prstGeom>
                    </p:spPr>
                  </p:pic>
                </p:oleObj>
              </mc:Fallback>
            </mc:AlternateContent>
          </a:graphicData>
        </a:graphic>
      </p:graphicFrame>
    </p:spTree>
    <p:extLst>
      <p:ext uri="{BB962C8B-B14F-4D97-AF65-F5344CB8AC3E}">
        <p14:creationId xmlns:p14="http://schemas.microsoft.com/office/powerpoint/2010/main" val="395888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5E48-5B5D-46A3-9692-18F98F60C302}"/>
              </a:ext>
            </a:extLst>
          </p:cNvPr>
          <p:cNvSpPr>
            <a:spLocks noGrp="1"/>
          </p:cNvSpPr>
          <p:nvPr>
            <p:ph type="title"/>
          </p:nvPr>
        </p:nvSpPr>
        <p:spPr>
          <a:xfrm>
            <a:off x="457200" y="274638"/>
            <a:ext cx="8229600" cy="792162"/>
          </a:xfrm>
        </p:spPr>
        <p:txBody>
          <a:bodyPr/>
          <a:lstStyle/>
          <a:p>
            <a:r>
              <a:rPr lang="en-US" dirty="0"/>
              <a:t>RI EMS Run Report – </a:t>
            </a:r>
            <a:r>
              <a:rPr lang="en-US" dirty="0" err="1"/>
              <a:t>Exh</a:t>
            </a:r>
            <a:r>
              <a:rPr lang="en-US" dirty="0"/>
              <a:t>. “T”</a:t>
            </a:r>
          </a:p>
        </p:txBody>
      </p:sp>
      <p:graphicFrame>
        <p:nvGraphicFramePr>
          <p:cNvPr id="5" name="Content Placeholder 4">
            <a:extLst>
              <a:ext uri="{FF2B5EF4-FFF2-40B4-BE49-F238E27FC236}">
                <a16:creationId xmlns:a16="http://schemas.microsoft.com/office/drawing/2014/main" id="{D5A47656-5EE2-410E-BAF3-60C1636A7D04}"/>
              </a:ext>
            </a:extLst>
          </p:cNvPr>
          <p:cNvGraphicFramePr>
            <a:graphicFrameLocks noGrp="1" noChangeAspect="1"/>
          </p:cNvGraphicFramePr>
          <p:nvPr>
            <p:ph sz="half" idx="1"/>
            <p:extLst>
              <p:ext uri="{D42A27DB-BD31-4B8C-83A1-F6EECF244321}">
                <p14:modId xmlns:p14="http://schemas.microsoft.com/office/powerpoint/2010/main" val="2451024186"/>
              </p:ext>
            </p:extLst>
          </p:nvPr>
        </p:nvGraphicFramePr>
        <p:xfrm>
          <a:off x="727075" y="1219200"/>
          <a:ext cx="3497263" cy="5181600"/>
        </p:xfrm>
        <a:graphic>
          <a:graphicData uri="http://schemas.openxmlformats.org/presentationml/2006/ole">
            <mc:AlternateContent xmlns:mc="http://schemas.openxmlformats.org/markup-compatibility/2006">
              <mc:Choice xmlns:v="urn:schemas-microsoft-com:vml" Requires="v">
                <p:oleObj spid="_x0000_s25618" name="Acrobat Document" r:id="rId3" imgW="2914638" imgH="3771900" progId="AcroExch.Document.DC">
                  <p:embed/>
                </p:oleObj>
              </mc:Choice>
              <mc:Fallback>
                <p:oleObj name="Acrobat Document" r:id="rId3" imgW="2914638" imgH="3771900" progId="AcroExch.Document.DC">
                  <p:embed/>
                  <p:pic>
                    <p:nvPicPr>
                      <p:cNvPr id="0" name=""/>
                      <p:cNvPicPr/>
                      <p:nvPr/>
                    </p:nvPicPr>
                    <p:blipFill>
                      <a:blip r:embed="rId4"/>
                      <a:stretch>
                        <a:fillRect/>
                      </a:stretch>
                    </p:blipFill>
                    <p:spPr>
                      <a:xfrm>
                        <a:off x="727075" y="1219200"/>
                        <a:ext cx="3497263" cy="5181600"/>
                      </a:xfrm>
                      <a:prstGeom prst="rect">
                        <a:avLst/>
                      </a:prstGeom>
                    </p:spPr>
                  </p:pic>
                </p:oleObj>
              </mc:Fallback>
            </mc:AlternateContent>
          </a:graphicData>
        </a:graphic>
      </p:graphicFrame>
      <p:graphicFrame>
        <p:nvGraphicFramePr>
          <p:cNvPr id="6" name="Content Placeholder 5">
            <a:extLst>
              <a:ext uri="{FF2B5EF4-FFF2-40B4-BE49-F238E27FC236}">
                <a16:creationId xmlns:a16="http://schemas.microsoft.com/office/drawing/2014/main" id="{2A62348C-BE99-4519-8FF5-54731D5274BB}"/>
              </a:ext>
            </a:extLst>
          </p:cNvPr>
          <p:cNvGraphicFramePr>
            <a:graphicFrameLocks noGrp="1" noChangeAspect="1"/>
          </p:cNvGraphicFramePr>
          <p:nvPr>
            <p:ph sz="half" idx="2"/>
            <p:extLst>
              <p:ext uri="{D42A27DB-BD31-4B8C-83A1-F6EECF244321}">
                <p14:modId xmlns:p14="http://schemas.microsoft.com/office/powerpoint/2010/main" val="736747186"/>
              </p:ext>
            </p:extLst>
          </p:nvPr>
        </p:nvGraphicFramePr>
        <p:xfrm>
          <a:off x="4876800" y="1295400"/>
          <a:ext cx="3497263" cy="5105399"/>
        </p:xfrm>
        <a:graphic>
          <a:graphicData uri="http://schemas.openxmlformats.org/presentationml/2006/ole">
            <mc:AlternateContent xmlns:mc="http://schemas.openxmlformats.org/markup-compatibility/2006">
              <mc:Choice xmlns:v="urn:schemas-microsoft-com:vml" Requires="v">
                <p:oleObj spid="_x0000_s25619" name="Acrobat Document" r:id="rId5" imgW="2914638" imgH="3771900" progId="AcroExch.Document.DC">
                  <p:embed/>
                </p:oleObj>
              </mc:Choice>
              <mc:Fallback>
                <p:oleObj name="Acrobat Document" r:id="rId5" imgW="2914638" imgH="3771900" progId="AcroExch.Document.DC">
                  <p:embed/>
                  <p:pic>
                    <p:nvPicPr>
                      <p:cNvPr id="0" name=""/>
                      <p:cNvPicPr/>
                      <p:nvPr/>
                    </p:nvPicPr>
                    <p:blipFill>
                      <a:blip r:embed="rId6"/>
                      <a:stretch>
                        <a:fillRect/>
                      </a:stretch>
                    </p:blipFill>
                    <p:spPr>
                      <a:xfrm>
                        <a:off x="4876800" y="1295400"/>
                        <a:ext cx="3497263" cy="5105399"/>
                      </a:xfrm>
                      <a:prstGeom prst="rect">
                        <a:avLst/>
                      </a:prstGeom>
                    </p:spPr>
                  </p:pic>
                </p:oleObj>
              </mc:Fallback>
            </mc:AlternateContent>
          </a:graphicData>
        </a:graphic>
      </p:graphicFrame>
    </p:spTree>
    <p:extLst>
      <p:ext uri="{BB962C8B-B14F-4D97-AF65-F5344CB8AC3E}">
        <p14:creationId xmlns:p14="http://schemas.microsoft.com/office/powerpoint/2010/main" val="198985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E:\CrossFrederic_Remington_The_Scout_Friends_or_F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781800" cy="453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0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descr="E:\CrossVinn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0"/>
            <a:ext cx="5638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14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CrossAttic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33693"/>
            <a:ext cx="6629400" cy="485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78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Cross by vin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934200" cy="407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224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E:\CrossPerry Ma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1143000"/>
            <a:ext cx="640904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78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8D832-CB72-459D-BD29-EE3B445C66DB}"/>
              </a:ext>
            </a:extLst>
          </p:cNvPr>
          <p:cNvSpPr>
            <a:spLocks noGrp="1"/>
          </p:cNvSpPr>
          <p:nvPr>
            <p:ph sz="half" idx="1"/>
          </p:nvPr>
        </p:nvSpPr>
        <p:spPr/>
        <p:txBody>
          <a:bodyPr>
            <a:normAutofit lnSpcReduction="10000"/>
          </a:bodyPr>
          <a:lstStyle/>
          <a:p>
            <a:r>
              <a:rPr lang="en-US" i="1" dirty="0">
                <a:hlinkClick r:id="rId2"/>
              </a:rPr>
              <a:t>ARTS &amp; CULTURE </a:t>
            </a:r>
            <a:r>
              <a:rPr lang="en-US" i="1" dirty="0"/>
              <a:t> </a:t>
            </a:r>
          </a:p>
          <a:p>
            <a:r>
              <a:rPr lang="en-US" dirty="0"/>
              <a:t>10/14/2014 03:31pm  </a:t>
            </a:r>
          </a:p>
          <a:p>
            <a:r>
              <a:rPr lang="en-US" dirty="0"/>
              <a:t> </a:t>
            </a:r>
            <a:r>
              <a:rPr lang="en-US" b="1" dirty="0"/>
              <a:t>Updated</a:t>
            </a:r>
            <a:r>
              <a:rPr lang="en-US" dirty="0"/>
              <a:t> 10/16/2014</a:t>
            </a:r>
          </a:p>
          <a:p>
            <a:r>
              <a:rPr lang="en-US" sz="4000" dirty="0">
                <a:solidFill>
                  <a:srgbClr val="0070C0"/>
                </a:solidFill>
              </a:rPr>
              <a:t>“This Is The Painting That Saved Bill Murray’s Life”</a:t>
            </a:r>
          </a:p>
          <a:p>
            <a:r>
              <a:rPr lang="en-US" b="1" dirty="0">
                <a:hlinkClick r:id="rId3"/>
              </a:rPr>
              <a:t>By Joseph </a:t>
            </a:r>
            <a:r>
              <a:rPr lang="en-US" b="1" dirty="0" err="1">
                <a:hlinkClick r:id="rId3"/>
              </a:rPr>
              <a:t>Erbentraut</a:t>
            </a:r>
            <a:endParaRPr lang="en-US" dirty="0"/>
          </a:p>
          <a:p>
            <a:endParaRPr lang="en-US" dirty="0"/>
          </a:p>
        </p:txBody>
      </p:sp>
      <p:pic>
        <p:nvPicPr>
          <p:cNvPr id="5" name="Content Placeholder 4">
            <a:extLst>
              <a:ext uri="{FF2B5EF4-FFF2-40B4-BE49-F238E27FC236}">
                <a16:creationId xmlns:a16="http://schemas.microsoft.com/office/drawing/2014/main" id="{F6970BB6-C7FC-4086-82AA-02A040089C5C}"/>
              </a:ext>
            </a:extLst>
          </p:cNvPr>
          <p:cNvPicPr>
            <a:picLocks noGrp="1" noChangeAspect="1"/>
          </p:cNvPicPr>
          <p:nvPr>
            <p:ph sz="half" idx="2"/>
          </p:nvPr>
        </p:nvPicPr>
        <p:blipFill>
          <a:blip r:embed="rId4"/>
          <a:stretch>
            <a:fillRect/>
          </a:stretch>
        </p:blipFill>
        <p:spPr>
          <a:xfrm>
            <a:off x="4343400" y="1752600"/>
            <a:ext cx="4419600" cy="4038600"/>
          </a:xfrm>
          <a:prstGeom prst="rect">
            <a:avLst/>
          </a:prstGeom>
        </p:spPr>
      </p:pic>
      <p:sp>
        <p:nvSpPr>
          <p:cNvPr id="8" name="AutoShape 6" descr="Image result for &quot;Huffington post&quot; logo">
            <a:extLst>
              <a:ext uri="{FF2B5EF4-FFF2-40B4-BE49-F238E27FC236}">
                <a16:creationId xmlns:a16="http://schemas.microsoft.com/office/drawing/2014/main" id="{72D79AAD-4181-44D9-9C83-E27334AFB768}"/>
              </a:ext>
            </a:extLst>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4800" b="1" dirty="0">
                <a:solidFill>
                  <a:schemeClr val="accent3">
                    <a:lumMod val="75000"/>
                  </a:schemeClr>
                </a:solidFill>
                <a:latin typeface="Times New Roman" panose="02020603050405020304" pitchFamily="18" charset="0"/>
                <a:cs typeface="Times New Roman" panose="02020603050405020304" pitchFamily="18" charset="0"/>
              </a:rPr>
              <a:t>The Huffington Post</a:t>
            </a:r>
          </a:p>
        </p:txBody>
      </p:sp>
    </p:spTree>
    <p:extLst>
      <p:ext uri="{BB962C8B-B14F-4D97-AF65-F5344CB8AC3E}">
        <p14:creationId xmlns:p14="http://schemas.microsoft.com/office/powerpoint/2010/main" val="422804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452083355"/>
              </p:ext>
            </p:extLst>
          </p:nvPr>
        </p:nvGraphicFramePr>
        <p:xfrm>
          <a:off x="2514600" y="609600"/>
          <a:ext cx="4495800" cy="5848195"/>
        </p:xfrm>
        <a:graphic>
          <a:graphicData uri="http://schemas.openxmlformats.org/presentationml/2006/ole">
            <mc:AlternateContent xmlns:mc="http://schemas.openxmlformats.org/markup-compatibility/2006">
              <mc:Choice xmlns:v="urn:schemas-microsoft-com:vml" Requires="v">
                <p:oleObj spid="_x0000_s23587" name="Document" r:id="rId3" imgW="5956042" imgH="7748533" progId="Word.Document.12">
                  <p:embed/>
                </p:oleObj>
              </mc:Choice>
              <mc:Fallback>
                <p:oleObj name="Document" r:id="rId3" imgW="5956042" imgH="7748533" progId="Word.Document.12">
                  <p:embed/>
                  <p:pic>
                    <p:nvPicPr>
                      <p:cNvPr id="0" name=""/>
                      <p:cNvPicPr/>
                      <p:nvPr/>
                    </p:nvPicPr>
                    <p:blipFill>
                      <a:blip r:embed="rId4"/>
                      <a:stretch>
                        <a:fillRect/>
                      </a:stretch>
                    </p:blipFill>
                    <p:spPr>
                      <a:xfrm>
                        <a:off x="2514600" y="609600"/>
                        <a:ext cx="4495800" cy="5848195"/>
                      </a:xfrm>
                      <a:prstGeom prst="rect">
                        <a:avLst/>
                      </a:prstGeom>
                    </p:spPr>
                  </p:pic>
                </p:oleObj>
              </mc:Fallback>
            </mc:AlternateContent>
          </a:graphicData>
        </a:graphic>
      </p:graphicFrame>
    </p:spTree>
    <p:extLst>
      <p:ext uri="{BB962C8B-B14F-4D97-AF65-F5344CB8AC3E}">
        <p14:creationId xmlns:p14="http://schemas.microsoft.com/office/powerpoint/2010/main" val="404065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E:\cross-birdmanofLascau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4400"/>
            <a:ext cx="5791200" cy="541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28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6A58-F4BC-4968-9A6A-5DDF2AACDE61}"/>
              </a:ext>
            </a:extLst>
          </p:cNvPr>
          <p:cNvSpPr>
            <a:spLocks noGrp="1"/>
          </p:cNvSpPr>
          <p:nvPr>
            <p:ph type="title"/>
          </p:nvPr>
        </p:nvSpPr>
        <p:spPr>
          <a:xfrm>
            <a:off x="457200" y="274638"/>
            <a:ext cx="8229600" cy="334962"/>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E8645FFF-32C5-45CF-991B-43D08B1E3CB3}"/>
              </a:ext>
            </a:extLst>
          </p:cNvPr>
          <p:cNvSpPr>
            <a:spLocks noGrp="1"/>
          </p:cNvSpPr>
          <p:nvPr>
            <p:ph idx="1"/>
          </p:nvPr>
        </p:nvSpPr>
        <p:spPr>
          <a:xfrm>
            <a:off x="457200" y="609600"/>
            <a:ext cx="8229600" cy="6096000"/>
          </a:xfrm>
        </p:spPr>
        <p:txBody>
          <a:bodyPr/>
          <a:lstStyle/>
          <a:p>
            <a:endParaRPr lang="en-US" b="1" dirty="0">
              <a:solidFill>
                <a:srgbClr val="0070C0"/>
              </a:solidFill>
              <a:latin typeface="Times New Roman" panose="02020603050405020304" pitchFamily="18" charset="0"/>
              <a:cs typeface="Times New Roman" panose="02020603050405020304" pitchFamily="18" charset="0"/>
            </a:endParaRPr>
          </a:p>
          <a:p>
            <a:r>
              <a:rPr lang="en-US" sz="4000" b="1" dirty="0">
                <a:solidFill>
                  <a:srgbClr val="0070C0"/>
                </a:solidFill>
                <a:latin typeface="Times New Roman" panose="02020603050405020304" pitchFamily="18" charset="0"/>
                <a:cs typeface="Times New Roman" panose="02020603050405020304" pitchFamily="18" charset="0"/>
              </a:rPr>
              <a:t>UNDERSTANDING</a:t>
            </a:r>
          </a:p>
          <a:p>
            <a:pPr marL="0" indent="0">
              <a:buNone/>
            </a:pPr>
            <a:r>
              <a:rPr lang="en-US" sz="1400" b="1" dirty="0">
                <a:solidFill>
                  <a:srgbClr val="0070C0"/>
                </a:solidFill>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 Perspective &amp; Impression</a:t>
            </a:r>
          </a:p>
          <a:p>
            <a:pPr marL="0" indent="0">
              <a:buNone/>
            </a:pPr>
            <a:r>
              <a:rPr lang="en-US" sz="2800" b="1" dirty="0">
                <a:solidFill>
                  <a:srgbClr val="0070C0"/>
                </a:solidFill>
                <a:latin typeface="Times New Roman" panose="02020603050405020304" pitchFamily="18" charset="0"/>
                <a:cs typeface="Times New Roman" panose="02020603050405020304" pitchFamily="18" charset="0"/>
              </a:rPr>
              <a:t> </a:t>
            </a:r>
          </a:p>
          <a:p>
            <a:r>
              <a:rPr lang="en-US" sz="4400" b="1" dirty="0">
                <a:solidFill>
                  <a:srgbClr val="0070C0"/>
                </a:solidFill>
                <a:latin typeface="Times New Roman" panose="02020603050405020304" pitchFamily="18" charset="0"/>
                <a:cs typeface="Times New Roman" panose="02020603050405020304" pitchFamily="18" charset="0"/>
              </a:rPr>
              <a:t>PREPARING</a:t>
            </a:r>
          </a:p>
          <a:p>
            <a:pPr marL="0" indent="0">
              <a:buNone/>
            </a:pPr>
            <a:r>
              <a:rPr lang="en-US" b="1" dirty="0">
                <a:solidFill>
                  <a:srgbClr val="0070C0"/>
                </a:solidFill>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 Planning</a:t>
            </a:r>
          </a:p>
          <a:p>
            <a:endParaRPr lang="en-US" b="1" dirty="0">
              <a:solidFill>
                <a:srgbClr val="0070C0"/>
              </a:solidFill>
              <a:latin typeface="Times New Roman" panose="02020603050405020304" pitchFamily="18" charset="0"/>
              <a:cs typeface="Times New Roman" panose="02020603050405020304" pitchFamily="18" charset="0"/>
            </a:endParaRPr>
          </a:p>
          <a:p>
            <a:r>
              <a:rPr lang="en-US" sz="4400" b="1" dirty="0">
                <a:solidFill>
                  <a:srgbClr val="0070C0"/>
                </a:solidFill>
                <a:latin typeface="Times New Roman" panose="02020603050405020304" pitchFamily="18" charset="0"/>
                <a:cs typeface="Times New Roman" panose="02020603050405020304" pitchFamily="18" charset="0"/>
              </a:rPr>
              <a:t>EXECUTING</a:t>
            </a:r>
          </a:p>
          <a:p>
            <a:pPr marL="0" indent="0">
              <a:buNone/>
            </a:pPr>
            <a:r>
              <a:rPr lang="en-US" b="1" dirty="0">
                <a:solidFill>
                  <a:srgbClr val="0070C0"/>
                </a:solidFill>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 Telling &amp; Control</a:t>
            </a:r>
          </a:p>
        </p:txBody>
      </p:sp>
    </p:spTree>
    <p:extLst>
      <p:ext uri="{BB962C8B-B14F-4D97-AF65-F5344CB8AC3E}">
        <p14:creationId xmlns:p14="http://schemas.microsoft.com/office/powerpoint/2010/main" val="812746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39956773"/>
              </p:ext>
            </p:extLst>
          </p:nvPr>
        </p:nvGraphicFramePr>
        <p:xfrm>
          <a:off x="915988" y="533400"/>
          <a:ext cx="8228012" cy="5956300"/>
        </p:xfrm>
        <a:graphic>
          <a:graphicData uri="http://schemas.openxmlformats.org/presentationml/2006/ole">
            <mc:AlternateContent xmlns:mc="http://schemas.openxmlformats.org/markup-compatibility/2006">
              <mc:Choice xmlns:v="urn:schemas-microsoft-com:vml" Requires="v">
                <p:oleObj spid="_x0000_s18467" name="Document" r:id="rId3" imgW="8227575" imgH="5956042" progId="Word.Document.12">
                  <p:embed/>
                </p:oleObj>
              </mc:Choice>
              <mc:Fallback>
                <p:oleObj name="Document" r:id="rId3" imgW="8227575" imgH="5956042" progId="Word.Document.12">
                  <p:embed/>
                  <p:pic>
                    <p:nvPicPr>
                      <p:cNvPr id="0" name=""/>
                      <p:cNvPicPr/>
                      <p:nvPr/>
                    </p:nvPicPr>
                    <p:blipFill>
                      <a:blip r:embed="rId4"/>
                      <a:stretch>
                        <a:fillRect/>
                      </a:stretch>
                    </p:blipFill>
                    <p:spPr>
                      <a:xfrm>
                        <a:off x="915988" y="533400"/>
                        <a:ext cx="8228012" cy="5956300"/>
                      </a:xfrm>
                      <a:prstGeom prst="rect">
                        <a:avLst/>
                      </a:prstGeom>
                    </p:spPr>
                  </p:pic>
                </p:oleObj>
              </mc:Fallback>
            </mc:AlternateContent>
          </a:graphicData>
        </a:graphic>
      </p:graphicFrame>
    </p:spTree>
    <p:extLst>
      <p:ext uri="{BB962C8B-B14F-4D97-AF65-F5344CB8AC3E}">
        <p14:creationId xmlns:p14="http://schemas.microsoft.com/office/powerpoint/2010/main" val="387488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22069568"/>
              </p:ext>
            </p:extLst>
          </p:nvPr>
        </p:nvGraphicFramePr>
        <p:xfrm>
          <a:off x="1295400" y="1066800"/>
          <a:ext cx="6629400" cy="5320130"/>
        </p:xfrm>
        <a:graphic>
          <a:graphicData uri="http://schemas.openxmlformats.org/presentationml/2006/ole">
            <mc:AlternateContent xmlns:mc="http://schemas.openxmlformats.org/markup-compatibility/2006">
              <mc:Choice xmlns:v="urn:schemas-microsoft-com:vml" Requires="v">
                <p:oleObj spid="_x0000_s20515" name="Document" r:id="rId3" imgW="5956042" imgH="4780704" progId="Word.Document.12">
                  <p:embed/>
                </p:oleObj>
              </mc:Choice>
              <mc:Fallback>
                <p:oleObj name="Document" r:id="rId3" imgW="5956042" imgH="4780704" progId="Word.Document.12">
                  <p:embed/>
                  <p:pic>
                    <p:nvPicPr>
                      <p:cNvPr id="0" name=""/>
                      <p:cNvPicPr/>
                      <p:nvPr/>
                    </p:nvPicPr>
                    <p:blipFill>
                      <a:blip r:embed="rId4"/>
                      <a:stretch>
                        <a:fillRect/>
                      </a:stretch>
                    </p:blipFill>
                    <p:spPr>
                      <a:xfrm>
                        <a:off x="1295400" y="1066800"/>
                        <a:ext cx="6629400" cy="5320130"/>
                      </a:xfrm>
                      <a:prstGeom prst="rect">
                        <a:avLst/>
                      </a:prstGeom>
                    </p:spPr>
                  </p:pic>
                </p:oleObj>
              </mc:Fallback>
            </mc:AlternateContent>
          </a:graphicData>
        </a:graphic>
      </p:graphicFrame>
    </p:spTree>
    <p:extLst>
      <p:ext uri="{BB962C8B-B14F-4D97-AF65-F5344CB8AC3E}">
        <p14:creationId xmlns:p14="http://schemas.microsoft.com/office/powerpoint/2010/main" val="61548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E:\CrossJAcksonPoll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985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02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latin typeface="Times New Roman" panose="02020603050405020304" pitchFamily="18" charset="0"/>
                <a:cs typeface="Times New Roman" panose="02020603050405020304" pitchFamily="18" charset="0"/>
              </a:rPr>
              <a:t>IMPRESSION</a:t>
            </a:r>
          </a:p>
        </p:txBody>
      </p:sp>
      <p:sp>
        <p:nvSpPr>
          <p:cNvPr id="3" name="Content Placeholder 2"/>
          <p:cNvSpPr>
            <a:spLocks noGrp="1"/>
          </p:cNvSpPr>
          <p:nvPr>
            <p:ph idx="1"/>
          </p:nvPr>
        </p:nvSpPr>
        <p:spPr/>
        <p:txBody>
          <a:bodyPr/>
          <a:lstStyle/>
          <a:p>
            <a:endParaRPr lang="en-US" dirty="0"/>
          </a:p>
        </p:txBody>
      </p:sp>
      <p:pic>
        <p:nvPicPr>
          <p:cNvPr id="6146" name="Picture 2" descr="E:\Cross-Claude_Monet,_Impression,_soleil_lev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612006"/>
            <a:ext cx="6629400" cy="515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01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TotalTime>
  <Words>206</Words>
  <Application>Microsoft Office PowerPoint</Application>
  <PresentationFormat>On-screen Show (4:3)</PresentationFormat>
  <Paragraphs>35</Paragraphs>
  <Slides>28</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4" baseType="lpstr">
      <vt:lpstr>Arial</vt:lpstr>
      <vt:lpstr>Calibri</vt:lpstr>
      <vt:lpstr>Times New Roman</vt:lpstr>
      <vt:lpstr>Office Theme</vt:lpstr>
      <vt:lpstr>Document</vt:lpstr>
      <vt:lpstr>Acrobat Document</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IMPRESSION</vt:lpstr>
      <vt:lpstr>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 EMS Run Report – Exh. “T”</vt:lpstr>
      <vt:lpstr>PowerPoint Presentation</vt:lpstr>
      <vt:lpstr>PowerPoint Presentation</vt:lpstr>
      <vt:lpstr>PowerPoint Presentation</vt:lpstr>
      <vt:lpstr>PowerPoint Presentation</vt:lpstr>
      <vt:lpstr>PowerPoint Presentation</vt:lpstr>
      <vt:lpstr>The Huffington Post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Matthew W. Rizzini</dc:creator>
  <cp:lastModifiedBy>James Murphy</cp:lastModifiedBy>
  <cp:revision>32</cp:revision>
  <cp:lastPrinted>2015-10-06T14:15:16Z</cp:lastPrinted>
  <dcterms:created xsi:type="dcterms:W3CDTF">2015-10-06T13:23:10Z</dcterms:created>
  <dcterms:modified xsi:type="dcterms:W3CDTF">2017-09-17T21:41:06Z</dcterms:modified>
</cp:coreProperties>
</file>