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563" r:id="rId3"/>
    <p:sldId id="577" r:id="rId4"/>
    <p:sldId id="596" r:id="rId5"/>
    <p:sldId id="633" r:id="rId6"/>
    <p:sldId id="574" r:id="rId7"/>
    <p:sldId id="578" r:id="rId8"/>
    <p:sldId id="645" r:id="rId9"/>
    <p:sldId id="646" r:id="rId10"/>
    <p:sldId id="647" r:id="rId11"/>
    <p:sldId id="612" r:id="rId12"/>
    <p:sldId id="611" r:id="rId13"/>
    <p:sldId id="583" r:id="rId14"/>
    <p:sldId id="613" r:id="rId15"/>
    <p:sldId id="614" r:id="rId16"/>
    <p:sldId id="582" r:id="rId17"/>
    <p:sldId id="581" r:id="rId18"/>
    <p:sldId id="564" r:id="rId19"/>
    <p:sldId id="606" r:id="rId20"/>
    <p:sldId id="635" r:id="rId21"/>
    <p:sldId id="636" r:id="rId22"/>
    <p:sldId id="637" r:id="rId23"/>
    <p:sldId id="638" r:id="rId24"/>
    <p:sldId id="639" r:id="rId25"/>
    <p:sldId id="643" r:id="rId26"/>
    <p:sldId id="640" r:id="rId27"/>
    <p:sldId id="641" r:id="rId28"/>
    <p:sldId id="607" r:id="rId29"/>
    <p:sldId id="651" r:id="rId30"/>
    <p:sldId id="590" r:id="rId31"/>
    <p:sldId id="661" r:id="rId32"/>
    <p:sldId id="662" r:id="rId33"/>
    <p:sldId id="589" r:id="rId34"/>
    <p:sldId id="663" r:id="rId35"/>
    <p:sldId id="665" r:id="rId36"/>
    <p:sldId id="666" r:id="rId37"/>
    <p:sldId id="674" r:id="rId38"/>
    <p:sldId id="675" r:id="rId39"/>
    <p:sldId id="676" r:id="rId40"/>
    <p:sldId id="677" r:id="rId41"/>
    <p:sldId id="622" r:id="rId42"/>
    <p:sldId id="672" r:id="rId43"/>
    <p:sldId id="566" r:id="rId44"/>
    <p:sldId id="624" r:id="rId45"/>
    <p:sldId id="623" r:id="rId46"/>
    <p:sldId id="625" r:id="rId47"/>
    <p:sldId id="626" r:id="rId48"/>
    <p:sldId id="627" r:id="rId49"/>
    <p:sldId id="628" r:id="rId50"/>
    <p:sldId id="629" r:id="rId51"/>
    <p:sldId id="631" r:id="rId52"/>
    <p:sldId id="649" r:id="rId53"/>
    <p:sldId id="678" r:id="rId54"/>
    <p:sldId id="692" r:id="rId55"/>
    <p:sldId id="693" r:id="rId56"/>
    <p:sldId id="694" r:id="rId57"/>
    <p:sldId id="630" r:id="rId58"/>
    <p:sldId id="652" r:id="rId59"/>
    <p:sldId id="653" r:id="rId60"/>
    <p:sldId id="680" r:id="rId61"/>
    <p:sldId id="681" r:id="rId62"/>
    <p:sldId id="683" r:id="rId63"/>
    <p:sldId id="684" r:id="rId64"/>
    <p:sldId id="686" r:id="rId65"/>
    <p:sldId id="682" r:id="rId66"/>
    <p:sldId id="687" r:id="rId67"/>
    <p:sldId id="667" r:id="rId68"/>
    <p:sldId id="668" r:id="rId69"/>
    <p:sldId id="669" r:id="rId70"/>
    <p:sldId id="679" r:id="rId71"/>
    <p:sldId id="688" r:id="rId72"/>
    <p:sldId id="689" r:id="rId73"/>
    <p:sldId id="690" r:id="rId7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D8FF89"/>
    <a:srgbClr val="FF5050"/>
    <a:srgbClr val="FF8B8B"/>
    <a:srgbClr val="E0FFA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66"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F1F5F-DECE-46F8-9813-CEAA3D4594C8}"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4166357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F1F5F-DECE-46F8-9813-CEAA3D4594C8}"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94092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F1F5F-DECE-46F8-9813-CEAA3D4594C8}"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672341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F1F5F-DECE-46F8-9813-CEAA3D4594C8}"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339675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9F1F5F-DECE-46F8-9813-CEAA3D4594C8}"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81194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F1F5F-DECE-46F8-9813-CEAA3D4594C8}"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127632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F1F5F-DECE-46F8-9813-CEAA3D4594C8}"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2293545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F1F5F-DECE-46F8-9813-CEAA3D4594C8}"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1910739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F1F5F-DECE-46F8-9813-CEAA3D4594C8}"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183427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9F1F5F-DECE-46F8-9813-CEAA3D4594C8}"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40991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9F1F5F-DECE-46F8-9813-CEAA3D4594C8}"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62E5E-4615-4C04-B13F-7C99DE00A9E3}" type="slidenum">
              <a:rPr lang="en-US" smtClean="0"/>
              <a:t>‹#›</a:t>
            </a:fld>
            <a:endParaRPr lang="en-US"/>
          </a:p>
        </p:txBody>
      </p:sp>
    </p:spTree>
    <p:extLst>
      <p:ext uri="{BB962C8B-B14F-4D97-AF65-F5344CB8AC3E}">
        <p14:creationId xmlns:p14="http://schemas.microsoft.com/office/powerpoint/2010/main" val="115246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F1F5F-DECE-46F8-9813-CEAA3D4594C8}"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62E5E-4615-4C04-B13F-7C99DE00A9E3}" type="slidenum">
              <a:rPr lang="en-US" smtClean="0"/>
              <a:t>‹#›</a:t>
            </a:fld>
            <a:endParaRPr lang="en-US"/>
          </a:p>
        </p:txBody>
      </p:sp>
    </p:spTree>
    <p:extLst>
      <p:ext uri="{BB962C8B-B14F-4D97-AF65-F5344CB8AC3E}">
        <p14:creationId xmlns:p14="http://schemas.microsoft.com/office/powerpoint/2010/main" val="176664968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50000"/>
              </a:schemeClr>
            </a:gs>
            <a:gs pos="46000">
              <a:schemeClr val="bg1">
                <a:lumMod val="95000"/>
              </a:schemeClr>
            </a:gs>
            <a:gs pos="71000">
              <a:schemeClr val="bg1">
                <a:lumMod val="75000"/>
              </a:schemeClr>
            </a:gs>
            <a:gs pos="100000">
              <a:schemeClr val="bg1">
                <a:lumMod val="50000"/>
              </a:schemeClr>
            </a:gs>
          </a:gsLst>
          <a:lin ang="5400000" scaled="1"/>
        </a:gradFill>
        <a:effectLst/>
      </p:bgPr>
    </p:bg>
    <p:spTree>
      <p:nvGrpSpPr>
        <p:cNvPr id="1" name=""/>
        <p:cNvGrpSpPr/>
        <p:nvPr/>
      </p:nvGrpSpPr>
      <p:grpSpPr>
        <a:xfrm>
          <a:off x="0" y="0"/>
          <a:ext cx="0" cy="0"/>
          <a:chOff x="0" y="0"/>
          <a:chExt cx="0" cy="0"/>
        </a:xfrm>
      </p:grpSpPr>
      <p:cxnSp>
        <p:nvCxnSpPr>
          <p:cNvPr id="6" name="Straight Connector 5"/>
          <p:cNvCxnSpPr/>
          <p:nvPr/>
        </p:nvCxnSpPr>
        <p:spPr>
          <a:xfrm>
            <a:off x="1847850" y="3829050"/>
            <a:ext cx="8715375" cy="47625"/>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76575" y="2741486"/>
            <a:ext cx="6076950" cy="49339"/>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47687" y="2087622"/>
            <a:ext cx="10677525" cy="1938992"/>
          </a:xfrm>
          <a:prstGeom prst="rect">
            <a:avLst/>
          </a:prstGeom>
          <a:solidFill>
            <a:schemeClr val="bg1"/>
          </a:solidFill>
        </p:spPr>
        <p:txBody>
          <a:bodyPr wrap="square">
            <a:spAutoFit/>
          </a:bodyPr>
          <a:lstStyle/>
          <a:p>
            <a:pPr algn="ctr"/>
            <a:r>
              <a:rPr lang="en-US" sz="6000" dirty="0" smtClean="0">
                <a:effectLst>
                  <a:outerShdw blurRad="50800" dist="38100" dir="2700000" algn="tl" rotWithShape="0">
                    <a:prstClr val="black">
                      <a:alpha val="40000"/>
                    </a:prstClr>
                  </a:outerShdw>
                </a:effectLst>
                <a:latin typeface="Century Gothic" panose="020B0502020202020204" pitchFamily="34" charset="0"/>
              </a:rPr>
              <a:t>Ethical Issues in Preparing and Questioning Witnesses</a:t>
            </a:r>
            <a:endParaRPr lang="en-US" sz="6000" dirty="0"/>
          </a:p>
        </p:txBody>
      </p:sp>
    </p:spTree>
    <p:extLst>
      <p:ext uri="{BB962C8B-B14F-4D97-AF65-F5344CB8AC3E}">
        <p14:creationId xmlns:p14="http://schemas.microsoft.com/office/powerpoint/2010/main" val="27188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1000"/>
                                        <p:tgtEl>
                                          <p:spTgt spid="9"/>
                                        </p:tgtEl>
                                      </p:cBhvr>
                                    </p:animEffect>
                                  </p:childTnLst>
                                </p:cTn>
                              </p:par>
                            </p:childTnLst>
                          </p:cTn>
                        </p:par>
                        <p:par>
                          <p:cTn id="13" fill="hold">
                            <p:stCondLst>
                              <p:cond delay="1000"/>
                            </p:stCondLst>
                            <p:childTnLst>
                              <p:par>
                                <p:cTn id="14" presetID="10" presetClass="entr" presetSubtype="0" fill="hold" grpId="0" nodeType="afterEffect">
                                  <p:stCondLst>
                                    <p:cond delay="50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97" y="2492308"/>
            <a:ext cx="10515600" cy="1325563"/>
          </a:xfrm>
        </p:spPr>
        <p:txBody>
          <a:bodyPr/>
          <a:lstStyle/>
          <a:p>
            <a:pPr algn="ctr"/>
            <a:r>
              <a:rPr lang="en-US" dirty="0" smtClean="0"/>
              <a:t>Is it really that easy?</a:t>
            </a:r>
            <a:endParaRPr lang="en-US" dirty="0"/>
          </a:p>
        </p:txBody>
      </p:sp>
    </p:spTree>
    <p:extLst>
      <p:ext uri="{BB962C8B-B14F-4D97-AF65-F5344CB8AC3E}">
        <p14:creationId xmlns:p14="http://schemas.microsoft.com/office/powerpoint/2010/main" val="2434263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9899" y="2244820"/>
            <a:ext cx="4054239" cy="1325563"/>
          </a:xfrm>
        </p:spPr>
        <p:txBody>
          <a:bodyPr/>
          <a:lstStyle/>
          <a:p>
            <a:pPr algn="ctr"/>
            <a:r>
              <a:rPr lang="en-US" dirty="0" smtClean="0">
                <a:solidFill>
                  <a:srgbClr val="FFFF00"/>
                </a:solidFill>
              </a:rPr>
              <a:t>Does any of this ring a bell?</a:t>
            </a:r>
            <a:endParaRPr lang="en-US" dirty="0">
              <a:solidFill>
                <a:srgbClr val="FFFF00"/>
              </a:solidFill>
            </a:endParaRPr>
          </a:p>
        </p:txBody>
      </p:sp>
      <p:sp>
        <p:nvSpPr>
          <p:cNvPr id="5" name="Content Placeholder 2"/>
          <p:cNvSpPr>
            <a:spLocks noGrp="1"/>
          </p:cNvSpPr>
          <p:nvPr>
            <p:ph idx="1"/>
          </p:nvPr>
        </p:nvSpPr>
        <p:spPr>
          <a:xfrm>
            <a:off x="0" y="727162"/>
            <a:ext cx="7275897" cy="3035315"/>
          </a:xfrm>
          <a:prstGeom prst="wedgeEllipseCallout">
            <a:avLst>
              <a:gd name="adj1" fmla="val -48912"/>
              <a:gd name="adj2" fmla="val 60229"/>
            </a:avLst>
          </a:prstGeom>
          <a:solidFill>
            <a:schemeClr val="tx1"/>
          </a:solidFill>
        </p:spPr>
        <p:txBody>
          <a:bodyPr anchor="ctr">
            <a:normAutofit fontScale="92500" lnSpcReduction="10000"/>
          </a:bodyPr>
          <a:lstStyle/>
          <a:p>
            <a:pPr marL="0" indent="0">
              <a:buNone/>
            </a:pPr>
            <a:r>
              <a:rPr lang="en-US" sz="4400" dirty="0">
                <a:solidFill>
                  <a:schemeClr val="bg1"/>
                </a:solidFill>
              </a:rPr>
              <a:t>Before you tell me your side of the story, let me tell you </a:t>
            </a:r>
            <a:r>
              <a:rPr lang="en-US" sz="4400" dirty="0" smtClean="0">
                <a:solidFill>
                  <a:schemeClr val="bg1"/>
                </a:solidFill>
              </a:rPr>
              <a:t>what </a:t>
            </a:r>
            <a:r>
              <a:rPr lang="en-US" sz="4400" dirty="0">
                <a:solidFill>
                  <a:schemeClr val="bg1"/>
                </a:solidFill>
              </a:rPr>
              <a:t>the law is in this </a:t>
            </a:r>
            <a:r>
              <a:rPr lang="en-US" sz="4400" dirty="0" smtClean="0">
                <a:solidFill>
                  <a:schemeClr val="bg1"/>
                </a:solidFill>
              </a:rPr>
              <a:t>area . . .</a:t>
            </a:r>
            <a:endParaRPr lang="en-US" sz="4400" dirty="0">
              <a:solidFill>
                <a:schemeClr val="bg1"/>
              </a:solidFill>
            </a:endParaRPr>
          </a:p>
        </p:txBody>
      </p:sp>
      <p:sp>
        <p:nvSpPr>
          <p:cNvPr id="6" name="Content Placeholder 2"/>
          <p:cNvSpPr txBox="1">
            <a:spLocks/>
          </p:cNvSpPr>
          <p:nvPr/>
        </p:nvSpPr>
        <p:spPr>
          <a:xfrm>
            <a:off x="1079632" y="5385745"/>
            <a:ext cx="8815138" cy="1027859"/>
          </a:xfrm>
          <a:prstGeom prst="wedgeEllipseCallout">
            <a:avLst>
              <a:gd name="adj1" fmla="val -59882"/>
              <a:gd name="adj2" fmla="val 71588"/>
            </a:avLst>
          </a:prstGeom>
          <a:solidFill>
            <a:schemeClr val="tx1"/>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dirty="0">
                <a:solidFill>
                  <a:schemeClr val="bg1"/>
                </a:solidFill>
              </a:rPr>
              <a:t>If you say that, you'll lose.</a:t>
            </a:r>
          </a:p>
        </p:txBody>
      </p:sp>
      <p:sp>
        <p:nvSpPr>
          <p:cNvPr id="7" name="Content Placeholder 2"/>
          <p:cNvSpPr txBox="1">
            <a:spLocks/>
          </p:cNvSpPr>
          <p:nvPr/>
        </p:nvSpPr>
        <p:spPr>
          <a:xfrm>
            <a:off x="3599847" y="3570383"/>
            <a:ext cx="7738712" cy="1551031"/>
          </a:xfrm>
          <a:prstGeom prst="wedgeEllipseCallout">
            <a:avLst>
              <a:gd name="adj1" fmla="val 58032"/>
              <a:gd name="adj2" fmla="val 92590"/>
            </a:avLst>
          </a:prstGeom>
          <a:solidFill>
            <a:schemeClr val="tx1"/>
          </a:solidFill>
        </p:spPr>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dirty="0" smtClean="0">
                <a:solidFill>
                  <a:schemeClr val="bg1"/>
                </a:solidFill>
              </a:rPr>
              <a:t>Well, that’s not how your boss remembers it.  </a:t>
            </a:r>
            <a:endParaRPr lang="en-US" sz="4400" dirty="0">
              <a:solidFill>
                <a:schemeClr val="bg1"/>
              </a:solidFill>
            </a:endParaRPr>
          </a:p>
        </p:txBody>
      </p:sp>
      <p:sp>
        <p:nvSpPr>
          <p:cNvPr id="8" name="Content Placeholder 2"/>
          <p:cNvSpPr txBox="1">
            <a:spLocks/>
          </p:cNvSpPr>
          <p:nvPr/>
        </p:nvSpPr>
        <p:spPr>
          <a:xfrm>
            <a:off x="6391175" y="0"/>
            <a:ext cx="5525301" cy="1779068"/>
          </a:xfrm>
          <a:prstGeom prst="wedgeEllipseCallout">
            <a:avLst>
              <a:gd name="adj1" fmla="val 51034"/>
              <a:gd name="adj2" fmla="val 89216"/>
            </a:avLst>
          </a:prstGeom>
          <a:solidFill>
            <a:schemeClr val="tx1"/>
          </a:solidFill>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dirty="0" smtClean="0">
                <a:solidFill>
                  <a:schemeClr val="bg1"/>
                </a:solidFill>
              </a:rPr>
              <a:t>Aren’t you really telling me . . . </a:t>
            </a:r>
            <a:endParaRPr lang="en-US" sz="4400" dirty="0">
              <a:solidFill>
                <a:schemeClr val="bg1"/>
              </a:solidFill>
            </a:endParaRPr>
          </a:p>
        </p:txBody>
      </p:sp>
    </p:spTree>
    <p:extLst>
      <p:ext uri="{BB962C8B-B14F-4D97-AF65-F5344CB8AC3E}">
        <p14:creationId xmlns:p14="http://schemas.microsoft.com/office/powerpoint/2010/main" val="222041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1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1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1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1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825" y="1039528"/>
            <a:ext cx="10515600" cy="5101390"/>
          </a:xfrm>
        </p:spPr>
        <p:txBody>
          <a:bodyPr>
            <a:normAutofit/>
          </a:bodyPr>
          <a:lstStyle/>
          <a:p>
            <a:r>
              <a:rPr lang="en-US" dirty="0" smtClean="0">
                <a:latin typeface="+mn-lt"/>
              </a:rPr>
              <a:t>“</a:t>
            </a:r>
            <a:r>
              <a:rPr lang="en-US" dirty="0"/>
              <a:t>[S]</a:t>
            </a:r>
            <a:r>
              <a:rPr lang="en-US" dirty="0" err="1"/>
              <a:t>ooner</a:t>
            </a:r>
            <a:r>
              <a:rPr lang="en-US" dirty="0"/>
              <a:t> or later, most of us trim the sail of the testifying client a bit too much. It is one thing to say, </a:t>
            </a:r>
            <a:r>
              <a:rPr lang="en-US" dirty="0" smtClean="0"/>
              <a:t>‘No </a:t>
            </a:r>
            <a:r>
              <a:rPr lang="en-US" dirty="0"/>
              <a:t>perjury</a:t>
            </a:r>
            <a:r>
              <a:rPr lang="en-US" dirty="0" smtClean="0"/>
              <a:t>,’ </a:t>
            </a:r>
            <a:r>
              <a:rPr lang="en-US" dirty="0"/>
              <a:t>and yet another to avoid it always or to encourage it never</a:t>
            </a:r>
            <a:r>
              <a:rPr lang="en-US" dirty="0" smtClean="0"/>
              <a:t>.”</a:t>
            </a:r>
            <a:br>
              <a:rPr lang="en-US" dirty="0" smtClean="0"/>
            </a:br>
            <a:r>
              <a:rPr lang="en-US" dirty="0">
                <a:latin typeface="+mn-lt"/>
              </a:rPr>
              <a:t/>
            </a:r>
            <a:br>
              <a:rPr lang="en-US" dirty="0">
                <a:latin typeface="+mn-lt"/>
              </a:rPr>
            </a:br>
            <a:r>
              <a:rPr lang="en-US" dirty="0" smtClean="0">
                <a:latin typeface="+mn-lt"/>
              </a:rPr>
              <a:t>Berg</a:t>
            </a:r>
            <a:r>
              <a:rPr lang="en-US" dirty="0">
                <a:latin typeface="+mn-lt"/>
              </a:rPr>
              <a:t>, </a:t>
            </a:r>
            <a:r>
              <a:rPr lang="en-US" i="1" dirty="0">
                <a:latin typeface="+mn-lt"/>
              </a:rPr>
              <a:t>Preparing Witnesses,</a:t>
            </a:r>
            <a:r>
              <a:rPr lang="en-US" dirty="0">
                <a:latin typeface="+mn-lt"/>
              </a:rPr>
              <a:t> Litigation, Winter 1987, at 13-14) </a:t>
            </a:r>
            <a:br>
              <a:rPr lang="en-US" dirty="0">
                <a:latin typeface="+mn-lt"/>
              </a:rPr>
            </a:br>
            <a:endParaRPr lang="en-US" dirty="0">
              <a:latin typeface="+mn-lt"/>
            </a:endParaRPr>
          </a:p>
        </p:txBody>
      </p:sp>
    </p:spTree>
    <p:extLst>
      <p:ext uri="{BB962C8B-B14F-4D97-AF65-F5344CB8AC3E}">
        <p14:creationId xmlns:p14="http://schemas.microsoft.com/office/powerpoint/2010/main" val="80877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What to say to the witness right up front?</a:t>
            </a:r>
            <a:endParaRPr lang="en-US" sz="4800" dirty="0"/>
          </a:p>
        </p:txBody>
      </p:sp>
      <p:sp>
        <p:nvSpPr>
          <p:cNvPr id="3" name="Content Placeholder 2"/>
          <p:cNvSpPr>
            <a:spLocks noGrp="1"/>
          </p:cNvSpPr>
          <p:nvPr>
            <p:ph idx="1"/>
          </p:nvPr>
        </p:nvSpPr>
        <p:spPr>
          <a:xfrm>
            <a:off x="2330116" y="1912252"/>
            <a:ext cx="6053488" cy="2640497"/>
          </a:xfrm>
          <a:prstGeom prst="wedgeEllipseCallout">
            <a:avLst>
              <a:gd name="adj1" fmla="val -84266"/>
              <a:gd name="adj2" fmla="val 124105"/>
            </a:avLst>
          </a:prstGeom>
          <a:solidFill>
            <a:schemeClr val="tx1"/>
          </a:solidFill>
        </p:spPr>
        <p:txBody>
          <a:bodyPr>
            <a:normAutofit lnSpcReduction="10000"/>
          </a:bodyPr>
          <a:lstStyle/>
          <a:p>
            <a:pPr marL="0" indent="0">
              <a:buNone/>
            </a:pPr>
            <a:r>
              <a:rPr lang="en-US" sz="4400" dirty="0" smtClean="0">
                <a:solidFill>
                  <a:sysClr val="windowText" lastClr="000000"/>
                </a:solidFill>
              </a:rPr>
              <a:t>The most important thing is to tell the truth.</a:t>
            </a:r>
            <a:endParaRPr lang="en-US" sz="4400" dirty="0">
              <a:solidFill>
                <a:sysClr val="windowText" lastClr="000000"/>
              </a:solidFill>
            </a:endParaRPr>
          </a:p>
        </p:txBody>
      </p:sp>
      <p:sp>
        <p:nvSpPr>
          <p:cNvPr id="4" name="Content Placeholder 2"/>
          <p:cNvSpPr txBox="1">
            <a:spLocks/>
          </p:cNvSpPr>
          <p:nvPr/>
        </p:nvSpPr>
        <p:spPr>
          <a:xfrm>
            <a:off x="6246796" y="4196615"/>
            <a:ext cx="5417420" cy="2321276"/>
          </a:xfrm>
          <a:prstGeom prst="wedgeEllipseCallout">
            <a:avLst>
              <a:gd name="adj1" fmla="val 58545"/>
              <a:gd name="adj2" fmla="val 61043"/>
            </a:avLst>
          </a:prstGeom>
          <a:solidFill>
            <a:schemeClr val="tx1"/>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i="1" dirty="0" smtClean="0">
                <a:solidFill>
                  <a:sysClr val="windowText" lastClr="000000"/>
                </a:solidFill>
              </a:rPr>
              <a:t>Now, the truth is an elusive concept . . . </a:t>
            </a:r>
            <a:endParaRPr lang="en-US" sz="4400" i="1" dirty="0">
              <a:solidFill>
                <a:sysClr val="windowText" lastClr="000000"/>
              </a:solidFill>
            </a:endParaRPr>
          </a:p>
        </p:txBody>
      </p:sp>
    </p:spTree>
    <p:extLst>
      <p:ext uri="{BB962C8B-B14F-4D97-AF65-F5344CB8AC3E}">
        <p14:creationId xmlns:p14="http://schemas.microsoft.com/office/powerpoint/2010/main" val="313917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1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4"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826" y="2482683"/>
            <a:ext cx="10515600" cy="1325563"/>
          </a:xfrm>
        </p:spPr>
        <p:txBody>
          <a:bodyPr/>
          <a:lstStyle/>
          <a:p>
            <a:r>
              <a:rPr lang="en-US" dirty="0" smtClean="0"/>
              <a:t>Is there any more concrete advice out there?</a:t>
            </a:r>
            <a:endParaRPr lang="en-US" dirty="0"/>
          </a:p>
        </p:txBody>
      </p:sp>
    </p:spTree>
    <p:extLst>
      <p:ext uri="{BB962C8B-B14F-4D97-AF65-F5344CB8AC3E}">
        <p14:creationId xmlns:p14="http://schemas.microsoft.com/office/powerpoint/2010/main" val="6612941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819" y="2771440"/>
            <a:ext cx="10515600" cy="1325563"/>
          </a:xfrm>
        </p:spPr>
        <p:txBody>
          <a:bodyPr/>
          <a:lstStyle/>
          <a:p>
            <a:pPr algn="ctr"/>
            <a:r>
              <a:rPr lang="en-US" dirty="0" smtClean="0"/>
              <a:t>Some (More) Basic Principles</a:t>
            </a:r>
            <a:endParaRPr lang="en-US" dirty="0"/>
          </a:p>
        </p:txBody>
      </p:sp>
    </p:spTree>
    <p:extLst>
      <p:ext uri="{BB962C8B-B14F-4D97-AF65-F5344CB8AC3E}">
        <p14:creationId xmlns:p14="http://schemas.microsoft.com/office/powerpoint/2010/main" val="785003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invitation"/>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0" r="100000"/>
                    </a14:imgEffect>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3085570" y="496984"/>
            <a:ext cx="5799188" cy="5350067"/>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970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5490" y="4829497"/>
            <a:ext cx="10515600" cy="1325563"/>
          </a:xfrm>
        </p:spPr>
        <p:txBody>
          <a:bodyPr/>
          <a:lstStyle/>
          <a:p>
            <a:pPr algn="ctr"/>
            <a:r>
              <a:rPr lang="en-US" dirty="0" smtClean="0"/>
              <a:t>Restatement (Third) of the Law Governing  Lawyers, § 116, comment b</a:t>
            </a:r>
            <a:endParaRPr lang="en-US" dirty="0"/>
          </a:p>
        </p:txBody>
      </p:sp>
      <p:sp>
        <p:nvSpPr>
          <p:cNvPr id="3" name="Content Placeholder 2"/>
          <p:cNvSpPr>
            <a:spLocks noGrp="1"/>
          </p:cNvSpPr>
          <p:nvPr>
            <p:ph idx="1"/>
          </p:nvPr>
        </p:nvSpPr>
        <p:spPr>
          <a:xfrm>
            <a:off x="775490" y="2190158"/>
            <a:ext cx="10515600" cy="2364608"/>
          </a:xfrm>
          <a:solidFill>
            <a:schemeClr val="tx1"/>
          </a:solidFill>
          <a:ln w="76200">
            <a:solidFill>
              <a:srgbClr val="92D050"/>
            </a:solidFill>
          </a:ln>
        </p:spPr>
        <p:txBody>
          <a:bodyPr anchor="ctr">
            <a:normAutofit/>
          </a:bodyPr>
          <a:lstStyle/>
          <a:p>
            <a:pPr marL="0" indent="0">
              <a:buNone/>
            </a:pPr>
            <a:r>
              <a:rPr lang="en-US" sz="4400" dirty="0" smtClean="0">
                <a:solidFill>
                  <a:sysClr val="windowText" lastClr="000000"/>
                </a:solidFill>
              </a:rPr>
              <a:t>“</a:t>
            </a:r>
            <a:r>
              <a:rPr lang="en-US" sz="4400" dirty="0">
                <a:solidFill>
                  <a:sysClr val="windowText" lastClr="000000"/>
                </a:solidFill>
              </a:rPr>
              <a:t>In preparing a witness to testify, a lawyer may invite the witness to provide truthful testimony favorable to the lawyer's client. </a:t>
            </a:r>
            <a:r>
              <a:rPr lang="en-US" sz="4400" dirty="0" smtClean="0">
                <a:solidFill>
                  <a:sysClr val="windowText" lastClr="000000"/>
                </a:solidFill>
              </a:rPr>
              <a:t>.”</a:t>
            </a:r>
            <a:endParaRPr lang="en-US" sz="4400" dirty="0">
              <a:solidFill>
                <a:sysClr val="windowText" lastClr="000000"/>
              </a:solidFill>
            </a:endParaRPr>
          </a:p>
        </p:txBody>
      </p:sp>
      <p:pic>
        <p:nvPicPr>
          <p:cNvPr id="5" name="Picture 2" descr="Image result for invitation"/>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100000" l="0" r="100000"/>
                    </a14:imgEffect>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5020564" y="-144379"/>
            <a:ext cx="2170121" cy="200205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415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750"/>
                            </p:stCondLst>
                            <p:childTnLst>
                              <p:par>
                                <p:cTn id="9" presetID="10" presetClass="entr" presetSubtype="0" fill="hold" grpId="0" nodeType="afterEffect">
                                  <p:stCondLst>
                                    <p:cond delay="2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82" y="182246"/>
            <a:ext cx="10515600" cy="2349198"/>
          </a:xfrm>
        </p:spPr>
        <p:txBody>
          <a:bodyPr>
            <a:normAutofit/>
          </a:bodyPr>
          <a:lstStyle/>
          <a:p>
            <a:r>
              <a:rPr lang="en-US" sz="4800" dirty="0" smtClean="0"/>
              <a:t>According to the Restatement, witness preparation may properly include:</a:t>
            </a:r>
            <a:endParaRPr lang="en-US" sz="4800" dirty="0"/>
          </a:p>
        </p:txBody>
      </p:sp>
      <p:sp>
        <p:nvSpPr>
          <p:cNvPr id="3" name="Content Placeholder 2"/>
          <p:cNvSpPr>
            <a:spLocks noGrp="1"/>
          </p:cNvSpPr>
          <p:nvPr>
            <p:ph idx="1"/>
          </p:nvPr>
        </p:nvSpPr>
        <p:spPr>
          <a:xfrm>
            <a:off x="799700" y="2290813"/>
            <a:ext cx="10515600" cy="1787843"/>
          </a:xfrm>
          <a:solidFill>
            <a:schemeClr val="tx1"/>
          </a:solidFill>
        </p:spPr>
        <p:txBody>
          <a:bodyPr anchor="ctr">
            <a:normAutofit/>
          </a:bodyPr>
          <a:lstStyle/>
          <a:p>
            <a:pPr marL="0" indent="0">
              <a:buNone/>
            </a:pPr>
            <a:r>
              <a:rPr lang="en-US" sz="4400" dirty="0" smtClean="0">
                <a:solidFill>
                  <a:sysClr val="windowText" lastClr="000000"/>
                </a:solidFill>
              </a:rPr>
              <a:t>“Discussing </a:t>
            </a:r>
            <a:r>
              <a:rPr lang="en-US" sz="4400" dirty="0">
                <a:solidFill>
                  <a:sysClr val="windowText" lastClr="000000"/>
                </a:solidFill>
              </a:rPr>
              <a:t>the role of the witness and effective courtroom demeanor</a:t>
            </a:r>
            <a:r>
              <a:rPr lang="en-US" sz="4400" dirty="0" smtClean="0">
                <a:solidFill>
                  <a:sysClr val="windowText" lastClr="000000"/>
                </a:solidFill>
              </a:rPr>
              <a:t>;” </a:t>
            </a:r>
          </a:p>
        </p:txBody>
      </p:sp>
      <p:sp>
        <p:nvSpPr>
          <p:cNvPr id="4" name="Content Placeholder 2"/>
          <p:cNvSpPr txBox="1">
            <a:spLocks/>
          </p:cNvSpPr>
          <p:nvPr/>
        </p:nvSpPr>
        <p:spPr>
          <a:xfrm>
            <a:off x="799700" y="4321743"/>
            <a:ext cx="10515600" cy="1787843"/>
          </a:xfrm>
          <a:prstGeom prst="rect">
            <a:avLst/>
          </a:prstGeom>
          <a:solidFill>
            <a:schemeClr val="tx1"/>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smtClean="0">
                <a:solidFill>
                  <a:sysClr val="windowText" lastClr="000000"/>
                </a:solidFill>
              </a:rPr>
              <a:t>“discussing the witness's recollection and probable testimony;  . . .” </a:t>
            </a:r>
            <a:endParaRPr lang="en-US" sz="4400" dirty="0" smtClean="0">
              <a:solidFill>
                <a:sysClr val="windowText" lastClr="000000"/>
              </a:solidFill>
            </a:endParaRPr>
          </a:p>
        </p:txBody>
      </p:sp>
    </p:spTree>
    <p:extLst>
      <p:ext uri="{BB962C8B-B14F-4D97-AF65-F5344CB8AC3E}">
        <p14:creationId xmlns:p14="http://schemas.microsoft.com/office/powerpoint/2010/main" val="197801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bg/>
                                          </p:spTgt>
                                        </p:tgtEl>
                                        <p:attrNameLst>
                                          <p:attrName>style.visibility</p:attrName>
                                        </p:attrNameLst>
                                      </p:cBhvr>
                                      <p:to>
                                        <p:strVal val="visible"/>
                                      </p:to>
                                    </p:set>
                                    <p:animEffect transition="in" filter="fade">
                                      <p:cBhvr>
                                        <p:cTn id="15" dur="500"/>
                                        <p:tgtEl>
                                          <p:spTgt spid="4">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826" y="1626669"/>
            <a:ext cx="10515600" cy="2685449"/>
          </a:xfrm>
        </p:spPr>
        <p:txBody>
          <a:bodyPr/>
          <a:lstStyle/>
          <a:p>
            <a:pPr algn="ctr"/>
            <a:r>
              <a:rPr lang="en-US" dirty="0" smtClean="0"/>
              <a:t>Could reviewing a witness’s recollection ever amount to improper witness coaching?</a:t>
            </a:r>
            <a:endParaRPr lang="en-US" dirty="0"/>
          </a:p>
        </p:txBody>
      </p:sp>
    </p:spTree>
    <p:extLst>
      <p:ext uri="{BB962C8B-B14F-4D97-AF65-F5344CB8AC3E}">
        <p14:creationId xmlns:p14="http://schemas.microsoft.com/office/powerpoint/2010/main" val="3798473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9036" y="2415597"/>
            <a:ext cx="10515600" cy="1325563"/>
          </a:xfrm>
        </p:spPr>
        <p:txBody>
          <a:bodyPr>
            <a:normAutofit/>
          </a:bodyPr>
          <a:lstStyle/>
          <a:p>
            <a:pPr algn="ctr"/>
            <a:r>
              <a:rPr lang="en-US" sz="6000" dirty="0" smtClean="0"/>
              <a:t>Preparing Witnesses</a:t>
            </a:r>
            <a:endParaRPr lang="en-US" sz="6000" dirty="0"/>
          </a:p>
        </p:txBody>
      </p:sp>
    </p:spTree>
    <p:extLst>
      <p:ext uri="{BB962C8B-B14F-4D97-AF65-F5344CB8AC3E}">
        <p14:creationId xmlns:p14="http://schemas.microsoft.com/office/powerpoint/2010/main" val="903734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689" y="471638"/>
            <a:ext cx="11520637" cy="5265018"/>
          </a:xfrm>
        </p:spPr>
        <p:txBody>
          <a:bodyPr>
            <a:noAutofit/>
          </a:bodyPr>
          <a:lstStyle/>
          <a:p>
            <a:pPr>
              <a:lnSpc>
                <a:spcPct val="100000"/>
              </a:lnSpc>
              <a:spcBef>
                <a:spcPts val="600"/>
              </a:spcBef>
              <a:spcAft>
                <a:spcPts val="600"/>
              </a:spcAft>
            </a:pPr>
            <a:r>
              <a:rPr lang="en-US" sz="3700" dirty="0" smtClean="0"/>
              <a:t>Your client is charged with murder.</a:t>
            </a:r>
          </a:p>
          <a:p>
            <a:pPr>
              <a:lnSpc>
                <a:spcPct val="100000"/>
              </a:lnSpc>
              <a:spcBef>
                <a:spcPts val="600"/>
              </a:spcBef>
              <a:spcAft>
                <a:spcPts val="600"/>
              </a:spcAft>
            </a:pPr>
            <a:r>
              <a:rPr lang="en-US" sz="3700" dirty="0" smtClean="0"/>
              <a:t>He will be defending at trial on grounds of self-defense. </a:t>
            </a:r>
          </a:p>
          <a:p>
            <a:pPr>
              <a:lnSpc>
                <a:spcPct val="100000"/>
              </a:lnSpc>
              <a:spcBef>
                <a:spcPts val="600"/>
              </a:spcBef>
              <a:spcAft>
                <a:spcPts val="600"/>
              </a:spcAft>
            </a:pPr>
            <a:r>
              <a:rPr lang="en-US" sz="3700" dirty="0" smtClean="0"/>
              <a:t>A witness, Mrs. W., observed the event.</a:t>
            </a:r>
          </a:p>
          <a:p>
            <a:pPr>
              <a:lnSpc>
                <a:spcPct val="100000"/>
              </a:lnSpc>
              <a:spcBef>
                <a:spcPts val="600"/>
              </a:spcBef>
              <a:spcAft>
                <a:spcPts val="600"/>
              </a:spcAft>
            </a:pPr>
            <a:r>
              <a:rPr lang="en-US" sz="3700" dirty="0" smtClean="0"/>
              <a:t>She agrees to come to your office for pretrial preparation. </a:t>
            </a:r>
          </a:p>
          <a:p>
            <a:pPr>
              <a:lnSpc>
                <a:spcPct val="100000"/>
              </a:lnSpc>
              <a:spcBef>
                <a:spcPts val="600"/>
              </a:spcBef>
              <a:spcAft>
                <a:spcPts val="600"/>
              </a:spcAft>
            </a:pPr>
            <a:r>
              <a:rPr lang="en-US" sz="3700" dirty="0" smtClean="0"/>
              <a:t>She describes the following: </a:t>
            </a:r>
          </a:p>
          <a:p>
            <a:pPr marL="457200" lvl="1" indent="0">
              <a:lnSpc>
                <a:spcPct val="100000"/>
              </a:lnSpc>
              <a:spcBef>
                <a:spcPts val="600"/>
              </a:spcBef>
              <a:spcAft>
                <a:spcPts val="600"/>
              </a:spcAft>
              <a:buNone/>
            </a:pPr>
            <a:r>
              <a:rPr lang="en-US" sz="3700" dirty="0" smtClean="0"/>
              <a:t>“Your client was being terribly beaten until he pulled out a knife and repeatedly thrust it into his attacker's heart.”</a:t>
            </a:r>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1997151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066" y="1049154"/>
            <a:ext cx="10789117" cy="4687502"/>
          </a:xfrm>
        </p:spPr>
        <p:txBody>
          <a:bodyPr>
            <a:noAutofit/>
          </a:bodyPr>
          <a:lstStyle/>
          <a:p>
            <a:pPr>
              <a:lnSpc>
                <a:spcPct val="100000"/>
              </a:lnSpc>
              <a:spcBef>
                <a:spcPts val="600"/>
              </a:spcBef>
              <a:spcAft>
                <a:spcPts val="600"/>
              </a:spcAft>
            </a:pPr>
            <a:r>
              <a:rPr lang="en-US" sz="4000" dirty="0" smtClean="0"/>
              <a:t>You are concerned that if she testifies that he “</a:t>
            </a:r>
            <a:r>
              <a:rPr lang="en-US" sz="4000" dirty="0"/>
              <a:t>repeatedly thrust” </a:t>
            </a:r>
            <a:r>
              <a:rPr lang="en-US" sz="4000" dirty="0" smtClean="0"/>
              <a:t>the knife “</a:t>
            </a:r>
            <a:r>
              <a:rPr lang="en-US" sz="4000" dirty="0"/>
              <a:t>into the attacker's </a:t>
            </a:r>
            <a:r>
              <a:rPr lang="en-US" sz="4000" dirty="0" smtClean="0"/>
              <a:t>heart,” these words </a:t>
            </a:r>
            <a:r>
              <a:rPr lang="en-US" sz="4000" dirty="0"/>
              <a:t>convey </a:t>
            </a:r>
            <a:r>
              <a:rPr lang="en-US" sz="4000" dirty="0" smtClean="0"/>
              <a:t>viciousness </a:t>
            </a:r>
            <a:r>
              <a:rPr lang="en-US" sz="4000" dirty="0"/>
              <a:t>that could </a:t>
            </a:r>
            <a:r>
              <a:rPr lang="en-US" sz="4000" dirty="0" smtClean="0"/>
              <a:t>convince the jury it was not just self-defense. </a:t>
            </a:r>
            <a:endParaRPr lang="en-US" sz="4000" dirty="0"/>
          </a:p>
          <a:p>
            <a:pPr>
              <a:lnSpc>
                <a:spcPct val="100000"/>
              </a:lnSpc>
              <a:spcBef>
                <a:spcPts val="600"/>
              </a:spcBef>
              <a:spcAft>
                <a:spcPts val="600"/>
              </a:spcAft>
            </a:pPr>
            <a:r>
              <a:rPr lang="en-US" sz="4000" dirty="0"/>
              <a:t>Is it ethically proper </a:t>
            </a:r>
            <a:r>
              <a:rPr lang="en-US" sz="4000" dirty="0" smtClean="0"/>
              <a:t>to </a:t>
            </a:r>
            <a:r>
              <a:rPr lang="en-US" sz="4000" dirty="0"/>
              <a:t>suggest that Mrs</a:t>
            </a:r>
            <a:r>
              <a:rPr lang="en-US" sz="4000" dirty="0" smtClean="0"/>
              <a:t>. W use different words?</a:t>
            </a:r>
            <a:endParaRPr lang="en-US" sz="3700" dirty="0" smtClean="0"/>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402327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45291" y="1809448"/>
            <a:ext cx="4802908" cy="3121891"/>
          </a:xfrm>
          <a:prstGeom prst="rect">
            <a:avLst/>
          </a:prstGeom>
          <a:solidFill>
            <a:schemeClr val="tx1"/>
          </a:solidFill>
          <a:ln w="76200">
            <a:solidFill>
              <a:srgbClr val="92D05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000" dirty="0" smtClean="0">
                <a:solidFill>
                  <a:sysClr val="windowText" lastClr="000000"/>
                </a:solidFill>
              </a:rPr>
              <a:t>“</a:t>
            </a:r>
            <a:r>
              <a:rPr lang="en-US" sz="4000" dirty="0">
                <a:solidFill>
                  <a:sysClr val="windowText" lastClr="000000"/>
                </a:solidFill>
              </a:rPr>
              <a:t>A lawyer may suggest choice of words that might be employed to make the witness's meaning </a:t>
            </a:r>
            <a:r>
              <a:rPr lang="en-US" sz="4000" dirty="0" smtClean="0">
                <a:solidFill>
                  <a:sysClr val="windowText" lastClr="000000"/>
                </a:solidFill>
              </a:rPr>
              <a:t>clear.”</a:t>
            </a:r>
            <a:endParaRPr lang="en-US" sz="4000" dirty="0">
              <a:solidFill>
                <a:sysClr val="windowText" lastClr="000000"/>
              </a:solidFill>
            </a:endParaRPr>
          </a:p>
        </p:txBody>
      </p:sp>
      <p:sp>
        <p:nvSpPr>
          <p:cNvPr id="5" name="Title 1"/>
          <p:cNvSpPr>
            <a:spLocks noGrp="1"/>
          </p:cNvSpPr>
          <p:nvPr>
            <p:ph type="title"/>
          </p:nvPr>
        </p:nvSpPr>
        <p:spPr>
          <a:xfrm>
            <a:off x="813215" y="5102423"/>
            <a:ext cx="10515600" cy="1325563"/>
          </a:xfrm>
        </p:spPr>
        <p:txBody>
          <a:bodyPr>
            <a:normAutofit/>
          </a:bodyPr>
          <a:lstStyle/>
          <a:p>
            <a:pPr algn="ctr"/>
            <a:r>
              <a:rPr lang="en-US" sz="4800" dirty="0" smtClean="0"/>
              <a:t>Does this help?</a:t>
            </a:r>
            <a:endParaRPr lang="en-US" sz="4800" dirty="0"/>
          </a:p>
        </p:txBody>
      </p:sp>
      <p:sp>
        <p:nvSpPr>
          <p:cNvPr id="6" name="Content Placeholder 2"/>
          <p:cNvSpPr>
            <a:spLocks noGrp="1"/>
          </p:cNvSpPr>
          <p:nvPr>
            <p:ph idx="1"/>
          </p:nvPr>
        </p:nvSpPr>
        <p:spPr>
          <a:xfrm>
            <a:off x="6753726" y="1809448"/>
            <a:ext cx="5054599" cy="3023466"/>
          </a:xfrm>
          <a:solidFill>
            <a:schemeClr val="tx1"/>
          </a:solidFill>
          <a:ln w="76200">
            <a:solidFill>
              <a:srgbClr val="FF0000"/>
            </a:solidFill>
          </a:ln>
        </p:spPr>
        <p:txBody>
          <a:bodyPr anchor="ctr">
            <a:noAutofit/>
          </a:bodyPr>
          <a:lstStyle/>
          <a:p>
            <a:pPr marL="0" indent="0">
              <a:buNone/>
            </a:pPr>
            <a:r>
              <a:rPr lang="en-US" sz="4000" dirty="0" smtClean="0">
                <a:solidFill>
                  <a:sysClr val="windowText" lastClr="000000"/>
                </a:solidFill>
              </a:rPr>
              <a:t>“</a:t>
            </a:r>
            <a:r>
              <a:rPr lang="en-US" sz="4000" dirty="0">
                <a:solidFill>
                  <a:sysClr val="windowText" lastClr="000000"/>
                </a:solidFill>
              </a:rPr>
              <a:t>However, a lawyer may not assist the witness to testify falsely as to a material fact</a:t>
            </a:r>
            <a:r>
              <a:rPr lang="en-US" sz="4000" dirty="0" smtClean="0">
                <a:solidFill>
                  <a:sysClr val="windowText" lastClr="000000"/>
                </a:solidFill>
              </a:rPr>
              <a:t>.”</a:t>
            </a:r>
            <a:endParaRPr lang="en-US" sz="4000" i="1" dirty="0">
              <a:solidFill>
                <a:sysClr val="windowText" lastClr="000000"/>
              </a:solidFill>
            </a:endParaRPr>
          </a:p>
        </p:txBody>
      </p:sp>
      <p:cxnSp>
        <p:nvCxnSpPr>
          <p:cNvPr id="8" name="Straight Arrow Connector 7"/>
          <p:cNvCxnSpPr/>
          <p:nvPr/>
        </p:nvCxnSpPr>
        <p:spPr>
          <a:xfrm flipV="1">
            <a:off x="5414453" y="3379630"/>
            <a:ext cx="1163782" cy="18473"/>
          </a:xfrm>
          <a:prstGeom prst="straightConnector1">
            <a:avLst/>
          </a:prstGeom>
          <a:ln w="107950">
            <a:solidFill>
              <a:schemeClr val="tx1"/>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445291" y="239900"/>
            <a:ext cx="10515600" cy="8284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800" dirty="0" smtClean="0"/>
              <a:t>The Restatement says:  </a:t>
            </a:r>
            <a:endParaRPr lang="en-US" sz="4800" dirty="0"/>
          </a:p>
        </p:txBody>
      </p:sp>
    </p:spTree>
    <p:extLst>
      <p:ext uri="{BB962C8B-B14F-4D97-AF65-F5344CB8AC3E}">
        <p14:creationId xmlns:p14="http://schemas.microsoft.com/office/powerpoint/2010/main" val="1366015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p:bldP spid="6" grpId="0"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066" y="1135781"/>
            <a:ext cx="10789117" cy="4687502"/>
          </a:xfrm>
        </p:spPr>
        <p:txBody>
          <a:bodyPr>
            <a:noAutofit/>
          </a:bodyPr>
          <a:lstStyle/>
          <a:p>
            <a:pPr marL="0" indent="0">
              <a:lnSpc>
                <a:spcPct val="100000"/>
              </a:lnSpc>
              <a:spcBef>
                <a:spcPts val="600"/>
              </a:spcBef>
              <a:spcAft>
                <a:spcPts val="600"/>
              </a:spcAft>
              <a:buNone/>
            </a:pPr>
            <a:r>
              <a:rPr lang="en-US" sz="4000" dirty="0" smtClean="0"/>
              <a:t>Possible approach:</a:t>
            </a:r>
          </a:p>
          <a:p>
            <a:pPr>
              <a:lnSpc>
                <a:spcPct val="100000"/>
              </a:lnSpc>
              <a:spcBef>
                <a:spcPts val="600"/>
              </a:spcBef>
              <a:spcAft>
                <a:spcPts val="600"/>
              </a:spcAft>
            </a:pPr>
            <a:r>
              <a:rPr lang="en-US" sz="4000" dirty="0" smtClean="0"/>
              <a:t>“Mrs. W, if you say that, the jury could think this was just a fight. Could you use words that will make my client look better?”</a:t>
            </a:r>
          </a:p>
          <a:p>
            <a:pPr>
              <a:lnSpc>
                <a:spcPct val="100000"/>
              </a:lnSpc>
              <a:spcBef>
                <a:spcPts val="600"/>
              </a:spcBef>
              <a:spcAft>
                <a:spcPts val="600"/>
              </a:spcAft>
            </a:pPr>
            <a:r>
              <a:rPr lang="en-US" sz="4000" dirty="0" smtClean="0"/>
              <a:t>Good idea?</a:t>
            </a:r>
            <a:endParaRPr lang="en-US" sz="3700" dirty="0" smtClean="0"/>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4206429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066" y="221382"/>
            <a:ext cx="10789117" cy="4687502"/>
          </a:xfrm>
        </p:spPr>
        <p:txBody>
          <a:bodyPr>
            <a:noAutofit/>
          </a:bodyPr>
          <a:lstStyle/>
          <a:p>
            <a:pPr marL="0" indent="0">
              <a:lnSpc>
                <a:spcPct val="100000"/>
              </a:lnSpc>
              <a:spcBef>
                <a:spcPts val="600"/>
              </a:spcBef>
              <a:spcAft>
                <a:spcPts val="600"/>
              </a:spcAft>
              <a:buNone/>
            </a:pPr>
            <a:r>
              <a:rPr lang="en-US" sz="4000" dirty="0" smtClean="0"/>
              <a:t>Better approach:</a:t>
            </a:r>
          </a:p>
          <a:p>
            <a:pPr marL="228600" lvl="1">
              <a:lnSpc>
                <a:spcPct val="100000"/>
              </a:lnSpc>
              <a:spcBef>
                <a:spcPts val="600"/>
              </a:spcBef>
              <a:spcAft>
                <a:spcPts val="600"/>
              </a:spcAft>
            </a:pPr>
            <a:r>
              <a:rPr lang="en-US" sz="3700" dirty="0" smtClean="0"/>
              <a:t>Mrs. W, let me ask about what you said, that my client “was </a:t>
            </a:r>
            <a:r>
              <a:rPr lang="en-US" sz="3700" dirty="0"/>
              <a:t>being terribly </a:t>
            </a:r>
            <a:r>
              <a:rPr lang="en-US" sz="3700" dirty="0" smtClean="0"/>
              <a:t>beaten,” and then my client’s response, he thrust his knife “into his </a:t>
            </a:r>
            <a:r>
              <a:rPr lang="en-US" sz="3700" dirty="0"/>
              <a:t>attacker's heart.”</a:t>
            </a:r>
          </a:p>
          <a:p>
            <a:pPr>
              <a:lnSpc>
                <a:spcPct val="100000"/>
              </a:lnSpc>
              <a:spcBef>
                <a:spcPts val="600"/>
              </a:spcBef>
              <a:spcAft>
                <a:spcPts val="600"/>
              </a:spcAft>
            </a:pPr>
            <a:r>
              <a:rPr lang="en-US" sz="4000" dirty="0" smtClean="0"/>
              <a:t>Mrs. W, do you know for a fact that the knife went into his heart?   </a:t>
            </a:r>
            <a:endParaRPr lang="en-US" sz="4000" dirty="0"/>
          </a:p>
          <a:p>
            <a:pPr>
              <a:lnSpc>
                <a:spcPct val="100000"/>
              </a:lnSpc>
              <a:spcBef>
                <a:spcPts val="600"/>
              </a:spcBef>
              <a:spcAft>
                <a:spcPts val="600"/>
              </a:spcAft>
            </a:pPr>
            <a:r>
              <a:rPr lang="en-US" sz="4000" i="1" dirty="0" smtClean="0"/>
              <a:t>[no, not specifically, I saw it go into his chest]</a:t>
            </a:r>
            <a:endParaRPr lang="en-US" sz="3700" dirty="0" smtClean="0"/>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163935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066" y="442762"/>
            <a:ext cx="10991248" cy="4687502"/>
          </a:xfrm>
        </p:spPr>
        <p:txBody>
          <a:bodyPr>
            <a:noAutofit/>
          </a:bodyPr>
          <a:lstStyle/>
          <a:p>
            <a:pPr>
              <a:lnSpc>
                <a:spcPct val="100000"/>
              </a:lnSpc>
              <a:spcBef>
                <a:spcPts val="600"/>
              </a:spcBef>
              <a:spcAft>
                <a:spcPts val="600"/>
              </a:spcAft>
            </a:pPr>
            <a:r>
              <a:rPr lang="en-US" sz="4000" dirty="0" smtClean="0"/>
              <a:t>And Mrs. W, when you say “repeatedly,” what does that mean to you?</a:t>
            </a:r>
          </a:p>
          <a:p>
            <a:pPr>
              <a:lnSpc>
                <a:spcPct val="100000"/>
              </a:lnSpc>
              <a:spcBef>
                <a:spcPts val="600"/>
              </a:spcBef>
              <a:spcAft>
                <a:spcPts val="600"/>
              </a:spcAft>
            </a:pPr>
            <a:r>
              <a:rPr lang="en-US" sz="4000" i="1" dirty="0" smtClean="0"/>
              <a:t>[well, it was several times, maybe two or three]</a:t>
            </a:r>
          </a:p>
          <a:p>
            <a:pPr>
              <a:lnSpc>
                <a:spcPct val="100000"/>
              </a:lnSpc>
              <a:spcBef>
                <a:spcPts val="600"/>
              </a:spcBef>
              <a:spcAft>
                <a:spcPts val="600"/>
              </a:spcAft>
            </a:pPr>
            <a:r>
              <a:rPr lang="en-US" sz="4000" dirty="0"/>
              <a:t>“So what you are </a:t>
            </a:r>
            <a:r>
              <a:rPr lang="en-US" sz="4000" dirty="0" smtClean="0"/>
              <a:t>really saying is </a:t>
            </a:r>
            <a:r>
              <a:rPr lang="en-US" sz="4000" dirty="0"/>
              <a:t>that you saw my client being severely beaten, and he responded by stabbing his </a:t>
            </a:r>
            <a:r>
              <a:rPr lang="en-US" sz="4000" dirty="0" smtClean="0"/>
              <a:t>attacker, maybe two </a:t>
            </a:r>
            <a:r>
              <a:rPr lang="en-US" sz="4000" dirty="0"/>
              <a:t>or three times in the chest?”</a:t>
            </a:r>
          </a:p>
          <a:p>
            <a:pPr>
              <a:lnSpc>
                <a:spcPct val="100000"/>
              </a:lnSpc>
              <a:spcBef>
                <a:spcPts val="600"/>
              </a:spcBef>
              <a:spcAft>
                <a:spcPts val="600"/>
              </a:spcAft>
            </a:pPr>
            <a:r>
              <a:rPr lang="en-US" sz="4000" i="1" dirty="0"/>
              <a:t>[yes]</a:t>
            </a:r>
          </a:p>
          <a:p>
            <a:pPr>
              <a:lnSpc>
                <a:spcPct val="100000"/>
              </a:lnSpc>
              <a:spcBef>
                <a:spcPts val="600"/>
              </a:spcBef>
              <a:spcAft>
                <a:spcPts val="600"/>
              </a:spcAft>
            </a:pPr>
            <a:endParaRPr lang="en-US" sz="4000" i="1" dirty="0" smtClean="0"/>
          </a:p>
          <a:p>
            <a:pPr marL="0" indent="0">
              <a:lnSpc>
                <a:spcPct val="100000"/>
              </a:lnSpc>
              <a:spcBef>
                <a:spcPts val="600"/>
              </a:spcBef>
              <a:spcAft>
                <a:spcPts val="600"/>
              </a:spcAft>
              <a:buNone/>
            </a:pPr>
            <a:endParaRPr lang="en-US" sz="3700" dirty="0" smtClean="0"/>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134479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066" y="1491915"/>
            <a:ext cx="10789117" cy="3676849"/>
          </a:xfrm>
        </p:spPr>
        <p:txBody>
          <a:bodyPr>
            <a:noAutofit/>
          </a:bodyPr>
          <a:lstStyle/>
          <a:p>
            <a:pPr>
              <a:lnSpc>
                <a:spcPct val="100000"/>
              </a:lnSpc>
              <a:spcBef>
                <a:spcPts val="600"/>
              </a:spcBef>
              <a:spcAft>
                <a:spcPts val="600"/>
              </a:spcAft>
            </a:pPr>
            <a:r>
              <a:rPr lang="en-US" sz="4000" dirty="0" smtClean="0"/>
              <a:t>“Remember, at trial, you will need to describe what you saw as honestly and accurately as you can.” </a:t>
            </a:r>
          </a:p>
          <a:p>
            <a:pPr>
              <a:lnSpc>
                <a:spcPct val="100000"/>
              </a:lnSpc>
              <a:spcBef>
                <a:spcPts val="600"/>
              </a:spcBef>
              <a:spcAft>
                <a:spcPts val="600"/>
              </a:spcAft>
            </a:pPr>
            <a:r>
              <a:rPr lang="en-US" sz="4000" dirty="0" smtClean="0"/>
              <a:t>Will you be sure to use words that accurately describe what you saw?</a:t>
            </a:r>
            <a:endParaRPr lang="en-US" sz="3700" dirty="0" smtClean="0"/>
          </a:p>
        </p:txBody>
      </p:sp>
      <p:sp>
        <p:nvSpPr>
          <p:cNvPr id="6" name="TextBox 5"/>
          <p:cNvSpPr txBox="1"/>
          <p:nvPr/>
        </p:nvSpPr>
        <p:spPr>
          <a:xfrm>
            <a:off x="7498080" y="5573027"/>
            <a:ext cx="3773103" cy="784830"/>
          </a:xfrm>
          <a:prstGeom prst="rect">
            <a:avLst/>
          </a:prstGeom>
          <a:solidFill>
            <a:schemeClr val="tx1"/>
          </a:solidFill>
        </p:spPr>
        <p:txBody>
          <a:bodyPr wrap="square" rtlCol="0">
            <a:spAutoFit/>
          </a:bodyPr>
          <a:lstStyle/>
          <a:p>
            <a:r>
              <a:rPr lang="en-US" sz="4500" dirty="0" smtClean="0">
                <a:solidFill>
                  <a:schemeClr val="bg1"/>
                </a:solidFill>
              </a:rPr>
              <a:t>TEST PROBLEM</a:t>
            </a:r>
            <a:endParaRPr lang="en-US" sz="4500" dirty="0">
              <a:solidFill>
                <a:schemeClr val="bg1"/>
              </a:solidFill>
            </a:endParaRPr>
          </a:p>
        </p:txBody>
      </p:sp>
    </p:spTree>
    <p:extLst>
      <p:ext uri="{BB962C8B-B14F-4D97-AF65-F5344CB8AC3E}">
        <p14:creationId xmlns:p14="http://schemas.microsoft.com/office/powerpoint/2010/main" val="189080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816" y="1116530"/>
            <a:ext cx="10789117" cy="1482291"/>
          </a:xfrm>
        </p:spPr>
        <p:txBody>
          <a:bodyPr>
            <a:noAutofit/>
          </a:bodyPr>
          <a:lstStyle/>
          <a:p>
            <a:pPr marL="0" indent="0" algn="ctr">
              <a:lnSpc>
                <a:spcPct val="100000"/>
              </a:lnSpc>
              <a:spcBef>
                <a:spcPts val="600"/>
              </a:spcBef>
              <a:spcAft>
                <a:spcPts val="600"/>
              </a:spcAft>
              <a:buNone/>
            </a:pPr>
            <a:r>
              <a:rPr lang="en-US" sz="4400" dirty="0" smtClean="0"/>
              <a:t>“Attorneys </a:t>
            </a:r>
            <a:r>
              <a:rPr lang="en-US" sz="4400" dirty="0"/>
              <a:t>should exercise the utmost caution, however, in recommending changes in word choice to a witness</a:t>
            </a:r>
            <a:r>
              <a:rPr lang="en-US" sz="4400" dirty="0" smtClean="0"/>
              <a:t>.”</a:t>
            </a:r>
          </a:p>
          <a:p>
            <a:pPr marL="0" indent="0" algn="ctr">
              <a:lnSpc>
                <a:spcPct val="100000"/>
              </a:lnSpc>
              <a:spcBef>
                <a:spcPts val="600"/>
              </a:spcBef>
              <a:spcAft>
                <a:spcPts val="600"/>
              </a:spcAft>
              <a:buNone/>
            </a:pPr>
            <a:endParaRPr lang="en-US" sz="4400" dirty="0"/>
          </a:p>
          <a:p>
            <a:pPr marL="0" indent="0" algn="ctr">
              <a:lnSpc>
                <a:spcPct val="100000"/>
              </a:lnSpc>
              <a:spcBef>
                <a:spcPts val="600"/>
              </a:spcBef>
              <a:spcAft>
                <a:spcPts val="600"/>
              </a:spcAft>
              <a:buNone/>
            </a:pPr>
            <a:r>
              <a:rPr lang="en-US" sz="3200" dirty="0"/>
              <a:t>Joseph D. </a:t>
            </a:r>
            <a:r>
              <a:rPr lang="en-US" sz="3200" dirty="0" err="1"/>
              <a:t>Piorkowski</a:t>
            </a:r>
            <a:r>
              <a:rPr lang="en-US" sz="3200" dirty="0"/>
              <a:t>, Jr., </a:t>
            </a:r>
            <a:r>
              <a:rPr lang="en-US" sz="3200" u="sng" dirty="0"/>
              <a:t>Professional Conduct and the Preparation of Witnesses for Trial: Defining the Acceptable Limitations of "Coaching"</a:t>
            </a:r>
            <a:r>
              <a:rPr lang="en-US" sz="3200" dirty="0"/>
              <a:t>, 1 Geo. J. Legal Ethics 389, 400–01 (1987)</a:t>
            </a:r>
          </a:p>
          <a:p>
            <a:pPr marL="0" indent="0" algn="ctr">
              <a:lnSpc>
                <a:spcPct val="100000"/>
              </a:lnSpc>
              <a:spcBef>
                <a:spcPts val="600"/>
              </a:spcBef>
              <a:spcAft>
                <a:spcPts val="600"/>
              </a:spcAft>
              <a:buNone/>
            </a:pPr>
            <a:endParaRPr lang="en-US" sz="4400" i="1" dirty="0"/>
          </a:p>
        </p:txBody>
      </p:sp>
    </p:spTree>
    <p:extLst>
      <p:ext uri="{BB962C8B-B14F-4D97-AF65-F5344CB8AC3E}">
        <p14:creationId xmlns:p14="http://schemas.microsoft.com/office/powerpoint/2010/main" val="2700139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9130"/>
            <a:ext cx="10515600" cy="5689166"/>
          </a:xfrm>
          <a:solidFill>
            <a:schemeClr val="tx1"/>
          </a:solidFill>
        </p:spPr>
        <p:txBody>
          <a:bodyPr>
            <a:normAutofit/>
          </a:bodyPr>
          <a:lstStyle/>
          <a:p>
            <a:r>
              <a:rPr lang="en-US" dirty="0" smtClean="0">
                <a:solidFill>
                  <a:schemeClr val="bg1"/>
                </a:solidFill>
                <a:latin typeface="+mn-lt"/>
              </a:rPr>
              <a:t>“The </a:t>
            </a:r>
            <a:r>
              <a:rPr lang="en-US" dirty="0">
                <a:solidFill>
                  <a:schemeClr val="bg1"/>
                </a:solidFill>
                <a:latin typeface="+mn-lt"/>
              </a:rPr>
              <a:t>line is not easily drawn between proper review of the facts and refreshment of the recollection of a witness and putting words in the mouth of the witness or ideas in his mind</a:t>
            </a:r>
            <a:r>
              <a:rPr lang="en-US" dirty="0" smtClean="0">
                <a:solidFill>
                  <a:schemeClr val="bg1"/>
                </a:solidFill>
                <a:latin typeface="+mn-lt"/>
              </a:rPr>
              <a:t>.” </a:t>
            </a:r>
            <a:br>
              <a:rPr lang="en-US" dirty="0" smtClean="0">
                <a:solidFill>
                  <a:schemeClr val="bg1"/>
                </a:solidFill>
                <a:latin typeface="+mn-lt"/>
              </a:rPr>
            </a:br>
            <a:r>
              <a:rPr lang="en-US" dirty="0">
                <a:solidFill>
                  <a:schemeClr val="bg1"/>
                </a:solidFill>
                <a:latin typeface="+mn-lt"/>
              </a:rPr>
              <a:t/>
            </a:r>
            <a:br>
              <a:rPr lang="en-US" dirty="0">
                <a:solidFill>
                  <a:schemeClr val="bg1"/>
                </a:solidFill>
                <a:latin typeface="+mn-lt"/>
              </a:rPr>
            </a:br>
            <a:r>
              <a:rPr lang="en-US" u="sng" dirty="0" err="1">
                <a:solidFill>
                  <a:schemeClr val="bg1"/>
                </a:solidFill>
                <a:latin typeface="+mn-lt"/>
              </a:rPr>
              <a:t>Hamdi</a:t>
            </a:r>
            <a:r>
              <a:rPr lang="en-US" u="sng" dirty="0">
                <a:solidFill>
                  <a:schemeClr val="bg1"/>
                </a:solidFill>
                <a:latin typeface="+mn-lt"/>
              </a:rPr>
              <a:t> &amp; Ibrahim Mango Co. v. Fire </a:t>
            </a:r>
            <a:r>
              <a:rPr lang="en-US" u="sng" dirty="0" err="1">
                <a:solidFill>
                  <a:schemeClr val="bg1"/>
                </a:solidFill>
                <a:latin typeface="+mn-lt"/>
              </a:rPr>
              <a:t>Ass'n</a:t>
            </a:r>
            <a:r>
              <a:rPr lang="en-US" u="sng" dirty="0">
                <a:solidFill>
                  <a:schemeClr val="bg1"/>
                </a:solidFill>
                <a:latin typeface="+mn-lt"/>
              </a:rPr>
              <a:t> of Philadelphia</a:t>
            </a:r>
            <a:r>
              <a:rPr lang="en-US" dirty="0">
                <a:solidFill>
                  <a:schemeClr val="bg1"/>
                </a:solidFill>
                <a:latin typeface="+mn-lt"/>
              </a:rPr>
              <a:t>, 20 F.R.D. 181, 183 (S.D.N.Y. 1957) </a:t>
            </a:r>
          </a:p>
        </p:txBody>
      </p:sp>
    </p:spTree>
    <p:extLst>
      <p:ext uri="{BB962C8B-B14F-4D97-AF65-F5344CB8AC3E}">
        <p14:creationId xmlns:p14="http://schemas.microsoft.com/office/powerpoint/2010/main" val="2729535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50" y="1761422"/>
            <a:ext cx="10515600" cy="3692743"/>
          </a:xfrm>
        </p:spPr>
        <p:txBody>
          <a:bodyPr>
            <a:normAutofit/>
          </a:bodyPr>
          <a:lstStyle/>
          <a:p>
            <a:r>
              <a:rPr lang="en-US" dirty="0" smtClean="0"/>
              <a:t> A lawyer's </a:t>
            </a:r>
            <a:r>
              <a:rPr lang="en-US" dirty="0"/>
              <a:t>“duty is to extract the facts from the witness, not pour them into </a:t>
            </a:r>
            <a:r>
              <a:rPr lang="en-US" dirty="0" smtClean="0"/>
              <a:t>him.”</a:t>
            </a:r>
            <a:r>
              <a:rPr lang="en-US" dirty="0"/>
              <a:t> </a:t>
            </a:r>
            <a:br>
              <a:rPr lang="en-US" dirty="0"/>
            </a:br>
            <a:r>
              <a:rPr lang="en-US" dirty="0"/>
              <a:t/>
            </a:r>
            <a:br>
              <a:rPr lang="en-US" dirty="0"/>
            </a:br>
            <a:r>
              <a:rPr lang="en-US" dirty="0"/>
              <a:t>In re Eldridge, 82 N.Y. 161, 171 (1880)</a:t>
            </a:r>
          </a:p>
        </p:txBody>
      </p:sp>
    </p:spTree>
    <p:extLst>
      <p:ext uri="{BB962C8B-B14F-4D97-AF65-F5344CB8AC3E}">
        <p14:creationId xmlns:p14="http://schemas.microsoft.com/office/powerpoint/2010/main" val="3045294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4521488"/>
            <a:ext cx="10515600" cy="1325563"/>
          </a:xfrm>
        </p:spPr>
        <p:txBody>
          <a:bodyPr/>
          <a:lstStyle/>
          <a:p>
            <a:pPr algn="ctr"/>
            <a:r>
              <a:rPr lang="en-US" dirty="0" smtClean="0"/>
              <a:t>Restatement (Third) of the Law Governing  Lawyers, § 116(1)</a:t>
            </a:r>
            <a:endParaRPr lang="en-US" dirty="0"/>
          </a:p>
        </p:txBody>
      </p:sp>
      <p:sp>
        <p:nvSpPr>
          <p:cNvPr id="3" name="Content Placeholder 2"/>
          <p:cNvSpPr>
            <a:spLocks noGrp="1"/>
          </p:cNvSpPr>
          <p:nvPr>
            <p:ph idx="1"/>
          </p:nvPr>
        </p:nvSpPr>
        <p:spPr>
          <a:xfrm>
            <a:off x="838200" y="1086717"/>
            <a:ext cx="10515600" cy="1961284"/>
          </a:xfrm>
          <a:solidFill>
            <a:schemeClr val="tx1"/>
          </a:solidFill>
          <a:ln w="76200">
            <a:solidFill>
              <a:srgbClr val="92D050"/>
            </a:solidFill>
          </a:ln>
        </p:spPr>
        <p:txBody>
          <a:bodyPr anchor="ctr">
            <a:normAutofit/>
          </a:bodyPr>
          <a:lstStyle/>
          <a:p>
            <a:pPr marL="0" indent="0">
              <a:buNone/>
            </a:pPr>
            <a:r>
              <a:rPr lang="en-US" sz="4400" dirty="0" smtClean="0">
                <a:solidFill>
                  <a:sysClr val="windowText" lastClr="000000"/>
                </a:solidFill>
              </a:rPr>
              <a:t>“A </a:t>
            </a:r>
            <a:r>
              <a:rPr lang="en-US" sz="4400" dirty="0">
                <a:solidFill>
                  <a:sysClr val="windowText" lastClr="000000"/>
                </a:solidFill>
              </a:rPr>
              <a:t>lawyer may interview a witness for the purpose of preparing the witness to testify</a:t>
            </a:r>
            <a:r>
              <a:rPr lang="en-US" sz="4400" dirty="0" smtClean="0">
                <a:solidFill>
                  <a:sysClr val="windowText" lastClr="000000"/>
                </a:solidFill>
              </a:rPr>
              <a:t>.”</a:t>
            </a:r>
            <a:endParaRPr lang="en-US" sz="4400" dirty="0">
              <a:solidFill>
                <a:sysClr val="windowText" lastClr="000000"/>
              </a:solidFill>
            </a:endParaRPr>
          </a:p>
        </p:txBody>
      </p:sp>
    </p:spTree>
    <p:extLst>
      <p:ext uri="{BB962C8B-B14F-4D97-AF65-F5344CB8AC3E}">
        <p14:creationId xmlns:p14="http://schemas.microsoft.com/office/powerpoint/2010/main" val="40801072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82" y="182246"/>
            <a:ext cx="10515600" cy="2349198"/>
          </a:xfrm>
        </p:spPr>
        <p:txBody>
          <a:bodyPr>
            <a:normAutofit/>
          </a:bodyPr>
          <a:lstStyle/>
          <a:p>
            <a:r>
              <a:rPr lang="en-US" sz="4800" dirty="0" smtClean="0"/>
              <a:t>According to the Restatement, witness preparation may also properly include:</a:t>
            </a:r>
            <a:endParaRPr lang="en-US" sz="4800" dirty="0"/>
          </a:p>
        </p:txBody>
      </p:sp>
      <p:sp>
        <p:nvSpPr>
          <p:cNvPr id="3" name="Content Placeholder 2"/>
          <p:cNvSpPr>
            <a:spLocks noGrp="1"/>
          </p:cNvSpPr>
          <p:nvPr>
            <p:ph idx="1"/>
          </p:nvPr>
        </p:nvSpPr>
        <p:spPr>
          <a:xfrm>
            <a:off x="741948" y="2993457"/>
            <a:ext cx="10515600" cy="1787843"/>
          </a:xfrm>
          <a:solidFill>
            <a:schemeClr val="tx1"/>
          </a:solidFill>
        </p:spPr>
        <p:txBody>
          <a:bodyPr anchor="ctr">
            <a:normAutofit/>
          </a:bodyPr>
          <a:lstStyle/>
          <a:p>
            <a:pPr marL="0" indent="0">
              <a:buNone/>
            </a:pPr>
            <a:r>
              <a:rPr lang="en-US" sz="4400" dirty="0" smtClean="0">
                <a:solidFill>
                  <a:sysClr val="windowText" lastClr="000000"/>
                </a:solidFill>
              </a:rPr>
              <a:t>“</a:t>
            </a:r>
            <a:r>
              <a:rPr lang="en-US" sz="4400" dirty="0">
                <a:solidFill>
                  <a:sysClr val="windowText" lastClr="000000"/>
                </a:solidFill>
              </a:rPr>
              <a:t>discussing the applicability of law to the events in issue; </a:t>
            </a:r>
            <a:r>
              <a:rPr lang="en-US" sz="4400" dirty="0" smtClean="0">
                <a:solidFill>
                  <a:sysClr val="windowText" lastClr="000000"/>
                </a:solidFill>
              </a:rPr>
              <a:t>. . .” </a:t>
            </a:r>
          </a:p>
        </p:txBody>
      </p:sp>
    </p:spTree>
    <p:extLst>
      <p:ext uri="{BB962C8B-B14F-4D97-AF65-F5344CB8AC3E}">
        <p14:creationId xmlns:p14="http://schemas.microsoft.com/office/powerpoint/2010/main" val="2787040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323" y="0"/>
            <a:ext cx="10515600" cy="1325563"/>
          </a:xfrm>
        </p:spPr>
        <p:txBody>
          <a:bodyPr>
            <a:normAutofit/>
          </a:bodyPr>
          <a:lstStyle/>
          <a:p>
            <a:r>
              <a:rPr lang="en-US" sz="4800" dirty="0" smtClean="0"/>
              <a:t>Consider this</a:t>
            </a:r>
            <a:endParaRPr lang="en-US" sz="4800" dirty="0"/>
          </a:p>
        </p:txBody>
      </p:sp>
      <p:sp>
        <p:nvSpPr>
          <p:cNvPr id="3" name="Content Placeholder 2"/>
          <p:cNvSpPr>
            <a:spLocks noGrp="1"/>
          </p:cNvSpPr>
          <p:nvPr>
            <p:ph idx="1"/>
          </p:nvPr>
        </p:nvSpPr>
        <p:spPr>
          <a:xfrm>
            <a:off x="2555507" y="662781"/>
            <a:ext cx="9306827" cy="2937067"/>
          </a:xfrm>
          <a:prstGeom prst="wedgeEllipseCallout">
            <a:avLst>
              <a:gd name="adj1" fmla="val 50675"/>
              <a:gd name="adj2" fmla="val 96341"/>
            </a:avLst>
          </a:prstGeom>
          <a:solidFill>
            <a:schemeClr val="tx1"/>
          </a:solidFill>
        </p:spPr>
        <p:txBody>
          <a:bodyPr>
            <a:normAutofit fontScale="92500" lnSpcReduction="20000"/>
          </a:bodyPr>
          <a:lstStyle/>
          <a:p>
            <a:pPr marL="0" indent="0">
              <a:buNone/>
            </a:pPr>
            <a:r>
              <a:rPr lang="en-US" sz="4400" dirty="0" smtClean="0">
                <a:solidFill>
                  <a:sysClr val="windowText" lastClr="000000"/>
                </a:solidFill>
              </a:rPr>
              <a:t>Before you say any more about why you were fired, let me tell you what the law will require us to show.</a:t>
            </a:r>
            <a:endParaRPr lang="en-US" sz="4400" dirty="0">
              <a:solidFill>
                <a:sysClr val="windowText" lastClr="000000"/>
              </a:solidFill>
            </a:endParaRPr>
          </a:p>
        </p:txBody>
      </p:sp>
      <p:sp>
        <p:nvSpPr>
          <p:cNvPr id="5" name="Title 1"/>
          <p:cNvSpPr txBox="1">
            <a:spLocks/>
          </p:cNvSpPr>
          <p:nvPr/>
        </p:nvSpPr>
        <p:spPr>
          <a:xfrm>
            <a:off x="547837" y="499711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a:t>C</a:t>
            </a:r>
            <a:r>
              <a:rPr lang="en-US" sz="4800" dirty="0" smtClean="0"/>
              <a:t>ould this assist a client to testify falsely?</a:t>
            </a:r>
            <a:endParaRPr lang="en-US" sz="4800" dirty="0"/>
          </a:p>
        </p:txBody>
      </p:sp>
      <p:sp>
        <p:nvSpPr>
          <p:cNvPr id="6" name="Title 1"/>
          <p:cNvSpPr txBox="1">
            <a:spLocks/>
          </p:cNvSpPr>
          <p:nvPr/>
        </p:nvSpPr>
        <p:spPr>
          <a:xfrm>
            <a:off x="221382" y="3690800"/>
            <a:ext cx="6756935" cy="132556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800" dirty="0" smtClean="0"/>
              <a:t>What are legitimate reasons for saying this?</a:t>
            </a:r>
            <a:endParaRPr lang="en-US" sz="4800" dirty="0"/>
          </a:p>
        </p:txBody>
      </p:sp>
    </p:spTree>
    <p:extLst>
      <p:ext uri="{BB962C8B-B14F-4D97-AF65-F5344CB8AC3E}">
        <p14:creationId xmlns:p14="http://schemas.microsoft.com/office/powerpoint/2010/main" val="419051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811" y="0"/>
            <a:ext cx="10515600" cy="1325563"/>
          </a:xfrm>
        </p:spPr>
        <p:txBody>
          <a:bodyPr/>
          <a:lstStyle/>
          <a:p>
            <a:r>
              <a:rPr lang="en-US" dirty="0" smtClean="0"/>
              <a:t>Cornell Law School says:</a:t>
            </a:r>
            <a:endParaRPr lang="en-US" dirty="0"/>
          </a:p>
        </p:txBody>
      </p:sp>
      <p:sp>
        <p:nvSpPr>
          <p:cNvPr id="3" name="Content Placeholder 2"/>
          <p:cNvSpPr>
            <a:spLocks noGrp="1"/>
          </p:cNvSpPr>
          <p:nvPr>
            <p:ph idx="1"/>
          </p:nvPr>
        </p:nvSpPr>
        <p:spPr>
          <a:xfrm>
            <a:off x="838200" y="1530417"/>
            <a:ext cx="10515600" cy="4745255"/>
          </a:xfrm>
        </p:spPr>
        <p:txBody>
          <a:bodyPr>
            <a:noAutofit/>
          </a:bodyPr>
          <a:lstStyle/>
          <a:p>
            <a:pPr marL="0" indent="0">
              <a:lnSpc>
                <a:spcPct val="100000"/>
              </a:lnSpc>
              <a:buNone/>
            </a:pPr>
            <a:r>
              <a:rPr lang="en-US" sz="3600" dirty="0"/>
              <a:t>Whether the attorneys technique is proper depends in part on his motive and the client's motive. </a:t>
            </a:r>
            <a:r>
              <a:rPr lang="en-US" sz="3600" dirty="0" smtClean="0"/>
              <a:t>. . .</a:t>
            </a:r>
          </a:p>
          <a:p>
            <a:pPr marL="0" indent="0">
              <a:lnSpc>
                <a:spcPct val="100000"/>
              </a:lnSpc>
              <a:buNone/>
            </a:pPr>
            <a:r>
              <a:rPr lang="en-US" sz="3600" dirty="0"/>
              <a:t>As long as the attorney in good faith does not believe that he or she is participating in the creation of false evidence, the attorney may resolve reasonable doubts in favor of the client and may explain the law before hearing the facts</a:t>
            </a:r>
            <a:r>
              <a:rPr lang="en-US" sz="3600" dirty="0" smtClean="0"/>
              <a:t>.</a:t>
            </a:r>
          </a:p>
        </p:txBody>
      </p:sp>
    </p:spTree>
    <p:extLst>
      <p:ext uri="{BB962C8B-B14F-4D97-AF65-F5344CB8AC3E}">
        <p14:creationId xmlns:p14="http://schemas.microsoft.com/office/powerpoint/2010/main" val="50054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82" y="182246"/>
            <a:ext cx="10515600" cy="2349198"/>
          </a:xfrm>
        </p:spPr>
        <p:txBody>
          <a:bodyPr>
            <a:normAutofit/>
          </a:bodyPr>
          <a:lstStyle/>
          <a:p>
            <a:r>
              <a:rPr lang="en-US" sz="4800" dirty="0" smtClean="0"/>
              <a:t>According to the Restatement, witness preparation may also properly include:</a:t>
            </a:r>
            <a:endParaRPr lang="en-US" sz="4800" dirty="0"/>
          </a:p>
        </p:txBody>
      </p:sp>
      <p:sp>
        <p:nvSpPr>
          <p:cNvPr id="3" name="Content Placeholder 2"/>
          <p:cNvSpPr>
            <a:spLocks noGrp="1"/>
          </p:cNvSpPr>
          <p:nvPr>
            <p:ph idx="1"/>
          </p:nvPr>
        </p:nvSpPr>
        <p:spPr>
          <a:xfrm>
            <a:off x="761198" y="2531444"/>
            <a:ext cx="10515600" cy="3205212"/>
          </a:xfrm>
          <a:solidFill>
            <a:schemeClr val="tx1"/>
          </a:solidFill>
        </p:spPr>
        <p:txBody>
          <a:bodyPr anchor="ctr">
            <a:normAutofit/>
          </a:bodyPr>
          <a:lstStyle/>
          <a:p>
            <a:pPr marL="0" indent="0">
              <a:buNone/>
            </a:pPr>
            <a:r>
              <a:rPr lang="en-US" sz="4400" dirty="0" smtClean="0">
                <a:solidFill>
                  <a:sysClr val="windowText" lastClr="000000"/>
                </a:solidFill>
              </a:rPr>
              <a:t>“</a:t>
            </a:r>
            <a:r>
              <a:rPr lang="en-US" sz="4400" dirty="0">
                <a:solidFill>
                  <a:sysClr val="windowText" lastClr="000000"/>
                </a:solidFill>
              </a:rPr>
              <a:t>revealing to the witness other testimony or evidence that will be presented and asking the witness to reconsider the witness's recollection or recounting of events in that </a:t>
            </a:r>
            <a:r>
              <a:rPr lang="en-US" sz="4400" dirty="0" smtClean="0">
                <a:solidFill>
                  <a:sysClr val="windowText" lastClr="000000"/>
                </a:solidFill>
              </a:rPr>
              <a:t>light ;  . . .” </a:t>
            </a:r>
          </a:p>
        </p:txBody>
      </p:sp>
    </p:spTree>
    <p:extLst>
      <p:ext uri="{BB962C8B-B14F-4D97-AF65-F5344CB8AC3E}">
        <p14:creationId xmlns:p14="http://schemas.microsoft.com/office/powerpoint/2010/main" val="39248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449" y="2607812"/>
            <a:ext cx="10515600" cy="1325563"/>
          </a:xfrm>
        </p:spPr>
        <p:txBody>
          <a:bodyPr/>
          <a:lstStyle/>
          <a:p>
            <a:r>
              <a:rPr lang="en-US" dirty="0" smtClean="0"/>
              <a:t>Could this ever run afoul of the ethics rules?</a:t>
            </a:r>
            <a:endParaRPr lang="en-US" dirty="0"/>
          </a:p>
        </p:txBody>
      </p:sp>
    </p:spTree>
    <p:extLst>
      <p:ext uri="{BB962C8B-B14F-4D97-AF65-F5344CB8AC3E}">
        <p14:creationId xmlns:p14="http://schemas.microsoft.com/office/powerpoint/2010/main" val="39740842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816" y="481263"/>
            <a:ext cx="8507930" cy="5938787"/>
          </a:xfrm>
        </p:spPr>
        <p:txBody>
          <a:bodyPr>
            <a:noAutofit/>
          </a:bodyPr>
          <a:lstStyle/>
          <a:p>
            <a:r>
              <a:rPr lang="en-US" sz="3600" dirty="0"/>
              <a:t>In </a:t>
            </a:r>
            <a:r>
              <a:rPr lang="en-US" sz="3600" u="sng" dirty="0"/>
              <a:t>United States v. </a:t>
            </a:r>
            <a:r>
              <a:rPr lang="en-US" sz="3600" u="sng" dirty="0" err="1"/>
              <a:t>Massaoui</a:t>
            </a:r>
            <a:r>
              <a:rPr lang="en-US" sz="3600" dirty="0"/>
              <a:t>, the government prosecuted the only perpetrator not killed in the 9/11 terrorist attacks</a:t>
            </a:r>
            <a:r>
              <a:rPr lang="en-US" sz="3600" dirty="0" smtClean="0"/>
              <a:t>.</a:t>
            </a:r>
          </a:p>
          <a:p>
            <a:r>
              <a:rPr lang="en-US" sz="3600" dirty="0" smtClean="0"/>
              <a:t>In </a:t>
            </a:r>
            <a:r>
              <a:rPr lang="en-US" sz="3600" dirty="0"/>
              <a:t>sentencing, it came to light that a government prosecutor had provided witnesses transcripts of </a:t>
            </a:r>
            <a:r>
              <a:rPr lang="en-US" sz="3600" dirty="0" smtClean="0"/>
              <a:t>prior witness testimony.</a:t>
            </a:r>
          </a:p>
          <a:p>
            <a:r>
              <a:rPr lang="en-US" sz="3600" dirty="0" smtClean="0"/>
              <a:t>She </a:t>
            </a:r>
            <a:r>
              <a:rPr lang="en-US" sz="3600" dirty="0"/>
              <a:t>had also sent e-mails advising them how to avoid the problems </a:t>
            </a:r>
            <a:r>
              <a:rPr lang="en-US" sz="3600" dirty="0" smtClean="0"/>
              <a:t>in earlier witnesses</a:t>
            </a:r>
            <a:r>
              <a:rPr lang="en-US" sz="3600" dirty="0"/>
              <a:t>’ </a:t>
            </a:r>
            <a:r>
              <a:rPr lang="en-US" sz="3600" dirty="0" smtClean="0"/>
              <a:t>testimony</a:t>
            </a:r>
            <a:r>
              <a:rPr lang="en-US" sz="3600" dirty="0"/>
              <a:t>.</a:t>
            </a:r>
          </a:p>
        </p:txBody>
      </p:sp>
      <p:pic>
        <p:nvPicPr>
          <p:cNvPr id="4098" name="Picture 2" descr="Image result for world trade towers"/>
          <p:cNvPicPr>
            <a:picLocks noChangeAspect="1" noChangeArrowheads="1"/>
          </p:cNvPicPr>
          <p:nvPr/>
        </p:nvPicPr>
        <p:blipFill rotWithShape="1">
          <a:blip r:embed="rId2">
            <a:extLst>
              <a:ext uri="{28A0092B-C50C-407E-A947-70E740481C1C}">
                <a14:useLocalDpi xmlns:a14="http://schemas.microsoft.com/office/drawing/2010/main" val="0"/>
              </a:ext>
            </a:extLst>
          </a:blip>
          <a:srcRect l="24843" r="39551"/>
          <a:stretch/>
        </p:blipFill>
        <p:spPr bwMode="auto">
          <a:xfrm>
            <a:off x="8794283" y="481263"/>
            <a:ext cx="3041583" cy="5670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problem?</a:t>
            </a:r>
            <a:endParaRPr lang="en-US" dirty="0"/>
          </a:p>
        </p:txBody>
      </p:sp>
      <p:sp>
        <p:nvSpPr>
          <p:cNvPr id="3" name="Content Placeholder 2"/>
          <p:cNvSpPr>
            <a:spLocks noGrp="1"/>
          </p:cNvSpPr>
          <p:nvPr>
            <p:ph idx="1"/>
          </p:nvPr>
        </p:nvSpPr>
        <p:spPr>
          <a:xfrm>
            <a:off x="838200" y="1825625"/>
            <a:ext cx="10515600" cy="3747402"/>
          </a:xfrm>
        </p:spPr>
        <p:txBody>
          <a:bodyPr>
            <a:normAutofit/>
          </a:bodyPr>
          <a:lstStyle/>
          <a:p>
            <a:r>
              <a:rPr lang="en-US" sz="3600" dirty="0" smtClean="0"/>
              <a:t>The judge saw this as a blatant violation of her witness sequestration order.</a:t>
            </a:r>
          </a:p>
          <a:p>
            <a:r>
              <a:rPr lang="en-US" sz="3600" dirty="0" smtClean="0"/>
              <a:t>The judge struck the “tainted” witnesses from testifying at sentencing.</a:t>
            </a:r>
          </a:p>
          <a:p>
            <a:r>
              <a:rPr lang="en-US" sz="3600" dirty="0" smtClean="0"/>
              <a:t>The defendant received life in prison, rather than a death sentence.</a:t>
            </a:r>
            <a:endParaRPr lang="en-US" sz="3600" dirty="0"/>
          </a:p>
        </p:txBody>
      </p:sp>
    </p:spTree>
    <p:extLst>
      <p:ext uri="{BB962C8B-B14F-4D97-AF65-F5344CB8AC3E}">
        <p14:creationId xmlns:p14="http://schemas.microsoft.com/office/powerpoint/2010/main" val="31350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82" y="182246"/>
            <a:ext cx="10515600" cy="2349198"/>
          </a:xfrm>
        </p:spPr>
        <p:txBody>
          <a:bodyPr>
            <a:normAutofit/>
          </a:bodyPr>
          <a:lstStyle/>
          <a:p>
            <a:r>
              <a:rPr lang="en-US" sz="4800" dirty="0" smtClean="0"/>
              <a:t>According to the Restatement, witness preparation may also properly include:</a:t>
            </a:r>
            <a:endParaRPr lang="en-US" sz="4800" dirty="0"/>
          </a:p>
        </p:txBody>
      </p:sp>
      <p:sp>
        <p:nvSpPr>
          <p:cNvPr id="3" name="Content Placeholder 2"/>
          <p:cNvSpPr>
            <a:spLocks noGrp="1"/>
          </p:cNvSpPr>
          <p:nvPr>
            <p:ph idx="1"/>
          </p:nvPr>
        </p:nvSpPr>
        <p:spPr>
          <a:xfrm>
            <a:off x="638878" y="2367815"/>
            <a:ext cx="10490734" cy="1588169"/>
          </a:xfrm>
          <a:solidFill>
            <a:schemeClr val="tx1"/>
          </a:solidFill>
        </p:spPr>
        <p:txBody>
          <a:bodyPr anchor="ctr">
            <a:normAutofit/>
          </a:bodyPr>
          <a:lstStyle/>
          <a:p>
            <a:pPr marL="0" indent="0">
              <a:buNone/>
            </a:pPr>
            <a:r>
              <a:rPr lang="en-US" sz="4400" dirty="0" smtClean="0">
                <a:solidFill>
                  <a:sysClr val="windowText" lastClr="000000"/>
                </a:solidFill>
              </a:rPr>
              <a:t>“</a:t>
            </a:r>
            <a:r>
              <a:rPr lang="en-US" sz="4400" dirty="0">
                <a:solidFill>
                  <a:sysClr val="windowText" lastClr="000000"/>
                </a:solidFill>
              </a:rPr>
              <a:t>reviewing the factual context into which the witness's observations or opinions will fit</a:t>
            </a:r>
            <a:r>
              <a:rPr lang="en-US" sz="4400" dirty="0" smtClean="0">
                <a:solidFill>
                  <a:sysClr val="windowText" lastClr="000000"/>
                </a:solidFill>
              </a:rPr>
              <a:t>;” </a:t>
            </a:r>
          </a:p>
        </p:txBody>
      </p:sp>
      <p:sp>
        <p:nvSpPr>
          <p:cNvPr id="4" name="Content Placeholder 2"/>
          <p:cNvSpPr txBox="1">
            <a:spLocks/>
          </p:cNvSpPr>
          <p:nvPr/>
        </p:nvSpPr>
        <p:spPr>
          <a:xfrm>
            <a:off x="614012" y="4353710"/>
            <a:ext cx="10515600" cy="1787843"/>
          </a:xfrm>
          <a:prstGeom prst="rect">
            <a:avLst/>
          </a:prstGeom>
          <a:solidFill>
            <a:schemeClr val="tx1"/>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smtClean="0">
                <a:solidFill>
                  <a:sysClr val="windowText" lastClr="000000"/>
                </a:solidFill>
              </a:rPr>
              <a:t>“reviewing documents or other physical evidence that may be introduced; . . .” </a:t>
            </a:r>
            <a:endParaRPr lang="en-US" sz="4400" dirty="0" smtClean="0">
              <a:solidFill>
                <a:sysClr val="windowText" lastClr="000000"/>
              </a:solidFill>
            </a:endParaRPr>
          </a:p>
        </p:txBody>
      </p:sp>
    </p:spTree>
    <p:extLst>
      <p:ext uri="{BB962C8B-B14F-4D97-AF65-F5344CB8AC3E}">
        <p14:creationId xmlns:p14="http://schemas.microsoft.com/office/powerpoint/2010/main" val="135876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bg/>
                                          </p:spTgt>
                                        </p:tgtEl>
                                        <p:attrNameLst>
                                          <p:attrName>style.visibility</p:attrName>
                                        </p:attrNameLst>
                                      </p:cBhvr>
                                      <p:to>
                                        <p:strVal val="visible"/>
                                      </p:to>
                                    </p:set>
                                    <p:animEffect transition="in" filter="fade">
                                      <p:cBhvr>
                                        <p:cTn id="15" dur="500"/>
                                        <p:tgtEl>
                                          <p:spTgt spid="4">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build="allAtOnce"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682" y="182246"/>
            <a:ext cx="10515600" cy="2349198"/>
          </a:xfrm>
        </p:spPr>
        <p:txBody>
          <a:bodyPr>
            <a:normAutofit/>
          </a:bodyPr>
          <a:lstStyle/>
          <a:p>
            <a:r>
              <a:rPr lang="en-US" sz="4800" dirty="0" smtClean="0"/>
              <a:t>According to the Restatement, witness preparation may also properly include:</a:t>
            </a:r>
            <a:endParaRPr lang="en-US" sz="4800" dirty="0"/>
          </a:p>
        </p:txBody>
      </p:sp>
      <p:sp>
        <p:nvSpPr>
          <p:cNvPr id="3" name="Content Placeholder 2"/>
          <p:cNvSpPr>
            <a:spLocks noGrp="1"/>
          </p:cNvSpPr>
          <p:nvPr>
            <p:ph idx="1"/>
          </p:nvPr>
        </p:nvSpPr>
        <p:spPr>
          <a:xfrm>
            <a:off x="741948" y="2993457"/>
            <a:ext cx="10515600" cy="1787843"/>
          </a:xfrm>
          <a:solidFill>
            <a:schemeClr val="tx1"/>
          </a:solidFill>
        </p:spPr>
        <p:txBody>
          <a:bodyPr anchor="ctr">
            <a:normAutofit lnSpcReduction="10000"/>
          </a:bodyPr>
          <a:lstStyle/>
          <a:p>
            <a:pPr marL="0" indent="0">
              <a:buNone/>
            </a:pPr>
            <a:r>
              <a:rPr lang="en-US" sz="4400" dirty="0" smtClean="0">
                <a:solidFill>
                  <a:sysClr val="windowText" lastClr="000000"/>
                </a:solidFill>
              </a:rPr>
              <a:t>“</a:t>
            </a:r>
            <a:r>
              <a:rPr lang="en-US" sz="4400" dirty="0">
                <a:solidFill>
                  <a:sysClr val="windowText" lastClr="000000"/>
                </a:solidFill>
              </a:rPr>
              <a:t>discussing probable lines of hostile cross-examination that the witness should be prepared to </a:t>
            </a:r>
            <a:r>
              <a:rPr lang="en-US" sz="4400" dirty="0" smtClean="0">
                <a:solidFill>
                  <a:sysClr val="windowText" lastClr="000000"/>
                </a:solidFill>
              </a:rPr>
              <a:t>meet ; . . .” </a:t>
            </a:r>
          </a:p>
        </p:txBody>
      </p:sp>
    </p:spTree>
    <p:extLst>
      <p:ext uri="{BB962C8B-B14F-4D97-AF65-F5344CB8AC3E}">
        <p14:creationId xmlns:p14="http://schemas.microsoft.com/office/powerpoint/2010/main" val="338513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704" y="3714718"/>
            <a:ext cx="10515600" cy="1325563"/>
          </a:xfrm>
        </p:spPr>
        <p:txBody>
          <a:bodyPr>
            <a:normAutofit fontScale="90000"/>
          </a:bodyPr>
          <a:lstStyle/>
          <a:p>
            <a:pPr>
              <a:lnSpc>
                <a:spcPct val="100000"/>
              </a:lnSpc>
              <a:spcBef>
                <a:spcPts val="600"/>
              </a:spcBef>
              <a:spcAft>
                <a:spcPts val="600"/>
              </a:spcAft>
            </a:pPr>
            <a:r>
              <a:rPr lang="en-US" dirty="0" smtClean="0"/>
              <a:t>“[A]n </a:t>
            </a:r>
            <a:r>
              <a:rPr lang="en-US" dirty="0"/>
              <a:t>attorney can, and should, critically examine a witness's testimony, discuss with the witness other relevant evidence, work to refresh the witness's recollection, </a:t>
            </a:r>
            <a:r>
              <a:rPr lang="en-US" dirty="0" smtClean="0"/>
              <a:t>and prepare the</a:t>
            </a:r>
            <a:r>
              <a:rPr lang="en-US" dirty="0"/>
              <a:t> witness for questioning on direct and cross-examination</a:t>
            </a:r>
            <a:r>
              <a:rPr lang="en-US" dirty="0" smtClean="0"/>
              <a:t>.”</a:t>
            </a:r>
            <a:br>
              <a:rPr lang="en-US" dirty="0" smtClean="0"/>
            </a:br>
            <a:r>
              <a:rPr lang="en-US" dirty="0" smtClean="0"/>
              <a:t/>
            </a:r>
            <a:br>
              <a:rPr lang="en-US" dirty="0" smtClean="0"/>
            </a:br>
            <a:r>
              <a:rPr lang="en-US" sz="4000" u="sng" dirty="0"/>
              <a:t>Ibarra v. Baker</a:t>
            </a:r>
            <a:r>
              <a:rPr lang="en-US" sz="4000" dirty="0"/>
              <a:t>, 338 F. </a:t>
            </a:r>
            <a:r>
              <a:rPr lang="en-US" sz="4000" dirty="0" err="1"/>
              <a:t>App'x</a:t>
            </a:r>
            <a:r>
              <a:rPr lang="en-US" sz="4000" dirty="0"/>
              <a:t> 457, 465 (5th Cir. 2009)</a:t>
            </a:r>
            <a:br>
              <a:rPr lang="en-US" sz="4000" dirty="0"/>
            </a:br>
            <a:r>
              <a:rPr lang="en-US" dirty="0"/>
              <a:t> </a:t>
            </a:r>
          </a:p>
        </p:txBody>
      </p:sp>
      <p:sp>
        <p:nvSpPr>
          <p:cNvPr id="4" name="Title 1"/>
          <p:cNvSpPr txBox="1">
            <a:spLocks/>
          </p:cNvSpPr>
          <p:nvPr/>
        </p:nvSpPr>
        <p:spPr>
          <a:xfrm>
            <a:off x="182880" y="0"/>
            <a:ext cx="1090637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Preparing a client to testify “truthfully”?</a:t>
            </a:r>
            <a:endParaRPr lang="en-US" dirty="0"/>
          </a:p>
        </p:txBody>
      </p:sp>
    </p:spTree>
    <p:extLst>
      <p:ext uri="{BB962C8B-B14F-4D97-AF65-F5344CB8AC3E}">
        <p14:creationId xmlns:p14="http://schemas.microsoft.com/office/powerpoint/2010/main" val="3187170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704" y="1386038"/>
            <a:ext cx="10515600" cy="4058503"/>
          </a:xfrm>
          <a:solidFill>
            <a:schemeClr val="tx1"/>
          </a:solidFill>
          <a:ln w="76200">
            <a:solidFill>
              <a:srgbClr val="92D050"/>
            </a:solidFill>
          </a:ln>
        </p:spPr>
        <p:txBody>
          <a:bodyPr vert="horz" lIns="91440" tIns="45720" rIns="91440" bIns="45720" rtlCol="0" anchor="ctr">
            <a:normAutofit/>
          </a:bodyPr>
          <a:lstStyle/>
          <a:p>
            <a:pPr>
              <a:spcBef>
                <a:spcPts val="1000"/>
              </a:spcBef>
              <a:buFont typeface="Arial" panose="020B0604020202020204" pitchFamily="34" charset="0"/>
            </a:pPr>
            <a:r>
              <a:rPr lang="en-US" dirty="0">
                <a:solidFill>
                  <a:sysClr val="windowText" lastClr="000000"/>
                </a:solidFill>
                <a:latin typeface="+mn-lt"/>
                <a:ea typeface="+mn-ea"/>
                <a:cs typeface="+mn-cs"/>
              </a:rPr>
              <a:t>“[A] lawyer has an ethical duty to prepare a witness.”</a:t>
            </a:r>
            <a:br>
              <a:rPr lang="en-US" dirty="0">
                <a:solidFill>
                  <a:sysClr val="windowText" lastClr="000000"/>
                </a:solidFill>
                <a:latin typeface="+mn-lt"/>
                <a:ea typeface="+mn-ea"/>
                <a:cs typeface="+mn-cs"/>
              </a:rPr>
            </a:br>
            <a:r>
              <a:rPr lang="en-US" dirty="0">
                <a:solidFill>
                  <a:sysClr val="windowText" lastClr="000000"/>
                </a:solidFill>
                <a:latin typeface="+mn-lt"/>
                <a:ea typeface="+mn-ea"/>
                <a:cs typeface="+mn-cs"/>
              </a:rPr>
              <a:t/>
            </a:r>
            <a:br>
              <a:rPr lang="en-US" dirty="0">
                <a:solidFill>
                  <a:sysClr val="windowText" lastClr="000000"/>
                </a:solidFill>
                <a:latin typeface="+mn-lt"/>
                <a:ea typeface="+mn-ea"/>
                <a:cs typeface="+mn-cs"/>
              </a:rPr>
            </a:br>
            <a:r>
              <a:rPr lang="en-US" dirty="0">
                <a:solidFill>
                  <a:sysClr val="windowText" lastClr="000000"/>
                </a:solidFill>
                <a:latin typeface="+mn-lt"/>
                <a:ea typeface="+mn-ea"/>
                <a:cs typeface="+mn-cs"/>
              </a:rPr>
              <a:t>Christy v. Pennsylvania Tpk. </a:t>
            </a:r>
            <a:r>
              <a:rPr lang="en-US" dirty="0" err="1">
                <a:solidFill>
                  <a:sysClr val="windowText" lastClr="000000"/>
                </a:solidFill>
                <a:latin typeface="+mn-lt"/>
                <a:ea typeface="+mn-ea"/>
                <a:cs typeface="+mn-cs"/>
              </a:rPr>
              <a:t>Comm'n</a:t>
            </a:r>
            <a:r>
              <a:rPr lang="en-US" dirty="0">
                <a:solidFill>
                  <a:sysClr val="windowText" lastClr="000000"/>
                </a:solidFill>
                <a:latin typeface="+mn-lt"/>
                <a:ea typeface="+mn-ea"/>
                <a:cs typeface="+mn-cs"/>
              </a:rPr>
              <a:t>, 160 F.R.D. 51, 53 (E.D. Pa. 1995)</a:t>
            </a:r>
          </a:p>
        </p:txBody>
      </p:sp>
    </p:spTree>
    <p:extLst>
      <p:ext uri="{BB962C8B-B14F-4D97-AF65-F5344CB8AC3E}">
        <p14:creationId xmlns:p14="http://schemas.microsoft.com/office/powerpoint/2010/main" val="11044348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72107"/>
            <a:ext cx="10515600" cy="1325563"/>
          </a:xfrm>
        </p:spPr>
        <p:txBody>
          <a:bodyPr/>
          <a:lstStyle/>
          <a:p>
            <a:pPr algn="r"/>
            <a:r>
              <a:rPr lang="en-US" u="sng" dirty="0"/>
              <a:t>In re </a:t>
            </a:r>
            <a:r>
              <a:rPr lang="en-US" u="sng" dirty="0" err="1"/>
              <a:t>Crossen</a:t>
            </a:r>
            <a:r>
              <a:rPr lang="en-US" dirty="0"/>
              <a:t>, 450 Mass. 533, 576, 880 N.E.2d 352, 384 (2008) </a:t>
            </a:r>
            <a:endParaRPr lang="en-US" sz="6600" i="1" dirty="0"/>
          </a:p>
        </p:txBody>
      </p:sp>
      <p:sp>
        <p:nvSpPr>
          <p:cNvPr id="3" name="Content Placeholder 2"/>
          <p:cNvSpPr>
            <a:spLocks noGrp="1"/>
          </p:cNvSpPr>
          <p:nvPr>
            <p:ph idx="1"/>
          </p:nvPr>
        </p:nvSpPr>
        <p:spPr>
          <a:xfrm>
            <a:off x="838200" y="911225"/>
            <a:ext cx="10515600" cy="2607830"/>
          </a:xfrm>
          <a:solidFill>
            <a:schemeClr val="tx1"/>
          </a:solidFill>
          <a:ln w="76200">
            <a:solidFill>
              <a:srgbClr val="FF0000"/>
            </a:solidFill>
          </a:ln>
        </p:spPr>
        <p:txBody>
          <a:bodyPr anchor="ctr">
            <a:noAutofit/>
          </a:bodyPr>
          <a:lstStyle/>
          <a:p>
            <a:pPr marL="0" indent="0">
              <a:buNone/>
            </a:pPr>
            <a:r>
              <a:rPr lang="en-US" sz="4400" dirty="0">
                <a:solidFill>
                  <a:sysClr val="windowText" lastClr="000000"/>
                </a:solidFill>
              </a:rPr>
              <a:t>“Coaching a witness to lie on the stand is one kind of egregious violation of professional ethics</a:t>
            </a:r>
            <a:r>
              <a:rPr lang="en-US" sz="4400" dirty="0" smtClean="0">
                <a:solidFill>
                  <a:sysClr val="windowText" lastClr="000000"/>
                </a:solidFill>
              </a:rPr>
              <a:t>.”</a:t>
            </a:r>
            <a:endParaRPr lang="en-US" sz="4400" dirty="0">
              <a:solidFill>
                <a:sysClr val="windowText" lastClr="000000"/>
              </a:solidFill>
            </a:endParaRPr>
          </a:p>
        </p:txBody>
      </p:sp>
    </p:spTree>
    <p:extLst>
      <p:ext uri="{BB962C8B-B14F-4D97-AF65-F5344CB8AC3E}">
        <p14:creationId xmlns:p14="http://schemas.microsoft.com/office/powerpoint/2010/main" val="35951466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9698" y="3021698"/>
            <a:ext cx="10515600" cy="1325563"/>
          </a:xfrm>
        </p:spPr>
        <p:txBody>
          <a:bodyPr>
            <a:noAutofit/>
          </a:bodyPr>
          <a:lstStyle/>
          <a:p>
            <a:r>
              <a:rPr lang="en-US" dirty="0" smtClean="0">
                <a:latin typeface="+mn-lt"/>
              </a:rPr>
              <a:t>“The </a:t>
            </a:r>
            <a:r>
              <a:rPr lang="en-US" dirty="0">
                <a:latin typeface="+mn-lt"/>
              </a:rPr>
              <a:t>bottom line is that virtually all witness preparation tactics-even those routinely utilized by lawyers-can raise ethical questions. </a:t>
            </a:r>
            <a:br>
              <a:rPr lang="en-US" dirty="0">
                <a:latin typeface="+mn-lt"/>
              </a:rPr>
            </a:br>
            <a:r>
              <a:rPr lang="en-US" dirty="0">
                <a:latin typeface="+mn-lt"/>
              </a:rPr>
              <a:t/>
            </a:r>
            <a:br>
              <a:rPr lang="en-US" dirty="0">
                <a:latin typeface="+mn-lt"/>
              </a:rPr>
            </a:br>
            <a:r>
              <a:rPr lang="en-US" dirty="0">
                <a:latin typeface="+mn-lt"/>
              </a:rPr>
              <a:t>Timothy J. Miller, Matthew J. Singer, </a:t>
            </a:r>
            <a:r>
              <a:rPr lang="en-US" u="sng" dirty="0">
                <a:latin typeface="+mn-lt"/>
              </a:rPr>
              <a:t>Ethical Limits on Witness Preparation</a:t>
            </a:r>
            <a:r>
              <a:rPr lang="en-US" dirty="0">
                <a:latin typeface="+mn-lt"/>
              </a:rPr>
              <a:t>, CBA Rec., September 2015, at 24, 26</a:t>
            </a:r>
            <a:br>
              <a:rPr lang="en-US" dirty="0">
                <a:latin typeface="+mn-lt"/>
              </a:rPr>
            </a:br>
            <a:r>
              <a:rPr lang="en-US" dirty="0" smtClean="0">
                <a:latin typeface="+mn-lt"/>
              </a:rPr>
              <a:t>“</a:t>
            </a:r>
            <a:endParaRPr lang="en-US" dirty="0">
              <a:latin typeface="+mn-lt"/>
            </a:endParaRPr>
          </a:p>
        </p:txBody>
      </p:sp>
    </p:spTree>
    <p:extLst>
      <p:ext uri="{BB962C8B-B14F-4D97-AF65-F5344CB8AC3E}">
        <p14:creationId xmlns:p14="http://schemas.microsoft.com/office/powerpoint/2010/main" val="31957951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97" y="2646312"/>
            <a:ext cx="10515600" cy="1325563"/>
          </a:xfrm>
        </p:spPr>
        <p:txBody>
          <a:bodyPr/>
          <a:lstStyle/>
          <a:p>
            <a:pPr algn="ctr"/>
            <a:r>
              <a:rPr lang="en-US" dirty="0" smtClean="0"/>
              <a:t>What factors matter to the courts?</a:t>
            </a:r>
            <a:endParaRPr lang="en-US" dirty="0"/>
          </a:p>
        </p:txBody>
      </p:sp>
    </p:spTree>
    <p:extLst>
      <p:ext uri="{BB962C8B-B14F-4D97-AF65-F5344CB8AC3E}">
        <p14:creationId xmlns:p14="http://schemas.microsoft.com/office/powerpoint/2010/main" val="40154775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7374"/>
            <a:ext cx="10515600" cy="376019"/>
          </a:xfrm>
        </p:spPr>
        <p:txBody>
          <a:bodyPr>
            <a:normAutofit fontScale="90000"/>
          </a:bodyPr>
          <a:lstStyle/>
          <a:p>
            <a:pPr algn="ctr"/>
            <a:r>
              <a:rPr lang="en-US" dirty="0" smtClean="0">
                <a:latin typeface="+mn-lt"/>
              </a:rPr>
              <a:t>“Shaping” Recollections:  What is proper?</a:t>
            </a:r>
            <a:endParaRPr lang="en-US" dirty="0">
              <a:latin typeface="+mn-lt"/>
            </a:endParaRPr>
          </a:p>
        </p:txBody>
      </p:sp>
      <p:sp>
        <p:nvSpPr>
          <p:cNvPr id="3" name="Content Placeholder 2"/>
          <p:cNvSpPr>
            <a:spLocks noGrp="1"/>
          </p:cNvSpPr>
          <p:nvPr>
            <p:ph idx="1"/>
          </p:nvPr>
        </p:nvSpPr>
        <p:spPr>
          <a:xfrm>
            <a:off x="375384" y="1020747"/>
            <a:ext cx="11107553" cy="5496026"/>
          </a:xfrm>
        </p:spPr>
        <p:txBody>
          <a:bodyPr>
            <a:normAutofit/>
          </a:bodyPr>
          <a:lstStyle/>
          <a:p>
            <a:pPr>
              <a:lnSpc>
                <a:spcPct val="100000"/>
              </a:lnSpc>
              <a:spcBef>
                <a:spcPts val="600"/>
              </a:spcBef>
              <a:spcAft>
                <a:spcPts val="600"/>
              </a:spcAft>
            </a:pPr>
            <a:r>
              <a:rPr lang="en-US" sz="4000" dirty="0" smtClean="0">
                <a:latin typeface="+mj-lt"/>
              </a:rPr>
              <a:t>A bicyclist was injured in a collision with a truck.</a:t>
            </a:r>
          </a:p>
          <a:p>
            <a:pPr>
              <a:lnSpc>
                <a:spcPct val="100000"/>
              </a:lnSpc>
              <a:spcBef>
                <a:spcPts val="600"/>
              </a:spcBef>
              <a:spcAft>
                <a:spcPts val="600"/>
              </a:spcAft>
            </a:pPr>
            <a:r>
              <a:rPr lang="en-US" sz="4000" dirty="0" smtClean="0">
                <a:latin typeface="+mj-lt"/>
              </a:rPr>
              <a:t>The truck driver said the bicyclist had attempted to pass the truck.</a:t>
            </a:r>
          </a:p>
          <a:p>
            <a:pPr>
              <a:lnSpc>
                <a:spcPct val="100000"/>
              </a:lnSpc>
              <a:spcBef>
                <a:spcPts val="600"/>
              </a:spcBef>
              <a:spcAft>
                <a:spcPts val="600"/>
              </a:spcAft>
            </a:pPr>
            <a:r>
              <a:rPr lang="en-US" sz="4000" dirty="0" smtClean="0">
                <a:latin typeface="+mj-lt"/>
              </a:rPr>
              <a:t>The truck driver’s lawyer drafted an affidavit for a witness to the accident that included a statement that he saw the bicyclist attempt to pass the truck.</a:t>
            </a:r>
          </a:p>
          <a:p>
            <a:pPr>
              <a:lnSpc>
                <a:spcPct val="100000"/>
              </a:lnSpc>
              <a:spcBef>
                <a:spcPts val="600"/>
              </a:spcBef>
              <a:spcAft>
                <a:spcPts val="600"/>
              </a:spcAft>
            </a:pPr>
            <a:r>
              <a:rPr lang="en-US" sz="4000" dirty="0" smtClean="0">
                <a:latin typeface="+mj-lt"/>
              </a:rPr>
              <a:t>The witness told the lawyer he never even saw the bicycle.  </a:t>
            </a:r>
          </a:p>
        </p:txBody>
      </p:sp>
      <p:pic>
        <p:nvPicPr>
          <p:cNvPr id="5122" name="Picture 2" descr="Image result for affidav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7414" y="1309505"/>
            <a:ext cx="3952875" cy="511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47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122"/>
                                        </p:tgtEl>
                                      </p:cBhvr>
                                    </p:animEffect>
                                    <p:set>
                                      <p:cBhvr>
                                        <p:cTn id="7" dur="1" fill="hold">
                                          <p:stCondLst>
                                            <p:cond delay="4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7374"/>
            <a:ext cx="10515600" cy="376019"/>
          </a:xfrm>
        </p:spPr>
        <p:txBody>
          <a:bodyPr>
            <a:normAutofit fontScale="90000"/>
          </a:bodyPr>
          <a:lstStyle/>
          <a:p>
            <a:pPr algn="ctr"/>
            <a:r>
              <a:rPr lang="en-US" dirty="0" smtClean="0"/>
              <a:t>“Shaping” Recollections:  What is proper?</a:t>
            </a:r>
            <a:endParaRPr lang="en-US" dirty="0"/>
          </a:p>
        </p:txBody>
      </p:sp>
      <p:sp>
        <p:nvSpPr>
          <p:cNvPr id="3" name="Content Placeholder 2"/>
          <p:cNvSpPr>
            <a:spLocks noGrp="1"/>
          </p:cNvSpPr>
          <p:nvPr>
            <p:ph idx="1"/>
          </p:nvPr>
        </p:nvSpPr>
        <p:spPr>
          <a:xfrm>
            <a:off x="542223" y="1020279"/>
            <a:ext cx="11107553" cy="5496026"/>
          </a:xfrm>
        </p:spPr>
        <p:txBody>
          <a:bodyPr>
            <a:noAutofit/>
          </a:bodyPr>
          <a:lstStyle/>
          <a:p>
            <a:r>
              <a:rPr lang="en-US" sz="3800" dirty="0" smtClean="0">
                <a:latin typeface="+mj-lt"/>
              </a:rPr>
              <a:t>The lawyer responded, “</a:t>
            </a:r>
            <a:r>
              <a:rPr lang="en-US" sz="3800" dirty="0">
                <a:latin typeface="+mj-lt"/>
              </a:rPr>
              <a:t>we can change [the statement] now, or we can just leave [it] like that.” </a:t>
            </a:r>
            <a:endParaRPr lang="en-US" sz="3800" dirty="0" smtClean="0">
              <a:latin typeface="+mj-lt"/>
            </a:endParaRPr>
          </a:p>
          <a:p>
            <a:r>
              <a:rPr lang="en-US" sz="3800" dirty="0" smtClean="0">
                <a:latin typeface="+mj-lt"/>
              </a:rPr>
              <a:t>The</a:t>
            </a:r>
            <a:r>
              <a:rPr lang="en-US" sz="3800" dirty="0">
                <a:latin typeface="+mj-lt"/>
              </a:rPr>
              <a:t> </a:t>
            </a:r>
            <a:r>
              <a:rPr lang="en-US" sz="3800" b="1" dirty="0">
                <a:latin typeface="+mj-lt"/>
              </a:rPr>
              <a:t>witness</a:t>
            </a:r>
            <a:r>
              <a:rPr lang="en-US" sz="3800" dirty="0">
                <a:latin typeface="+mj-lt"/>
              </a:rPr>
              <a:t> did not object to leaving the statement as it was, but told the attorney that if he was later </a:t>
            </a:r>
            <a:r>
              <a:rPr lang="en-US" sz="3800" dirty="0" smtClean="0">
                <a:latin typeface="+mj-lt"/>
              </a:rPr>
              <a:t>asked, he </a:t>
            </a:r>
            <a:r>
              <a:rPr lang="en-US" sz="3800" dirty="0">
                <a:latin typeface="+mj-lt"/>
              </a:rPr>
              <a:t>would deny that he saw the bicycle. </a:t>
            </a:r>
            <a:endParaRPr lang="en-US" sz="3800" dirty="0" smtClean="0">
              <a:latin typeface="+mj-lt"/>
            </a:endParaRPr>
          </a:p>
          <a:p>
            <a:r>
              <a:rPr lang="en-US" sz="3800" dirty="0" smtClean="0">
                <a:latin typeface="+mj-lt"/>
              </a:rPr>
              <a:t>Nonetheless</a:t>
            </a:r>
            <a:r>
              <a:rPr lang="en-US" sz="3800" dirty="0">
                <a:latin typeface="+mj-lt"/>
              </a:rPr>
              <a:t>, the attorney said it was appropriate to leave the statement in the affidavit, the </a:t>
            </a:r>
            <a:r>
              <a:rPr lang="en-US" sz="3800" b="1" dirty="0">
                <a:latin typeface="+mj-lt"/>
              </a:rPr>
              <a:t>witness</a:t>
            </a:r>
            <a:r>
              <a:rPr lang="en-US" sz="3800" dirty="0">
                <a:latin typeface="+mj-lt"/>
              </a:rPr>
              <a:t> signed it, and it was notarized</a:t>
            </a:r>
            <a:r>
              <a:rPr lang="en-US" sz="3800" dirty="0" smtClean="0">
                <a:latin typeface="+mj-lt"/>
              </a:rPr>
              <a:t>.</a:t>
            </a:r>
            <a:endParaRPr lang="en-US" sz="3800" dirty="0">
              <a:latin typeface="+mj-lt"/>
            </a:endParaRPr>
          </a:p>
        </p:txBody>
      </p:sp>
    </p:spTree>
    <p:extLst>
      <p:ext uri="{BB962C8B-B14F-4D97-AF65-F5344CB8AC3E}">
        <p14:creationId xmlns:p14="http://schemas.microsoft.com/office/powerpoint/2010/main" val="420971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3177"/>
            <a:ext cx="10515600" cy="1325563"/>
          </a:xfrm>
        </p:spPr>
        <p:txBody>
          <a:bodyPr>
            <a:normAutofit/>
          </a:bodyPr>
          <a:lstStyle/>
          <a:p>
            <a:r>
              <a:rPr lang="en-US" sz="4800" dirty="0" smtClean="0"/>
              <a:t>Result?</a:t>
            </a:r>
            <a:endParaRPr lang="en-US" sz="4800" dirty="0"/>
          </a:p>
        </p:txBody>
      </p:sp>
      <p:sp>
        <p:nvSpPr>
          <p:cNvPr id="3" name="Content Placeholder 2"/>
          <p:cNvSpPr>
            <a:spLocks noGrp="1"/>
          </p:cNvSpPr>
          <p:nvPr>
            <p:ph idx="1"/>
          </p:nvPr>
        </p:nvSpPr>
        <p:spPr>
          <a:xfrm>
            <a:off x="838200" y="1488740"/>
            <a:ext cx="10515600" cy="4351338"/>
          </a:xfrm>
        </p:spPr>
        <p:txBody>
          <a:bodyPr>
            <a:noAutofit/>
          </a:bodyPr>
          <a:lstStyle/>
          <a:p>
            <a:r>
              <a:rPr lang="en-US" sz="4400" dirty="0" smtClean="0">
                <a:latin typeface="+mj-lt"/>
              </a:rPr>
              <a:t>The </a:t>
            </a:r>
            <a:r>
              <a:rPr lang="en-US" sz="4400" dirty="0">
                <a:latin typeface="+mj-lt"/>
              </a:rPr>
              <a:t>court sanctioned the attorney, ordered him to pay plaintiffs fees and costs spent litigating the false affidavit issue, and disqualified the attorney and his law firm from further representing defendants in the </a:t>
            </a:r>
            <a:r>
              <a:rPr lang="en-US" sz="4400" dirty="0" smtClean="0">
                <a:latin typeface="+mj-lt"/>
              </a:rPr>
              <a:t>case.</a:t>
            </a:r>
          </a:p>
          <a:p>
            <a:pPr marL="0" indent="0" algn="r">
              <a:buNone/>
            </a:pPr>
            <a:r>
              <a:rPr lang="en-US" sz="3600" i="1" dirty="0"/>
              <a:t>Knox v. Hayes,</a:t>
            </a:r>
            <a:r>
              <a:rPr lang="en-US" sz="3600" dirty="0"/>
              <a:t> 933 F. Supp. 1573 (S.D. Ga. 1995</a:t>
            </a:r>
            <a:r>
              <a:rPr lang="en-US" sz="3600" dirty="0" smtClean="0"/>
              <a:t>)</a:t>
            </a:r>
            <a:endParaRPr lang="en-US" sz="3600" dirty="0" smtClean="0">
              <a:latin typeface="+mj-lt"/>
            </a:endParaRPr>
          </a:p>
        </p:txBody>
      </p:sp>
    </p:spTree>
    <p:extLst>
      <p:ext uri="{BB962C8B-B14F-4D97-AF65-F5344CB8AC3E}">
        <p14:creationId xmlns:p14="http://schemas.microsoft.com/office/powerpoint/2010/main" val="405729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7374"/>
            <a:ext cx="10515600" cy="376019"/>
          </a:xfrm>
        </p:spPr>
        <p:txBody>
          <a:bodyPr>
            <a:normAutofit fontScale="90000"/>
          </a:bodyPr>
          <a:lstStyle/>
          <a:p>
            <a:pPr algn="ctr"/>
            <a:r>
              <a:rPr lang="en-US" dirty="0" smtClean="0">
                <a:latin typeface="+mn-lt"/>
              </a:rPr>
              <a:t>“Shaping” Recollections:  What is proper?</a:t>
            </a:r>
            <a:endParaRPr lang="en-US" dirty="0">
              <a:latin typeface="+mn-lt"/>
            </a:endParaRPr>
          </a:p>
        </p:txBody>
      </p:sp>
      <p:sp>
        <p:nvSpPr>
          <p:cNvPr id="3" name="Content Placeholder 2"/>
          <p:cNvSpPr>
            <a:spLocks noGrp="1"/>
          </p:cNvSpPr>
          <p:nvPr>
            <p:ph idx="1"/>
          </p:nvPr>
        </p:nvSpPr>
        <p:spPr>
          <a:xfrm>
            <a:off x="423511" y="818148"/>
            <a:ext cx="11107553" cy="5496026"/>
          </a:xfrm>
        </p:spPr>
        <p:txBody>
          <a:bodyPr>
            <a:noAutofit/>
          </a:bodyPr>
          <a:lstStyle/>
          <a:p>
            <a:pPr>
              <a:lnSpc>
                <a:spcPct val="100000"/>
              </a:lnSpc>
              <a:spcBef>
                <a:spcPts val="600"/>
              </a:spcBef>
              <a:spcAft>
                <a:spcPts val="600"/>
              </a:spcAft>
            </a:pPr>
            <a:r>
              <a:rPr lang="en-US" sz="4000" dirty="0">
                <a:latin typeface="+mj-lt"/>
              </a:rPr>
              <a:t>Plaintiff's </a:t>
            </a:r>
            <a:r>
              <a:rPr lang="en-US" sz="4000" dirty="0" smtClean="0">
                <a:latin typeface="+mj-lt"/>
              </a:rPr>
              <a:t>attorneys</a:t>
            </a:r>
            <a:r>
              <a:rPr lang="en-US" sz="4000" dirty="0">
                <a:latin typeface="+mj-lt"/>
              </a:rPr>
              <a:t> conducted a series of interviews with a </a:t>
            </a:r>
            <a:r>
              <a:rPr lang="en-US" sz="4000" dirty="0" smtClean="0">
                <a:latin typeface="+mj-lt"/>
              </a:rPr>
              <a:t>witness.</a:t>
            </a:r>
          </a:p>
          <a:p>
            <a:pPr>
              <a:lnSpc>
                <a:spcPct val="100000"/>
              </a:lnSpc>
              <a:spcBef>
                <a:spcPts val="600"/>
              </a:spcBef>
              <a:spcAft>
                <a:spcPts val="600"/>
              </a:spcAft>
            </a:pPr>
            <a:r>
              <a:rPr lang="en-US" sz="4000" dirty="0" smtClean="0">
                <a:latin typeface="+mj-lt"/>
              </a:rPr>
              <a:t>After </a:t>
            </a:r>
            <a:r>
              <a:rPr lang="en-US" sz="4000" dirty="0">
                <a:latin typeface="+mj-lt"/>
              </a:rPr>
              <a:t>the last interview, they prepared an </a:t>
            </a:r>
            <a:r>
              <a:rPr lang="en-US" sz="4000" dirty="0" smtClean="0">
                <a:latin typeface="+mj-lt"/>
              </a:rPr>
              <a:t>affidavit.</a:t>
            </a:r>
          </a:p>
          <a:p>
            <a:pPr>
              <a:lnSpc>
                <a:spcPct val="100000"/>
              </a:lnSpc>
              <a:spcBef>
                <a:spcPts val="600"/>
              </a:spcBef>
              <a:spcAft>
                <a:spcPts val="600"/>
              </a:spcAft>
            </a:pPr>
            <a:r>
              <a:rPr lang="en-US" sz="4000" dirty="0" smtClean="0">
                <a:latin typeface="+mj-lt"/>
              </a:rPr>
              <a:t> </a:t>
            </a:r>
            <a:r>
              <a:rPr lang="en-US" sz="4000" dirty="0">
                <a:latin typeface="+mj-lt"/>
              </a:rPr>
              <a:t>The attorneys specifically told the witness that the affidavit contained a few assertions </a:t>
            </a:r>
            <a:r>
              <a:rPr lang="en-US" sz="4000" dirty="0" smtClean="0">
                <a:latin typeface="+mj-lt"/>
              </a:rPr>
              <a:t>not made by the witness, </a:t>
            </a:r>
            <a:r>
              <a:rPr lang="en-US" sz="4000" dirty="0">
                <a:latin typeface="+mj-lt"/>
              </a:rPr>
              <a:t>but that the attorneys believed to be </a:t>
            </a:r>
            <a:r>
              <a:rPr lang="en-US" sz="4000" dirty="0" smtClean="0">
                <a:latin typeface="+mj-lt"/>
              </a:rPr>
              <a:t>true.</a:t>
            </a:r>
          </a:p>
          <a:p>
            <a:pPr>
              <a:lnSpc>
                <a:spcPct val="100000"/>
              </a:lnSpc>
              <a:spcBef>
                <a:spcPts val="600"/>
              </a:spcBef>
              <a:spcAft>
                <a:spcPts val="600"/>
              </a:spcAft>
            </a:pPr>
            <a:r>
              <a:rPr lang="en-US" sz="4000" dirty="0" smtClean="0">
                <a:latin typeface="+mj-lt"/>
              </a:rPr>
              <a:t>They </a:t>
            </a:r>
            <a:r>
              <a:rPr lang="en-US" sz="4000" dirty="0">
                <a:latin typeface="+mj-lt"/>
              </a:rPr>
              <a:t>also instructed the witness to “very carefully” review the affidavit. </a:t>
            </a:r>
            <a:endParaRPr lang="en-US" sz="4000" dirty="0" smtClean="0">
              <a:latin typeface="+mj-lt"/>
            </a:endParaRPr>
          </a:p>
        </p:txBody>
      </p:sp>
      <p:pic>
        <p:nvPicPr>
          <p:cNvPr id="4" name="Picture 2" descr="Image result for affidav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5540" y="1078498"/>
            <a:ext cx="3952875" cy="511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909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7374"/>
            <a:ext cx="10515600" cy="376019"/>
          </a:xfrm>
        </p:spPr>
        <p:txBody>
          <a:bodyPr>
            <a:normAutofit fontScale="90000"/>
          </a:bodyPr>
          <a:lstStyle/>
          <a:p>
            <a:pPr algn="ctr"/>
            <a:r>
              <a:rPr lang="en-US" dirty="0" smtClean="0">
                <a:latin typeface="+mn-lt"/>
              </a:rPr>
              <a:t>“Shaping” Recollections:  What is proper?</a:t>
            </a:r>
            <a:endParaRPr lang="en-US" dirty="0">
              <a:latin typeface="+mn-lt"/>
            </a:endParaRPr>
          </a:p>
        </p:txBody>
      </p:sp>
      <p:sp>
        <p:nvSpPr>
          <p:cNvPr id="3" name="Content Placeholder 2"/>
          <p:cNvSpPr>
            <a:spLocks noGrp="1"/>
          </p:cNvSpPr>
          <p:nvPr>
            <p:ph idx="1"/>
          </p:nvPr>
        </p:nvSpPr>
        <p:spPr>
          <a:xfrm>
            <a:off x="423511" y="818148"/>
            <a:ext cx="11107553" cy="5496026"/>
          </a:xfrm>
        </p:spPr>
        <p:txBody>
          <a:bodyPr>
            <a:noAutofit/>
          </a:bodyPr>
          <a:lstStyle/>
          <a:p>
            <a:pPr>
              <a:lnSpc>
                <a:spcPct val="100000"/>
              </a:lnSpc>
              <a:spcBef>
                <a:spcPts val="600"/>
              </a:spcBef>
              <a:spcAft>
                <a:spcPts val="600"/>
              </a:spcAft>
            </a:pPr>
            <a:r>
              <a:rPr lang="en-US" sz="4000" dirty="0" smtClean="0">
                <a:latin typeface="+mj-lt"/>
              </a:rPr>
              <a:t>The</a:t>
            </a:r>
            <a:r>
              <a:rPr lang="en-US" sz="4000" dirty="0">
                <a:latin typeface="+mj-lt"/>
              </a:rPr>
              <a:t> witness made several changes to the draft affidavit, and deleted certain facts of which she believed she did not have personal knowledge. </a:t>
            </a:r>
          </a:p>
          <a:p>
            <a:pPr>
              <a:lnSpc>
                <a:spcPct val="100000"/>
              </a:lnSpc>
              <a:spcBef>
                <a:spcPts val="600"/>
              </a:spcBef>
              <a:spcAft>
                <a:spcPts val="600"/>
              </a:spcAft>
            </a:pPr>
            <a:r>
              <a:rPr lang="en-US" sz="4000" dirty="0" smtClean="0">
                <a:latin typeface="+mj-lt"/>
              </a:rPr>
              <a:t>The attorneys aggressively attempted to persuade her to include the facts in her affidavit by describing their understanding of the course of events and showing the witness independent evidence supporting their theories. </a:t>
            </a:r>
          </a:p>
        </p:txBody>
      </p:sp>
    </p:spTree>
    <p:extLst>
      <p:ext uri="{BB962C8B-B14F-4D97-AF65-F5344CB8AC3E}">
        <p14:creationId xmlns:p14="http://schemas.microsoft.com/office/powerpoint/2010/main" val="104755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7374"/>
            <a:ext cx="10515600" cy="376019"/>
          </a:xfrm>
        </p:spPr>
        <p:txBody>
          <a:bodyPr>
            <a:normAutofit fontScale="90000"/>
          </a:bodyPr>
          <a:lstStyle/>
          <a:p>
            <a:pPr algn="ctr"/>
            <a:r>
              <a:rPr lang="en-US" dirty="0" smtClean="0">
                <a:latin typeface="+mn-lt"/>
              </a:rPr>
              <a:t>“Shaping” Recollections:  What is proper?</a:t>
            </a:r>
            <a:endParaRPr lang="en-US" dirty="0">
              <a:latin typeface="+mn-lt"/>
            </a:endParaRPr>
          </a:p>
        </p:txBody>
      </p:sp>
      <p:sp>
        <p:nvSpPr>
          <p:cNvPr id="3" name="Content Placeholder 2"/>
          <p:cNvSpPr>
            <a:spLocks noGrp="1"/>
          </p:cNvSpPr>
          <p:nvPr>
            <p:ph idx="1"/>
          </p:nvPr>
        </p:nvSpPr>
        <p:spPr>
          <a:xfrm>
            <a:off x="423511" y="1405288"/>
            <a:ext cx="11107553" cy="4908886"/>
          </a:xfrm>
        </p:spPr>
        <p:txBody>
          <a:bodyPr>
            <a:noAutofit/>
          </a:bodyPr>
          <a:lstStyle/>
          <a:p>
            <a:pPr>
              <a:lnSpc>
                <a:spcPct val="100000"/>
              </a:lnSpc>
              <a:spcBef>
                <a:spcPts val="600"/>
              </a:spcBef>
              <a:spcAft>
                <a:spcPts val="600"/>
              </a:spcAft>
            </a:pPr>
            <a:r>
              <a:rPr lang="en-US" sz="4400" dirty="0" smtClean="0">
                <a:latin typeface="+mj-lt"/>
              </a:rPr>
              <a:t>After the witness refused to alter her revisions to the affidavit, the attorneys prepared a final affidavit incorporating the witness's changes.</a:t>
            </a:r>
          </a:p>
          <a:p>
            <a:pPr>
              <a:lnSpc>
                <a:spcPct val="100000"/>
              </a:lnSpc>
              <a:spcBef>
                <a:spcPts val="600"/>
              </a:spcBef>
              <a:spcAft>
                <a:spcPts val="600"/>
              </a:spcAft>
            </a:pPr>
            <a:r>
              <a:rPr lang="en-US" sz="4400" dirty="0" smtClean="0">
                <a:latin typeface="+mj-lt"/>
              </a:rPr>
              <a:t>Did the attorneys act unethically?</a:t>
            </a:r>
          </a:p>
          <a:p>
            <a:pPr>
              <a:lnSpc>
                <a:spcPct val="100000"/>
              </a:lnSpc>
              <a:spcBef>
                <a:spcPts val="600"/>
              </a:spcBef>
              <a:spcAft>
                <a:spcPts val="600"/>
              </a:spcAft>
            </a:pPr>
            <a:r>
              <a:rPr lang="en-US" sz="4400" dirty="0" smtClean="0">
                <a:latin typeface="+mj-lt"/>
              </a:rPr>
              <a:t>NO, says the court. </a:t>
            </a:r>
          </a:p>
          <a:p>
            <a:pPr marL="0" indent="0">
              <a:lnSpc>
                <a:spcPct val="100000"/>
              </a:lnSpc>
              <a:spcBef>
                <a:spcPts val="600"/>
              </a:spcBef>
              <a:spcAft>
                <a:spcPts val="600"/>
              </a:spcAft>
              <a:buNone/>
            </a:pPr>
            <a:endParaRPr lang="en-US" sz="4400" dirty="0" smtClean="0">
              <a:latin typeface="+mj-lt"/>
            </a:endParaRPr>
          </a:p>
        </p:txBody>
      </p:sp>
    </p:spTree>
    <p:extLst>
      <p:ext uri="{BB962C8B-B14F-4D97-AF65-F5344CB8AC3E}">
        <p14:creationId xmlns:p14="http://schemas.microsoft.com/office/powerpoint/2010/main" val="361526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97" y="85993"/>
            <a:ext cx="10515600" cy="1325563"/>
          </a:xfrm>
        </p:spPr>
        <p:txBody>
          <a:bodyPr/>
          <a:lstStyle/>
          <a:p>
            <a:r>
              <a:rPr lang="en-US" dirty="0" smtClean="0"/>
              <a:t>Key distinction?</a:t>
            </a:r>
            <a:endParaRPr lang="en-US" dirty="0"/>
          </a:p>
        </p:txBody>
      </p:sp>
      <p:sp>
        <p:nvSpPr>
          <p:cNvPr id="3" name="Content Placeholder 2"/>
          <p:cNvSpPr>
            <a:spLocks noGrp="1"/>
          </p:cNvSpPr>
          <p:nvPr>
            <p:ph idx="1"/>
          </p:nvPr>
        </p:nvSpPr>
        <p:spPr>
          <a:xfrm>
            <a:off x="838200" y="1549667"/>
            <a:ext cx="10515600" cy="4627296"/>
          </a:xfrm>
        </p:spPr>
        <p:txBody>
          <a:bodyPr>
            <a:normAutofit/>
          </a:bodyPr>
          <a:lstStyle/>
          <a:p>
            <a:r>
              <a:rPr lang="en-US" sz="4400" dirty="0" smtClean="0">
                <a:latin typeface="+mj-lt"/>
              </a:rPr>
              <a:t>Plaintiffs’ </a:t>
            </a:r>
            <a:r>
              <a:rPr lang="en-US" sz="4400" dirty="0">
                <a:latin typeface="+mj-lt"/>
              </a:rPr>
              <a:t>attorneys </a:t>
            </a:r>
            <a:r>
              <a:rPr lang="en-US" sz="4400" dirty="0" smtClean="0">
                <a:latin typeface="+mj-lt"/>
              </a:rPr>
              <a:t>“did </a:t>
            </a:r>
            <a:r>
              <a:rPr lang="en-US" sz="4400" dirty="0">
                <a:latin typeface="+mj-lt"/>
              </a:rPr>
              <a:t>not ask the </a:t>
            </a:r>
            <a:r>
              <a:rPr lang="en-US" sz="4400" b="1" dirty="0">
                <a:latin typeface="+mj-lt"/>
              </a:rPr>
              <a:t>witness</a:t>
            </a:r>
            <a:r>
              <a:rPr lang="en-US" sz="4400" dirty="0">
                <a:latin typeface="+mj-lt"/>
              </a:rPr>
              <a:t> to make statements that they knew were false; instead, they attempted to convince her to adopt statements that they believed were true</a:t>
            </a:r>
            <a:r>
              <a:rPr lang="en-US" sz="4400" dirty="0" smtClean="0">
                <a:latin typeface="+mj-lt"/>
              </a:rPr>
              <a:t>.” </a:t>
            </a:r>
          </a:p>
          <a:p>
            <a:pPr marL="0" indent="0" algn="r">
              <a:buNone/>
            </a:pPr>
            <a:r>
              <a:rPr lang="en-US" sz="4000" i="1" dirty="0">
                <a:latin typeface="+mj-lt"/>
              </a:rPr>
              <a:t>Resolution Trust Corp. v. Bright,</a:t>
            </a:r>
            <a:r>
              <a:rPr lang="en-US" sz="4000" dirty="0">
                <a:latin typeface="+mj-lt"/>
              </a:rPr>
              <a:t> 6 F.3d 336 (5th Cir. 1993</a:t>
            </a:r>
            <a:r>
              <a:rPr lang="en-US" sz="4000" dirty="0" smtClean="0">
                <a:latin typeface="+mj-lt"/>
              </a:rPr>
              <a:t>) (no improper coaching)</a:t>
            </a:r>
            <a:endParaRPr lang="en-US" sz="4000" dirty="0">
              <a:latin typeface="+mj-lt"/>
            </a:endParaRPr>
          </a:p>
        </p:txBody>
      </p:sp>
    </p:spTree>
    <p:extLst>
      <p:ext uri="{BB962C8B-B14F-4D97-AF65-F5344CB8AC3E}">
        <p14:creationId xmlns:p14="http://schemas.microsoft.com/office/powerpoint/2010/main" val="3761898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On the other hand . . . </a:t>
            </a:r>
            <a:endParaRPr lang="en-US" i="1" dirty="0"/>
          </a:p>
        </p:txBody>
      </p:sp>
      <p:pic>
        <p:nvPicPr>
          <p:cNvPr id="2052" name="Picture 4" descr="Image result for on one hand on the other hand"/>
          <p:cNvPicPr>
            <a:picLocks noChangeAspect="1" noChangeArrowheads="1"/>
          </p:cNvPicPr>
          <p:nvPr/>
        </p:nvPicPr>
        <p:blipFill rotWithShape="1">
          <a:blip r:embed="rId2">
            <a:extLst>
              <a:ext uri="{28A0092B-C50C-407E-A947-70E740481C1C}">
                <a14:useLocalDpi xmlns:a14="http://schemas.microsoft.com/office/drawing/2010/main" val="0"/>
              </a:ext>
            </a:extLst>
          </a:blip>
          <a:srcRect t="6951"/>
          <a:stretch/>
        </p:blipFill>
        <p:spPr bwMode="auto">
          <a:xfrm>
            <a:off x="2277008" y="1482290"/>
            <a:ext cx="6823114" cy="4494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36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60803"/>
          </a:xfrm>
        </p:spPr>
        <p:txBody>
          <a:bodyPr>
            <a:normAutofit/>
          </a:bodyPr>
          <a:lstStyle/>
          <a:p>
            <a:pPr>
              <a:lnSpc>
                <a:spcPct val="100000"/>
              </a:lnSpc>
              <a:spcBef>
                <a:spcPts val="600"/>
              </a:spcBef>
              <a:spcAft>
                <a:spcPts val="600"/>
              </a:spcAft>
            </a:pPr>
            <a:r>
              <a:rPr lang="en-US" dirty="0" smtClean="0"/>
              <a:t>“In</a:t>
            </a:r>
            <a:r>
              <a:rPr lang="en-US" dirty="0"/>
              <a:t> </a:t>
            </a:r>
            <a:r>
              <a:rPr lang="en-US" i="1" dirty="0"/>
              <a:t>Resolution Trust,</a:t>
            </a:r>
            <a:r>
              <a:rPr lang="en-US" dirty="0"/>
              <a:t> the lawyers repeatedly emphasized that the </a:t>
            </a:r>
            <a:r>
              <a:rPr lang="en-US" b="1" dirty="0"/>
              <a:t>witness</a:t>
            </a:r>
            <a:r>
              <a:rPr lang="en-US" dirty="0"/>
              <a:t> must tell the truth, even while aggressively challenging the </a:t>
            </a:r>
            <a:r>
              <a:rPr lang="en-US" b="1" dirty="0"/>
              <a:t>witness's</a:t>
            </a:r>
            <a:r>
              <a:rPr lang="en-US" dirty="0"/>
              <a:t> perception of events and asking her to change the substance of her affidavit</a:t>
            </a:r>
            <a:r>
              <a:rPr lang="en-US" dirty="0" smtClean="0"/>
              <a:t>.  The </a:t>
            </a:r>
            <a:r>
              <a:rPr lang="en-US" dirty="0"/>
              <a:t>lawyers' emphasis on candor-even as they attempted to persuade the </a:t>
            </a:r>
            <a:r>
              <a:rPr lang="en-US" b="1" dirty="0"/>
              <a:t>witness</a:t>
            </a:r>
            <a:r>
              <a:rPr lang="en-US" dirty="0"/>
              <a:t> to make changes to her affidavit-was a </a:t>
            </a:r>
            <a:r>
              <a:rPr lang="en-US" dirty="0" smtClean="0"/>
              <a:t>key.”</a:t>
            </a:r>
            <a:endParaRPr lang="en-US" dirty="0"/>
          </a:p>
        </p:txBody>
      </p:sp>
    </p:spTree>
    <p:extLst>
      <p:ext uri="{BB962C8B-B14F-4D97-AF65-F5344CB8AC3E}">
        <p14:creationId xmlns:p14="http://schemas.microsoft.com/office/powerpoint/2010/main" val="30024244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825" y="2983197"/>
            <a:ext cx="10515600" cy="1325563"/>
          </a:xfrm>
        </p:spPr>
        <p:txBody>
          <a:bodyPr>
            <a:normAutofit fontScale="90000"/>
          </a:bodyPr>
          <a:lstStyle/>
          <a:p>
            <a:r>
              <a:rPr lang="en-US" dirty="0" smtClean="0"/>
              <a:t>“It </a:t>
            </a:r>
            <a:r>
              <a:rPr lang="en-US" dirty="0"/>
              <a:t>is one thing to ask a witness to swear to facts which are knowingly false. It is another thing, in an arms-length interview with a witness, for an attorney to attempt to persuade her, even aggressively, that her initial version of a certain fact situation is not complete or accurate</a:t>
            </a:r>
            <a:r>
              <a:rPr lang="en-US" dirty="0" smtClean="0"/>
              <a:t>.”</a:t>
            </a:r>
            <a:r>
              <a:rPr lang="en-US" dirty="0"/>
              <a:t> </a:t>
            </a:r>
            <a:br>
              <a:rPr lang="en-US" dirty="0"/>
            </a:br>
            <a:r>
              <a:rPr lang="en-US" dirty="0"/>
              <a:t/>
            </a:r>
            <a:br>
              <a:rPr lang="en-US" dirty="0"/>
            </a:br>
            <a:r>
              <a:rPr lang="en-US" u="sng" dirty="0"/>
              <a:t>Resolution Tr. Corp. v. Bright</a:t>
            </a:r>
            <a:r>
              <a:rPr lang="en-US" dirty="0"/>
              <a:t>, 6 F.3d 336, 341 (5th Cir. 1993)</a:t>
            </a:r>
            <a:br>
              <a:rPr lang="en-US" dirty="0"/>
            </a:br>
            <a:endParaRPr lang="en-US" dirty="0"/>
          </a:p>
        </p:txBody>
      </p:sp>
    </p:spTree>
    <p:extLst>
      <p:ext uri="{BB962C8B-B14F-4D97-AF65-F5344CB8AC3E}">
        <p14:creationId xmlns:p14="http://schemas.microsoft.com/office/powerpoint/2010/main" val="64395373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What to say to the witness?</a:t>
            </a:r>
            <a:endParaRPr lang="en-US" sz="4800" dirty="0"/>
          </a:p>
        </p:txBody>
      </p:sp>
      <p:sp>
        <p:nvSpPr>
          <p:cNvPr id="3" name="Content Placeholder 2"/>
          <p:cNvSpPr>
            <a:spLocks noGrp="1"/>
          </p:cNvSpPr>
          <p:nvPr>
            <p:ph idx="1"/>
          </p:nvPr>
        </p:nvSpPr>
        <p:spPr>
          <a:xfrm>
            <a:off x="2330116" y="1912252"/>
            <a:ext cx="6053488" cy="2640497"/>
          </a:xfrm>
          <a:prstGeom prst="wedgeEllipseCallout">
            <a:avLst>
              <a:gd name="adj1" fmla="val -84266"/>
              <a:gd name="adj2" fmla="val 124105"/>
            </a:avLst>
          </a:prstGeom>
          <a:solidFill>
            <a:schemeClr val="tx1"/>
          </a:solidFill>
        </p:spPr>
        <p:txBody>
          <a:bodyPr>
            <a:normAutofit lnSpcReduction="10000"/>
          </a:bodyPr>
          <a:lstStyle/>
          <a:p>
            <a:pPr marL="0" indent="0">
              <a:buNone/>
            </a:pPr>
            <a:r>
              <a:rPr lang="en-US" sz="4400" dirty="0" smtClean="0">
                <a:solidFill>
                  <a:sysClr val="windowText" lastClr="000000"/>
                </a:solidFill>
              </a:rPr>
              <a:t>The most important thing is to tell the truth.</a:t>
            </a:r>
            <a:endParaRPr lang="en-US" sz="4400" dirty="0">
              <a:solidFill>
                <a:sysClr val="windowText" lastClr="000000"/>
              </a:solidFill>
            </a:endParaRPr>
          </a:p>
        </p:txBody>
      </p:sp>
    </p:spTree>
    <p:extLst>
      <p:ext uri="{BB962C8B-B14F-4D97-AF65-F5344CB8AC3E}">
        <p14:creationId xmlns:p14="http://schemas.microsoft.com/office/powerpoint/2010/main" val="232258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1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452" y="3194952"/>
            <a:ext cx="10515600" cy="1325563"/>
          </a:xfrm>
        </p:spPr>
        <p:txBody>
          <a:bodyPr>
            <a:normAutofit fontScale="90000"/>
          </a:bodyPr>
          <a:lstStyle/>
          <a:p>
            <a:r>
              <a:rPr lang="en-US" dirty="0" smtClean="0"/>
              <a:t>“The</a:t>
            </a:r>
            <a:r>
              <a:rPr lang="en-US" dirty="0"/>
              <a:t> ethical concerns that some scholars have raised about these </a:t>
            </a:r>
            <a:r>
              <a:rPr lang="en-US" dirty="0" smtClean="0"/>
              <a:t>tactics . . . can </a:t>
            </a:r>
            <a:r>
              <a:rPr lang="en-US" dirty="0"/>
              <a:t>be reduced by emphasizing to the witness the need to testify </a:t>
            </a:r>
            <a:r>
              <a:rPr lang="en-US" dirty="0" smtClean="0"/>
              <a:t>truthfully.”</a:t>
            </a:r>
            <a:r>
              <a:rPr lang="en-US" dirty="0"/>
              <a:t/>
            </a:r>
            <a:br>
              <a:rPr lang="en-US" dirty="0"/>
            </a:br>
            <a:r>
              <a:rPr lang="en-US" dirty="0"/>
              <a:t/>
            </a:r>
            <a:br>
              <a:rPr lang="en-US" dirty="0"/>
            </a:br>
            <a:r>
              <a:rPr lang="en-US" sz="4000" dirty="0"/>
              <a:t>Timothy J. Miller, Matthew J. Singer, </a:t>
            </a:r>
            <a:r>
              <a:rPr lang="en-US" sz="4000" u="sng" dirty="0"/>
              <a:t>Ethical Limits on Witness Preparation</a:t>
            </a:r>
            <a:r>
              <a:rPr lang="en-US" sz="4000" dirty="0"/>
              <a:t>, CBA Rec., September 2015, at 24, </a:t>
            </a:r>
            <a:r>
              <a:rPr lang="en-US" sz="4000" dirty="0" smtClean="0"/>
              <a:t>28</a:t>
            </a:r>
            <a:r>
              <a:rPr lang="en-US" sz="4000" dirty="0"/>
              <a:t/>
            </a:r>
            <a:br>
              <a:rPr lang="en-US" sz="4000" dirty="0"/>
            </a:br>
            <a:endParaRPr lang="en-US" sz="4000" dirty="0"/>
          </a:p>
        </p:txBody>
      </p:sp>
    </p:spTree>
    <p:extLst>
      <p:ext uri="{BB962C8B-B14F-4D97-AF65-F5344CB8AC3E}">
        <p14:creationId xmlns:p14="http://schemas.microsoft.com/office/powerpoint/2010/main" val="260370896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949" y="2704064"/>
            <a:ext cx="10515600" cy="1325563"/>
          </a:xfrm>
        </p:spPr>
        <p:txBody>
          <a:bodyPr/>
          <a:lstStyle/>
          <a:p>
            <a:pPr algn="ctr"/>
            <a:r>
              <a:rPr lang="en-US" dirty="0" smtClean="0"/>
              <a:t>An empty gesture?</a:t>
            </a:r>
            <a:endParaRPr lang="en-US" dirty="0"/>
          </a:p>
        </p:txBody>
      </p:sp>
    </p:spTree>
    <p:extLst>
      <p:ext uri="{BB962C8B-B14F-4D97-AF65-F5344CB8AC3E}">
        <p14:creationId xmlns:p14="http://schemas.microsoft.com/office/powerpoint/2010/main" val="268974311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Well-known study:</a:t>
            </a:r>
            <a:endParaRPr lang="en-US" dirty="0"/>
          </a:p>
        </p:txBody>
      </p:sp>
      <p:sp>
        <p:nvSpPr>
          <p:cNvPr id="3" name="Content Placeholder 2"/>
          <p:cNvSpPr>
            <a:spLocks noGrp="1"/>
          </p:cNvSpPr>
          <p:nvPr>
            <p:ph idx="1"/>
          </p:nvPr>
        </p:nvSpPr>
        <p:spPr>
          <a:xfrm>
            <a:off x="838200" y="1825625"/>
            <a:ext cx="4234314" cy="1928228"/>
          </a:xfrm>
          <a:ln w="76200">
            <a:solidFill>
              <a:schemeClr val="accent3"/>
            </a:solidFill>
          </a:ln>
        </p:spPr>
        <p:txBody>
          <a:bodyPr anchor="ctr">
            <a:normAutofit/>
          </a:bodyPr>
          <a:lstStyle/>
          <a:p>
            <a:pPr marL="0" indent="0">
              <a:buNone/>
            </a:pPr>
            <a:r>
              <a:rPr lang="en-US" sz="3600" dirty="0" smtClean="0"/>
              <a:t>Witness is asked “Did </a:t>
            </a:r>
            <a:r>
              <a:rPr lang="en-US" sz="3600" dirty="0"/>
              <a:t>you see the thin man in the blue suit?” </a:t>
            </a:r>
          </a:p>
        </p:txBody>
      </p:sp>
      <p:sp>
        <p:nvSpPr>
          <p:cNvPr id="4" name="Content Placeholder 2"/>
          <p:cNvSpPr txBox="1">
            <a:spLocks/>
          </p:cNvSpPr>
          <p:nvPr/>
        </p:nvSpPr>
        <p:spPr>
          <a:xfrm>
            <a:off x="6842760" y="1825625"/>
            <a:ext cx="4234314" cy="1928228"/>
          </a:xfrm>
          <a:prstGeom prst="rect">
            <a:avLst/>
          </a:prstGeom>
          <a:ln w="76200">
            <a:solidFill>
              <a:srgbClr val="0070C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smtClean="0"/>
              <a:t>Witness is asked “Did you see a thin man in a blue suit?” </a:t>
            </a:r>
            <a:endParaRPr lang="en-US" sz="3600" dirty="0"/>
          </a:p>
        </p:txBody>
      </p:sp>
      <p:sp>
        <p:nvSpPr>
          <p:cNvPr id="5" name="Rectangle 4"/>
          <p:cNvSpPr/>
          <p:nvPr/>
        </p:nvSpPr>
        <p:spPr>
          <a:xfrm>
            <a:off x="1394059" y="4861900"/>
            <a:ext cx="9403881" cy="707886"/>
          </a:xfrm>
          <a:prstGeom prst="rect">
            <a:avLst/>
          </a:prstGeom>
        </p:spPr>
        <p:txBody>
          <a:bodyPr wrap="square">
            <a:spAutoFit/>
          </a:bodyPr>
          <a:lstStyle/>
          <a:p>
            <a:pPr algn="ctr"/>
            <a:r>
              <a:rPr lang="en-US" sz="4000" dirty="0" smtClean="0">
                <a:solidFill>
                  <a:srgbClr val="D8FF89"/>
                </a:solidFill>
              </a:rPr>
              <a:t>Witness more likely to answer “yes”.</a:t>
            </a:r>
          </a:p>
        </p:txBody>
      </p:sp>
      <p:cxnSp>
        <p:nvCxnSpPr>
          <p:cNvPr id="8" name="Straight Arrow Connector 7"/>
          <p:cNvCxnSpPr/>
          <p:nvPr/>
        </p:nvCxnSpPr>
        <p:spPr>
          <a:xfrm flipH="1" flipV="1">
            <a:off x="3262964" y="4110172"/>
            <a:ext cx="1463040" cy="827589"/>
          </a:xfrm>
          <a:prstGeom prst="straightConnector1">
            <a:avLst/>
          </a:prstGeom>
          <a:ln w="76200">
            <a:solidFill>
              <a:srgbClr val="CCFF6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791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500"/>
                            </p:stCondLst>
                            <p:childTnLst>
                              <p:par>
                                <p:cTn id="22" presetID="22" presetClass="entr" presetSubtype="4" fill="hold" nodeType="afterEffect">
                                  <p:stCondLst>
                                    <p:cond delay="25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animBg="1"/>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3703" y="1809549"/>
            <a:ext cx="10515600" cy="3821230"/>
          </a:xfrm>
        </p:spPr>
        <p:txBody>
          <a:bodyPr>
            <a:normAutofit fontScale="90000"/>
          </a:bodyPr>
          <a:lstStyle/>
          <a:p>
            <a:r>
              <a:rPr lang="en-US" dirty="0" smtClean="0"/>
              <a:t>“Small </a:t>
            </a:r>
            <a:r>
              <a:rPr lang="en-US" dirty="0"/>
              <a:t>differences in the wording of questions can make large differences in a witness's responses</a:t>
            </a:r>
            <a:r>
              <a:rPr lang="en-US" dirty="0" smtClean="0"/>
              <a:t>.”</a:t>
            </a:r>
            <a:br>
              <a:rPr lang="en-US" dirty="0" smtClean="0"/>
            </a:br>
            <a:r>
              <a:rPr lang="en-US" dirty="0"/>
              <a:t/>
            </a:r>
            <a:br>
              <a:rPr lang="en-US" dirty="0"/>
            </a:br>
            <a:r>
              <a:rPr lang="en-US" dirty="0"/>
              <a:t>Richard C. </a:t>
            </a:r>
            <a:r>
              <a:rPr lang="en-US" dirty="0" err="1"/>
              <a:t>Wydick</a:t>
            </a:r>
            <a:r>
              <a:rPr lang="en-US" dirty="0"/>
              <a:t>, </a:t>
            </a:r>
            <a:r>
              <a:rPr lang="en-US" u="sng" dirty="0"/>
              <a:t>The Ethics of Witness Coaching</a:t>
            </a:r>
            <a:r>
              <a:rPr lang="en-US" dirty="0"/>
              <a:t>, 17 Cardozo L. Rev. 1, 43 (1995)</a:t>
            </a:r>
            <a:br>
              <a:rPr lang="en-US" dirty="0"/>
            </a:br>
            <a:r>
              <a:rPr lang="en-US" dirty="0"/>
              <a:t/>
            </a:r>
            <a:br>
              <a:rPr lang="en-US" dirty="0"/>
            </a:br>
            <a:endParaRPr lang="en-US" dirty="0"/>
          </a:p>
        </p:txBody>
      </p:sp>
    </p:spTree>
    <p:extLst>
      <p:ext uri="{BB962C8B-B14F-4D97-AF65-F5344CB8AC3E}">
        <p14:creationId xmlns:p14="http://schemas.microsoft.com/office/powerpoint/2010/main" val="7377935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p:txBody>
          <a:bodyPr>
            <a:normAutofit/>
          </a:bodyPr>
          <a:lstStyle/>
          <a:p>
            <a:pPr marL="0" indent="0">
              <a:lnSpc>
                <a:spcPct val="100000"/>
              </a:lnSpc>
              <a:spcBef>
                <a:spcPts val="600"/>
              </a:spcBef>
              <a:spcAft>
                <a:spcPts val="600"/>
              </a:spcAft>
              <a:buNone/>
            </a:pPr>
            <a:r>
              <a:rPr lang="en-US" sz="4400" dirty="0" smtClean="0">
                <a:latin typeface="+mj-lt"/>
              </a:rPr>
              <a:t>“An </a:t>
            </a:r>
            <a:r>
              <a:rPr lang="en-US" sz="4400" dirty="0">
                <a:latin typeface="+mj-lt"/>
              </a:rPr>
              <a:t>attorney must not encourage a witness to lie, but an attorney generally </a:t>
            </a:r>
            <a:r>
              <a:rPr lang="en-US" sz="4400" dirty="0" smtClean="0">
                <a:latin typeface="+mj-lt"/>
              </a:rPr>
              <a:t>‘enjoys </a:t>
            </a:r>
            <a:r>
              <a:rPr lang="en-US" sz="4400" dirty="0">
                <a:latin typeface="+mj-lt"/>
              </a:rPr>
              <a:t>extensive </a:t>
            </a:r>
            <a:r>
              <a:rPr lang="en-US" sz="4400" dirty="0" smtClean="0">
                <a:latin typeface="+mj-lt"/>
              </a:rPr>
              <a:t>leeway in preparing a witness to testify truthfully.’”</a:t>
            </a:r>
          </a:p>
          <a:p>
            <a:pPr marL="0" indent="0" algn="r">
              <a:lnSpc>
                <a:spcPct val="100000"/>
              </a:lnSpc>
              <a:spcBef>
                <a:spcPts val="600"/>
              </a:spcBef>
              <a:spcAft>
                <a:spcPts val="600"/>
              </a:spcAft>
              <a:buNone/>
            </a:pPr>
            <a:r>
              <a:rPr lang="en-US" sz="4400" u="sng" dirty="0" smtClean="0"/>
              <a:t>Ibarra </a:t>
            </a:r>
            <a:r>
              <a:rPr lang="en-US" sz="4400" u="sng" dirty="0"/>
              <a:t>v. Baker</a:t>
            </a:r>
            <a:r>
              <a:rPr lang="en-US" sz="4400" dirty="0"/>
              <a:t>, 338 F. </a:t>
            </a:r>
            <a:r>
              <a:rPr lang="en-US" sz="4400" dirty="0" err="1"/>
              <a:t>App'x</a:t>
            </a:r>
            <a:r>
              <a:rPr lang="en-US" sz="4400" dirty="0"/>
              <a:t> 457, 465 (5th Cir. 2009</a:t>
            </a:r>
            <a:r>
              <a:rPr lang="en-US" sz="4400" dirty="0" smtClean="0"/>
              <a:t>)</a:t>
            </a:r>
            <a:endParaRPr lang="en-US" sz="4400" dirty="0">
              <a:latin typeface="+mj-lt"/>
            </a:endParaRPr>
          </a:p>
        </p:txBody>
      </p:sp>
    </p:spTree>
    <p:extLst>
      <p:ext uri="{BB962C8B-B14F-4D97-AF65-F5344CB8AC3E}">
        <p14:creationId xmlns:p14="http://schemas.microsoft.com/office/powerpoint/2010/main" val="21749667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445" y="991403"/>
            <a:ext cx="10515600" cy="2261936"/>
          </a:xfrm>
        </p:spPr>
        <p:txBody>
          <a:bodyPr>
            <a:normAutofit/>
          </a:bodyPr>
          <a:lstStyle/>
          <a:p>
            <a:pPr algn="ctr"/>
            <a:r>
              <a:rPr lang="en-US" dirty="0" smtClean="0"/>
              <a:t>What is the ordinary remedy if it appears that a witness has been “coached” to answer in a certain way?</a:t>
            </a:r>
            <a:endParaRPr lang="en-US" dirty="0"/>
          </a:p>
        </p:txBody>
      </p:sp>
      <p:sp>
        <p:nvSpPr>
          <p:cNvPr id="4" name="TextBox 3"/>
          <p:cNvSpPr txBox="1"/>
          <p:nvPr/>
        </p:nvSpPr>
        <p:spPr>
          <a:xfrm>
            <a:off x="2040556" y="3907857"/>
            <a:ext cx="7844589" cy="1092607"/>
          </a:xfrm>
          <a:prstGeom prst="rect">
            <a:avLst/>
          </a:prstGeom>
          <a:solidFill>
            <a:srgbClr val="FF0000"/>
          </a:solidFill>
        </p:spPr>
        <p:txBody>
          <a:bodyPr wrap="square" rtlCol="0">
            <a:spAutoFit/>
          </a:bodyPr>
          <a:lstStyle/>
          <a:p>
            <a:r>
              <a:rPr lang="en-US" sz="6500" dirty="0" smtClean="0"/>
              <a:t>CROSS-EXAMINATION</a:t>
            </a:r>
            <a:endParaRPr lang="en-US" sz="6500" dirty="0"/>
          </a:p>
        </p:txBody>
      </p:sp>
    </p:spTree>
    <p:extLst>
      <p:ext uri="{BB962C8B-B14F-4D97-AF65-F5344CB8AC3E}">
        <p14:creationId xmlns:p14="http://schemas.microsoft.com/office/powerpoint/2010/main" val="1622840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500" fill="hold"/>
                                        <p:tgtEl>
                                          <p:spTgt spid="4"/>
                                        </p:tgtEl>
                                        <p:attrNameLst>
                                          <p:attrName>ppt_x</p:attrName>
                                        </p:attrNameLst>
                                      </p:cBhvr>
                                      <p:tavLst>
                                        <p:tav tm="0">
                                          <p:val>
                                            <p:strVal val="0-#ppt_w/2"/>
                                          </p:val>
                                        </p:tav>
                                        <p:tav tm="100000">
                                          <p:val>
                                            <p:strVal val="#ppt_x"/>
                                          </p:val>
                                        </p:tav>
                                      </p:tavLst>
                                    </p:anim>
                                    <p:anim calcmode="lin" valueType="num">
                                      <p:cBhvr additive="base">
                                        <p:cTn id="8" dur="1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697" y="2444182"/>
            <a:ext cx="10515600" cy="1325563"/>
          </a:xfrm>
        </p:spPr>
        <p:txBody>
          <a:bodyPr>
            <a:normAutofit fontScale="90000"/>
          </a:bodyPr>
          <a:lstStyle/>
          <a:p>
            <a:r>
              <a:rPr lang="en-US" dirty="0" smtClean="0"/>
              <a:t>“The </a:t>
            </a:r>
            <a:r>
              <a:rPr lang="en-US" dirty="0"/>
              <a:t>fact that she rehearsed her testimony is, of course, fair game on cross-examination</a:t>
            </a:r>
            <a:r>
              <a:rPr lang="en-US" dirty="0" smtClean="0"/>
              <a:t>.”</a:t>
            </a:r>
            <a:br>
              <a:rPr lang="en-US" dirty="0" smtClean="0"/>
            </a:br>
            <a:r>
              <a:rPr lang="en-US" dirty="0"/>
              <a:t/>
            </a:r>
            <a:br>
              <a:rPr lang="en-US" dirty="0"/>
            </a:br>
            <a:r>
              <a:rPr lang="en-US" u="sng" dirty="0"/>
              <a:t>Lynch v. State</a:t>
            </a:r>
            <a:r>
              <a:rPr lang="en-US" dirty="0"/>
              <a:t>, 13 A.3d 603, 606–07 (R.I. 2011) </a:t>
            </a:r>
          </a:p>
        </p:txBody>
      </p:sp>
    </p:spTree>
    <p:extLst>
      <p:ext uri="{BB962C8B-B14F-4D97-AF65-F5344CB8AC3E}">
        <p14:creationId xmlns:p14="http://schemas.microsoft.com/office/powerpoint/2010/main" val="44330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272107"/>
            <a:ext cx="10515600" cy="1325563"/>
          </a:xfrm>
        </p:spPr>
        <p:txBody>
          <a:bodyPr/>
          <a:lstStyle/>
          <a:p>
            <a:pPr algn="ctr"/>
            <a:r>
              <a:rPr lang="en-US" dirty="0" smtClean="0"/>
              <a:t>Rhode Island Rules of Professional Conduct </a:t>
            </a:r>
            <a:endParaRPr lang="en-US" dirty="0"/>
          </a:p>
        </p:txBody>
      </p:sp>
      <p:sp>
        <p:nvSpPr>
          <p:cNvPr id="3" name="Content Placeholder 2"/>
          <p:cNvSpPr>
            <a:spLocks noGrp="1"/>
          </p:cNvSpPr>
          <p:nvPr>
            <p:ph idx="1"/>
          </p:nvPr>
        </p:nvSpPr>
        <p:spPr>
          <a:xfrm>
            <a:off x="838200" y="911225"/>
            <a:ext cx="10515600" cy="2607830"/>
          </a:xfrm>
          <a:solidFill>
            <a:schemeClr val="tx1"/>
          </a:solidFill>
          <a:ln w="76200">
            <a:solidFill>
              <a:srgbClr val="FF0000"/>
            </a:solidFill>
          </a:ln>
        </p:spPr>
        <p:txBody>
          <a:bodyPr anchor="ctr">
            <a:noAutofit/>
          </a:bodyPr>
          <a:lstStyle/>
          <a:p>
            <a:pPr marL="0" indent="0">
              <a:buNone/>
            </a:pPr>
            <a:r>
              <a:rPr lang="en-US" sz="4400" dirty="0" smtClean="0">
                <a:solidFill>
                  <a:sysClr val="windowText" lastClr="000000"/>
                </a:solidFill>
              </a:rPr>
              <a:t>“A </a:t>
            </a:r>
            <a:r>
              <a:rPr lang="en-US" sz="4400" dirty="0">
                <a:solidFill>
                  <a:sysClr val="windowText" lastClr="000000"/>
                </a:solidFill>
              </a:rPr>
              <a:t>lawyer shall </a:t>
            </a:r>
            <a:r>
              <a:rPr lang="en-US" sz="4400" dirty="0" smtClean="0">
                <a:solidFill>
                  <a:sysClr val="windowText" lastClr="000000"/>
                </a:solidFill>
              </a:rPr>
              <a:t>not . . . counsel </a:t>
            </a:r>
            <a:r>
              <a:rPr lang="en-US" sz="4400" dirty="0">
                <a:solidFill>
                  <a:sysClr val="windowText" lastClr="000000"/>
                </a:solidFill>
              </a:rPr>
              <a:t>or assist a witness to testify </a:t>
            </a:r>
            <a:r>
              <a:rPr lang="en-US" sz="4400" dirty="0" smtClean="0">
                <a:solidFill>
                  <a:sysClr val="windowText" lastClr="000000"/>
                </a:solidFill>
              </a:rPr>
              <a:t>falsely . . . .”</a:t>
            </a:r>
            <a:endParaRPr lang="en-US" sz="4400" dirty="0">
              <a:solidFill>
                <a:sysClr val="windowText" lastClr="000000"/>
              </a:solidFill>
            </a:endParaRPr>
          </a:p>
          <a:p>
            <a:pPr marL="0" indent="0" algn="r">
              <a:buNone/>
            </a:pPr>
            <a:r>
              <a:rPr lang="en-US" sz="4400" b="1" i="1" dirty="0" smtClean="0">
                <a:solidFill>
                  <a:sysClr val="windowText" lastClr="000000"/>
                </a:solidFill>
              </a:rPr>
              <a:t>Rule 3.4(b)</a:t>
            </a:r>
            <a:endParaRPr lang="en-US" sz="4400" i="1" dirty="0">
              <a:solidFill>
                <a:sysClr val="windowText" lastClr="000000"/>
              </a:solidFill>
            </a:endParaRPr>
          </a:p>
        </p:txBody>
      </p:sp>
    </p:spTree>
    <p:extLst>
      <p:ext uri="{BB962C8B-B14F-4D97-AF65-F5344CB8AC3E}">
        <p14:creationId xmlns:p14="http://schemas.microsoft.com/office/powerpoint/2010/main" val="564036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450" y="2184299"/>
            <a:ext cx="10515600" cy="1325563"/>
          </a:xfrm>
        </p:spPr>
        <p:txBody>
          <a:bodyPr/>
          <a:lstStyle/>
          <a:p>
            <a:pPr algn="ctr"/>
            <a:r>
              <a:rPr lang="en-US" dirty="0" smtClean="0"/>
              <a:t>Witness Testimony at Trial</a:t>
            </a:r>
            <a:endParaRPr lang="en-US" dirty="0"/>
          </a:p>
        </p:txBody>
      </p:sp>
    </p:spTree>
    <p:extLst>
      <p:ext uri="{BB962C8B-B14F-4D97-AF65-F5344CB8AC3E}">
        <p14:creationId xmlns:p14="http://schemas.microsoft.com/office/powerpoint/2010/main" val="398023294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444" y="0"/>
            <a:ext cx="10515600" cy="1325563"/>
          </a:xfrm>
        </p:spPr>
        <p:txBody>
          <a:bodyPr/>
          <a:lstStyle/>
          <a:p>
            <a:r>
              <a:rPr lang="en-US" dirty="0" smtClean="0"/>
              <a:t>Hypothetical?</a:t>
            </a:r>
            <a:endParaRPr lang="en-US" dirty="0"/>
          </a:p>
        </p:txBody>
      </p:sp>
      <p:sp>
        <p:nvSpPr>
          <p:cNvPr id="3" name="Content Placeholder 2"/>
          <p:cNvSpPr>
            <a:spLocks noGrp="1"/>
          </p:cNvSpPr>
          <p:nvPr>
            <p:ph idx="1"/>
          </p:nvPr>
        </p:nvSpPr>
        <p:spPr>
          <a:xfrm>
            <a:off x="857451" y="1559292"/>
            <a:ext cx="10515600" cy="4762049"/>
          </a:xfrm>
        </p:spPr>
        <p:txBody>
          <a:bodyPr>
            <a:normAutofit/>
          </a:bodyPr>
          <a:lstStyle/>
          <a:p>
            <a:pPr>
              <a:lnSpc>
                <a:spcPct val="100000"/>
              </a:lnSpc>
            </a:pPr>
            <a:r>
              <a:rPr lang="en-US" sz="3600" dirty="0" smtClean="0"/>
              <a:t>Your client is testifying at trial.</a:t>
            </a:r>
          </a:p>
          <a:p>
            <a:pPr>
              <a:lnSpc>
                <a:spcPct val="100000"/>
              </a:lnSpc>
            </a:pPr>
            <a:r>
              <a:rPr lang="en-US" sz="3600" dirty="0" smtClean="0"/>
              <a:t>The court has ordered a brief recess between direct and cross examination.</a:t>
            </a:r>
          </a:p>
          <a:p>
            <a:pPr>
              <a:lnSpc>
                <a:spcPct val="100000"/>
              </a:lnSpc>
            </a:pPr>
            <a:r>
              <a:rPr lang="en-US" sz="3600" dirty="0" smtClean="0"/>
              <a:t>Your client wants to ask you some questions about whether he was right about the facts in his direct testimony.</a:t>
            </a:r>
          </a:p>
          <a:p>
            <a:pPr>
              <a:lnSpc>
                <a:spcPct val="100000"/>
              </a:lnSpc>
            </a:pPr>
            <a:r>
              <a:rPr lang="en-US" sz="3600" dirty="0" smtClean="0"/>
              <a:t>Is it proper for you to speak with him?</a:t>
            </a:r>
          </a:p>
        </p:txBody>
      </p:sp>
    </p:spTree>
    <p:extLst>
      <p:ext uri="{BB962C8B-B14F-4D97-AF65-F5344CB8AC3E}">
        <p14:creationId xmlns:p14="http://schemas.microsoft.com/office/powerpoint/2010/main" val="107988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facts needed?</a:t>
            </a:r>
            <a:endParaRPr lang="en-US" dirty="0"/>
          </a:p>
        </p:txBody>
      </p:sp>
      <p:sp>
        <p:nvSpPr>
          <p:cNvPr id="3" name="Content Placeholder 2"/>
          <p:cNvSpPr>
            <a:spLocks noGrp="1"/>
          </p:cNvSpPr>
          <p:nvPr>
            <p:ph idx="1"/>
          </p:nvPr>
        </p:nvSpPr>
        <p:spPr>
          <a:xfrm>
            <a:off x="722697" y="5155749"/>
            <a:ext cx="10515600" cy="888916"/>
          </a:xfrm>
        </p:spPr>
        <p:txBody>
          <a:bodyPr>
            <a:normAutofit/>
          </a:bodyPr>
          <a:lstStyle/>
          <a:p>
            <a:pPr marL="0" indent="0" algn="ctr">
              <a:lnSpc>
                <a:spcPct val="100000"/>
              </a:lnSpc>
              <a:buNone/>
            </a:pPr>
            <a:r>
              <a:rPr lang="en-US" sz="4000" i="1" dirty="0" smtClean="0"/>
              <a:t>What if there is no order?</a:t>
            </a:r>
            <a:endParaRPr lang="en-US" sz="4000" i="1" dirty="0"/>
          </a:p>
        </p:txBody>
      </p:sp>
      <p:sp>
        <p:nvSpPr>
          <p:cNvPr id="4" name="Content Placeholder 2"/>
          <p:cNvSpPr txBox="1">
            <a:spLocks/>
          </p:cNvSpPr>
          <p:nvPr/>
        </p:nvSpPr>
        <p:spPr>
          <a:xfrm>
            <a:off x="990600" y="1843088"/>
            <a:ext cx="10515600" cy="31602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en-US" sz="4000" dirty="0" smtClean="0"/>
              <a:t>“It is a common practice for a judge to instruct a witness not to discuss his or her testimony with third parties until the trial is completed.”</a:t>
            </a:r>
          </a:p>
          <a:p>
            <a:pPr marL="0" indent="0" algn="r">
              <a:lnSpc>
                <a:spcPct val="100000"/>
              </a:lnSpc>
              <a:buFont typeface="Arial" panose="020B0604020202020204" pitchFamily="34" charset="0"/>
              <a:buNone/>
            </a:pPr>
            <a:r>
              <a:rPr lang="en-US" sz="4000" i="1" dirty="0" smtClean="0"/>
              <a:t>Perry v. </a:t>
            </a:r>
            <a:r>
              <a:rPr lang="en-US" sz="4000" i="1" dirty="0" err="1" smtClean="0"/>
              <a:t>Leeke</a:t>
            </a:r>
            <a:r>
              <a:rPr lang="en-US" sz="4000" i="1" dirty="0" smtClean="0"/>
              <a:t>, </a:t>
            </a:r>
            <a:r>
              <a:rPr lang="en-US" sz="4000" dirty="0" smtClean="0"/>
              <a:t>488 U.S. 272, 281–82 (1989)</a:t>
            </a:r>
            <a:r>
              <a:rPr lang="en-US" sz="4000" i="1" dirty="0" smtClean="0"/>
              <a:t> </a:t>
            </a:r>
            <a:endParaRPr lang="en-US" sz="4000" i="1" dirty="0"/>
          </a:p>
        </p:txBody>
      </p:sp>
    </p:spTree>
    <p:extLst>
      <p:ext uri="{BB962C8B-B14F-4D97-AF65-F5344CB8AC3E}">
        <p14:creationId xmlns:p14="http://schemas.microsoft.com/office/powerpoint/2010/main" val="2352839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body of federal law says:</a:t>
            </a:r>
            <a:endParaRPr lang="en-US" dirty="0"/>
          </a:p>
        </p:txBody>
      </p:sp>
      <p:sp>
        <p:nvSpPr>
          <p:cNvPr id="3" name="Content Placeholder 2"/>
          <p:cNvSpPr>
            <a:spLocks noGrp="1"/>
          </p:cNvSpPr>
          <p:nvPr>
            <p:ph idx="1"/>
          </p:nvPr>
        </p:nvSpPr>
        <p:spPr>
          <a:xfrm>
            <a:off x="838200" y="1546491"/>
            <a:ext cx="10515600" cy="4700305"/>
          </a:xfrm>
          <a:solidFill>
            <a:schemeClr val="tx1"/>
          </a:solidFill>
        </p:spPr>
        <p:txBody>
          <a:bodyPr>
            <a:noAutofit/>
          </a:bodyPr>
          <a:lstStyle/>
          <a:p>
            <a:pPr marL="0" indent="0">
              <a:buNone/>
            </a:pPr>
            <a:r>
              <a:rPr lang="en-US" sz="4000" dirty="0" smtClean="0">
                <a:solidFill>
                  <a:schemeClr val="bg1"/>
                </a:solidFill>
              </a:rPr>
              <a:t>“During </a:t>
            </a:r>
            <a:r>
              <a:rPr lang="en-US" sz="4000" dirty="0">
                <a:solidFill>
                  <a:schemeClr val="bg1"/>
                </a:solidFill>
              </a:rPr>
              <a:t>a civil trial, a witness and his or her lawyer are not permitted to confer at their pleasure during the witness's testimony</a:t>
            </a:r>
            <a:r>
              <a:rPr lang="en-US" sz="4000" dirty="0" smtClean="0">
                <a:solidFill>
                  <a:schemeClr val="bg1"/>
                </a:solidFill>
              </a:rPr>
              <a:t>.</a:t>
            </a:r>
            <a:r>
              <a:rPr lang="en-US" sz="4000" baseline="30000" dirty="0">
                <a:solidFill>
                  <a:schemeClr val="bg1"/>
                </a:solidFill>
              </a:rPr>
              <a:t> </a:t>
            </a:r>
            <a:r>
              <a:rPr lang="en-US" sz="4000" dirty="0">
                <a:solidFill>
                  <a:schemeClr val="bg1"/>
                </a:solidFill>
              </a:rPr>
              <a:t> Once a witness has been prepared and has taken the stand, that witness is on his or her own</a:t>
            </a:r>
            <a:r>
              <a:rPr lang="en-US" sz="4000" dirty="0" smtClean="0">
                <a:solidFill>
                  <a:schemeClr val="bg1"/>
                </a:solidFill>
              </a:rPr>
              <a:t>.”</a:t>
            </a:r>
            <a:r>
              <a:rPr lang="en-US" sz="4000" dirty="0">
                <a:solidFill>
                  <a:schemeClr val="bg1"/>
                </a:solidFill>
              </a:rPr>
              <a:t/>
            </a:r>
            <a:br>
              <a:rPr lang="en-US" sz="4000" dirty="0">
                <a:solidFill>
                  <a:schemeClr val="bg1"/>
                </a:solidFill>
              </a:rPr>
            </a:br>
            <a:endParaRPr lang="en-US" sz="4000" dirty="0">
              <a:solidFill>
                <a:schemeClr val="bg1"/>
              </a:solidFill>
            </a:endParaRPr>
          </a:p>
          <a:p>
            <a:pPr marL="0" indent="0">
              <a:buNone/>
            </a:pPr>
            <a:r>
              <a:rPr lang="en-US" sz="4000" u="sng" dirty="0">
                <a:solidFill>
                  <a:schemeClr val="bg1"/>
                </a:solidFill>
              </a:rPr>
              <a:t>Hall v. Clifton Precision, a Div. of Litton Sys., Inc.</a:t>
            </a:r>
            <a:r>
              <a:rPr lang="en-US" sz="4000" dirty="0">
                <a:solidFill>
                  <a:schemeClr val="bg1"/>
                </a:solidFill>
              </a:rPr>
              <a:t>, 150 F.R.D. 525, 528 (E.D. Pa. 1993)</a:t>
            </a:r>
          </a:p>
          <a:p>
            <a:pPr marL="0" indent="0">
              <a:buNone/>
            </a:pPr>
            <a:endParaRPr lang="en-US" sz="4000" dirty="0">
              <a:solidFill>
                <a:schemeClr val="bg1"/>
              </a:solidFill>
            </a:endParaRPr>
          </a:p>
        </p:txBody>
      </p:sp>
    </p:spTree>
    <p:extLst>
      <p:ext uri="{BB962C8B-B14F-4D97-AF65-F5344CB8AC3E}">
        <p14:creationId xmlns:p14="http://schemas.microsoft.com/office/powerpoint/2010/main" val="4036585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consequence?</a:t>
            </a:r>
            <a:endParaRPr lang="en-US" dirty="0"/>
          </a:p>
        </p:txBody>
      </p:sp>
      <p:sp>
        <p:nvSpPr>
          <p:cNvPr id="3" name="Content Placeholder 2"/>
          <p:cNvSpPr>
            <a:spLocks noGrp="1"/>
          </p:cNvSpPr>
          <p:nvPr>
            <p:ph idx="1"/>
          </p:nvPr>
        </p:nvSpPr>
        <p:spPr>
          <a:xfrm>
            <a:off x="838200" y="1844875"/>
            <a:ext cx="10515600" cy="3901408"/>
          </a:xfrm>
          <a:solidFill>
            <a:schemeClr val="tx1"/>
          </a:solidFill>
        </p:spPr>
        <p:txBody>
          <a:bodyPr>
            <a:noAutofit/>
          </a:bodyPr>
          <a:lstStyle/>
          <a:p>
            <a:pPr marL="0" indent="0">
              <a:buNone/>
            </a:pPr>
            <a:r>
              <a:rPr lang="en-US" sz="4000" dirty="0" smtClean="0">
                <a:solidFill>
                  <a:schemeClr val="bg1"/>
                </a:solidFill>
              </a:rPr>
              <a:t>“[C]</a:t>
            </a:r>
            <a:r>
              <a:rPr lang="en-US" sz="4000" dirty="0" err="1" smtClean="0">
                <a:solidFill>
                  <a:schemeClr val="bg1"/>
                </a:solidFill>
              </a:rPr>
              <a:t>ommunications</a:t>
            </a:r>
            <a:r>
              <a:rPr lang="en-US" sz="4000" dirty="0" smtClean="0">
                <a:solidFill>
                  <a:schemeClr val="bg1"/>
                </a:solidFill>
              </a:rPr>
              <a:t> </a:t>
            </a:r>
            <a:r>
              <a:rPr lang="en-US" sz="4000" dirty="0">
                <a:solidFill>
                  <a:schemeClr val="bg1"/>
                </a:solidFill>
              </a:rPr>
              <a:t>between the client and counsel during breaks in an ongoing </a:t>
            </a:r>
            <a:r>
              <a:rPr lang="en-US" sz="4000" dirty="0" smtClean="0">
                <a:solidFill>
                  <a:schemeClr val="bg1"/>
                </a:solidFill>
              </a:rPr>
              <a:t>[testimony], </a:t>
            </a:r>
            <a:r>
              <a:rPr lang="en-US" sz="4000" dirty="0">
                <a:solidFill>
                  <a:schemeClr val="bg1"/>
                </a:solidFill>
              </a:rPr>
              <a:t>other than to discuss a privilege, are not privileged</a:t>
            </a:r>
            <a:r>
              <a:rPr lang="en-US" sz="4000" dirty="0" smtClean="0">
                <a:solidFill>
                  <a:schemeClr val="bg1"/>
                </a:solidFill>
              </a:rPr>
              <a:t>.”</a:t>
            </a:r>
          </a:p>
          <a:p>
            <a:pPr marL="0" indent="0">
              <a:buNone/>
            </a:pPr>
            <a:r>
              <a:rPr lang="en-US" sz="4000" u="sng" dirty="0" smtClean="0">
                <a:solidFill>
                  <a:schemeClr val="bg1"/>
                </a:solidFill>
              </a:rPr>
              <a:t>Ngai </a:t>
            </a:r>
            <a:r>
              <a:rPr lang="en-US" sz="4000" u="sng" dirty="0">
                <a:solidFill>
                  <a:schemeClr val="bg1"/>
                </a:solidFill>
              </a:rPr>
              <a:t>v. Old Navy</a:t>
            </a:r>
            <a:r>
              <a:rPr lang="en-US" sz="4000" dirty="0">
                <a:solidFill>
                  <a:schemeClr val="bg1"/>
                </a:solidFill>
              </a:rPr>
              <a:t>, No. CIV.A. 07-5653KSHPS, 2009 WL 2391282, at *4 (D.N.J. July 31, 2009)</a:t>
            </a:r>
          </a:p>
          <a:p>
            <a:pPr marL="0" indent="0">
              <a:buNone/>
            </a:pPr>
            <a:r>
              <a:rPr lang="en-US" sz="4000" dirty="0">
                <a:solidFill>
                  <a:schemeClr val="bg1"/>
                </a:solidFill>
              </a:rPr>
              <a:t/>
            </a:r>
            <a:br>
              <a:rPr lang="en-US" sz="4000" dirty="0">
                <a:solidFill>
                  <a:schemeClr val="bg1"/>
                </a:solidFill>
              </a:rPr>
            </a:br>
            <a:endParaRPr lang="en-US" sz="4000" dirty="0">
              <a:solidFill>
                <a:schemeClr val="bg1"/>
              </a:solidFill>
            </a:endParaRPr>
          </a:p>
        </p:txBody>
      </p:sp>
    </p:spTree>
    <p:extLst>
      <p:ext uri="{BB962C8B-B14F-4D97-AF65-F5344CB8AC3E}">
        <p14:creationId xmlns:p14="http://schemas.microsoft.com/office/powerpoint/2010/main" val="1627787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Issue in a Criminal Case?</a:t>
            </a:r>
            <a:endParaRPr lang="en-US" dirty="0"/>
          </a:p>
        </p:txBody>
      </p:sp>
      <p:sp>
        <p:nvSpPr>
          <p:cNvPr id="3" name="Content Placeholder 2"/>
          <p:cNvSpPr>
            <a:spLocks noGrp="1"/>
          </p:cNvSpPr>
          <p:nvPr>
            <p:ph idx="1"/>
          </p:nvPr>
        </p:nvSpPr>
        <p:spPr>
          <a:xfrm>
            <a:off x="2821004" y="1690688"/>
            <a:ext cx="6168992" cy="1264084"/>
          </a:xfrm>
          <a:ln w="76200">
            <a:solidFill>
              <a:srgbClr val="FFFF00"/>
            </a:solidFill>
          </a:ln>
        </p:spPr>
        <p:txBody>
          <a:bodyPr anchor="ctr">
            <a:normAutofit/>
          </a:bodyPr>
          <a:lstStyle/>
          <a:p>
            <a:pPr marL="0" indent="0" algn="ctr">
              <a:buNone/>
            </a:pPr>
            <a:r>
              <a:rPr lang="en-US" sz="3600" dirty="0" smtClean="0"/>
              <a:t>Sixth Amendment Right to Effective Assistance of Counsel</a:t>
            </a:r>
            <a:endParaRPr lang="en-US" sz="3600" dirty="0"/>
          </a:p>
        </p:txBody>
      </p:sp>
      <p:sp>
        <p:nvSpPr>
          <p:cNvPr id="4" name="Content Placeholder 2"/>
          <p:cNvSpPr txBox="1">
            <a:spLocks/>
          </p:cNvSpPr>
          <p:nvPr/>
        </p:nvSpPr>
        <p:spPr>
          <a:xfrm>
            <a:off x="297581" y="3431257"/>
            <a:ext cx="5708583" cy="2324650"/>
          </a:xfrm>
          <a:prstGeom prst="rect">
            <a:avLst/>
          </a:prstGeom>
          <a:ln w="76200">
            <a:solidFill>
              <a:srgbClr val="FF000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smtClean="0"/>
              <a:t>Violated by directing attorney not to speak with client during 17-hour recess in testimony (</a:t>
            </a:r>
            <a:r>
              <a:rPr lang="en-US" sz="3600" u="sng" dirty="0" err="1" smtClean="0"/>
              <a:t>Geders</a:t>
            </a:r>
            <a:r>
              <a:rPr lang="en-US" sz="3600" dirty="0" smtClean="0"/>
              <a:t>)</a:t>
            </a:r>
            <a:endParaRPr lang="en-US" sz="3600" dirty="0"/>
          </a:p>
        </p:txBody>
      </p:sp>
      <p:sp>
        <p:nvSpPr>
          <p:cNvPr id="5" name="Content Placeholder 2"/>
          <p:cNvSpPr txBox="1">
            <a:spLocks/>
          </p:cNvSpPr>
          <p:nvPr/>
        </p:nvSpPr>
        <p:spPr>
          <a:xfrm>
            <a:off x="6439301" y="3431257"/>
            <a:ext cx="5329189" cy="2324650"/>
          </a:xfrm>
          <a:prstGeom prst="rect">
            <a:avLst/>
          </a:prstGeom>
          <a:ln w="76200">
            <a:solidFill>
              <a:srgbClr val="92D05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3600" dirty="0" smtClean="0"/>
              <a:t>Not violated by bar on consulting with counsel during 15-minute recess (</a:t>
            </a:r>
            <a:r>
              <a:rPr lang="en-US" sz="3600" u="sng" dirty="0" smtClean="0"/>
              <a:t>Perry v. </a:t>
            </a:r>
            <a:r>
              <a:rPr lang="en-US" sz="3600" u="sng" dirty="0" err="1" smtClean="0"/>
              <a:t>Leeke</a:t>
            </a:r>
            <a:r>
              <a:rPr lang="en-US" sz="3600" dirty="0" smtClean="0"/>
              <a:t>)</a:t>
            </a:r>
            <a:endParaRPr lang="en-US" sz="3600" dirty="0"/>
          </a:p>
        </p:txBody>
      </p:sp>
      <p:cxnSp>
        <p:nvCxnSpPr>
          <p:cNvPr id="7" name="Straight Arrow Connector 6"/>
          <p:cNvCxnSpPr/>
          <p:nvPr/>
        </p:nvCxnSpPr>
        <p:spPr>
          <a:xfrm flipH="1">
            <a:off x="4225491" y="2954772"/>
            <a:ext cx="577515" cy="288942"/>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363326" y="2945147"/>
            <a:ext cx="587141" cy="375569"/>
          </a:xfrm>
          <a:prstGeom prst="straightConnector1">
            <a:avLst/>
          </a:prstGeom>
          <a:ln w="762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8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4" grpId="0" animBg="1"/>
      <p:bldP spid="5"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Except for prosecutors?</a:t>
            </a:r>
            <a:endParaRPr lang="en-US" dirty="0"/>
          </a:p>
        </p:txBody>
      </p:sp>
      <p:sp>
        <p:nvSpPr>
          <p:cNvPr id="3" name="Content Placeholder 2"/>
          <p:cNvSpPr>
            <a:spLocks noGrp="1"/>
          </p:cNvSpPr>
          <p:nvPr>
            <p:ph idx="1"/>
          </p:nvPr>
        </p:nvSpPr>
        <p:spPr>
          <a:xfrm>
            <a:off x="838200" y="1607418"/>
            <a:ext cx="10515600" cy="4764505"/>
          </a:xfrm>
          <a:solidFill>
            <a:schemeClr val="tx1"/>
          </a:solidFill>
        </p:spPr>
        <p:txBody>
          <a:bodyPr>
            <a:normAutofit/>
          </a:bodyPr>
          <a:lstStyle/>
          <a:p>
            <a:pPr marL="0" indent="0">
              <a:buNone/>
            </a:pPr>
            <a:r>
              <a:rPr lang="en-US" sz="4000" dirty="0" smtClean="0">
                <a:solidFill>
                  <a:schemeClr val="bg1"/>
                </a:solidFill>
              </a:rPr>
              <a:t>“</a:t>
            </a:r>
            <a:r>
              <a:rPr lang="en-US" sz="4000" dirty="0">
                <a:solidFill>
                  <a:schemeClr val="bg1"/>
                </a:solidFill>
              </a:rPr>
              <a:t>In the case at hand, the trial justice's order </a:t>
            </a:r>
            <a:r>
              <a:rPr lang="en-US" sz="4000" dirty="0" smtClean="0">
                <a:solidFill>
                  <a:schemeClr val="bg1"/>
                </a:solidFill>
              </a:rPr>
              <a:t>[that the witness not discuss the case ‘with anybody’ during the recess] was </a:t>
            </a:r>
            <a:r>
              <a:rPr lang="en-US" sz="4000" dirty="0">
                <a:solidFill>
                  <a:schemeClr val="bg1"/>
                </a:solidFill>
              </a:rPr>
              <a:t>not violated by the prosecutor discussing testimony with </a:t>
            </a:r>
            <a:r>
              <a:rPr lang="en-US" sz="4000" dirty="0" smtClean="0">
                <a:solidFill>
                  <a:schemeClr val="bg1"/>
                </a:solidFill>
              </a:rPr>
              <a:t>Dr. Cox during </a:t>
            </a:r>
            <a:r>
              <a:rPr lang="en-US" sz="4000" dirty="0">
                <a:solidFill>
                  <a:schemeClr val="bg1"/>
                </a:solidFill>
              </a:rPr>
              <a:t>a break in his testimony</a:t>
            </a:r>
            <a:r>
              <a:rPr lang="en-US" sz="4000" dirty="0" smtClean="0">
                <a:solidFill>
                  <a:schemeClr val="bg1"/>
                </a:solidFill>
              </a:rPr>
              <a:t>.”</a:t>
            </a:r>
          </a:p>
          <a:p>
            <a:pPr marL="0" indent="0">
              <a:buNone/>
            </a:pPr>
            <a:endParaRPr lang="en-US" sz="4000" dirty="0" smtClean="0">
              <a:solidFill>
                <a:schemeClr val="bg1"/>
              </a:solidFill>
            </a:endParaRPr>
          </a:p>
          <a:p>
            <a:pPr marL="0" indent="0" algn="r">
              <a:buNone/>
            </a:pPr>
            <a:r>
              <a:rPr lang="en-US" sz="4000" u="sng" dirty="0">
                <a:solidFill>
                  <a:schemeClr val="bg1"/>
                </a:solidFill>
              </a:rPr>
              <a:t>State v. Fry</a:t>
            </a:r>
            <a:r>
              <a:rPr lang="en-US" sz="4000" dirty="0">
                <a:solidFill>
                  <a:schemeClr val="bg1"/>
                </a:solidFill>
              </a:rPr>
              <a:t>, 130 A.3d 812, 828–29 (R.I. </a:t>
            </a:r>
            <a:r>
              <a:rPr lang="en-US" sz="4000" dirty="0" smtClean="0">
                <a:solidFill>
                  <a:schemeClr val="bg1"/>
                </a:solidFill>
              </a:rPr>
              <a:t>2016</a:t>
            </a:r>
            <a:r>
              <a:rPr lang="en-US" sz="4000" dirty="0">
                <a:solidFill>
                  <a:schemeClr val="bg1"/>
                </a:solidFill>
              </a:rPr>
              <a:t>) </a:t>
            </a:r>
          </a:p>
          <a:p>
            <a:pPr marL="0" indent="0" algn="r">
              <a:buNone/>
            </a:pPr>
            <a:endParaRPr lang="en-US" sz="4000" dirty="0">
              <a:solidFill>
                <a:schemeClr val="bg1"/>
              </a:solidFill>
            </a:endParaRPr>
          </a:p>
        </p:txBody>
      </p:sp>
    </p:spTree>
    <p:extLst>
      <p:ext uri="{BB962C8B-B14F-4D97-AF65-F5344CB8AC3E}">
        <p14:creationId xmlns:p14="http://schemas.microsoft.com/office/powerpoint/2010/main" val="2207011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947" y="2511559"/>
            <a:ext cx="10515600" cy="1325563"/>
          </a:xfrm>
        </p:spPr>
        <p:txBody>
          <a:bodyPr/>
          <a:lstStyle/>
          <a:p>
            <a:pPr algn="ctr"/>
            <a:r>
              <a:rPr lang="en-US" dirty="0" smtClean="0"/>
              <a:t>Privilege Issues Related to Witness Testimony</a:t>
            </a:r>
            <a:endParaRPr lang="en-US" dirty="0"/>
          </a:p>
        </p:txBody>
      </p:sp>
    </p:spTree>
    <p:extLst>
      <p:ext uri="{BB962C8B-B14F-4D97-AF65-F5344CB8AC3E}">
        <p14:creationId xmlns:p14="http://schemas.microsoft.com/office/powerpoint/2010/main" val="279510793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322" y="1500907"/>
            <a:ext cx="10515600" cy="1325563"/>
          </a:xfrm>
        </p:spPr>
        <p:txBody>
          <a:bodyPr/>
          <a:lstStyle/>
          <a:p>
            <a:pPr algn="ctr"/>
            <a:r>
              <a:rPr lang="en-US" dirty="0" smtClean="0"/>
              <a:t>Is it proper to explain to a witness your theory of the case?</a:t>
            </a:r>
            <a:endParaRPr lang="en-US" dirty="0"/>
          </a:p>
        </p:txBody>
      </p:sp>
      <p:sp>
        <p:nvSpPr>
          <p:cNvPr id="4" name="Title 1"/>
          <p:cNvSpPr txBox="1">
            <a:spLocks/>
          </p:cNvSpPr>
          <p:nvPr/>
        </p:nvSpPr>
        <p:spPr>
          <a:xfrm>
            <a:off x="884722" y="332810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t>What is the risk here?</a:t>
            </a:r>
            <a:endParaRPr lang="en-US" dirty="0"/>
          </a:p>
        </p:txBody>
      </p:sp>
    </p:spTree>
    <p:extLst>
      <p:ext uri="{BB962C8B-B14F-4D97-AF65-F5344CB8AC3E}">
        <p14:creationId xmlns:p14="http://schemas.microsoft.com/office/powerpoint/2010/main" val="396380599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073" y="2886944"/>
            <a:ext cx="10515600" cy="1325563"/>
          </a:xfrm>
        </p:spPr>
        <p:txBody>
          <a:bodyPr>
            <a:normAutofit fontScale="90000"/>
          </a:bodyPr>
          <a:lstStyle/>
          <a:p>
            <a:r>
              <a:rPr lang="en-US" dirty="0"/>
              <a:t>“If the attorney discloses the strategy of the case to a nonparty witness, that information is discoverable, so the attorney should be wary of what he or she communicates to a nonparty witness</a:t>
            </a:r>
            <a:r>
              <a:rPr lang="en-US" dirty="0" smtClean="0"/>
              <a:t>.”</a:t>
            </a:r>
            <a:r>
              <a:rPr lang="en-US" dirty="0"/>
              <a:t/>
            </a:r>
            <a:br>
              <a:rPr lang="en-US" dirty="0"/>
            </a:br>
            <a:r>
              <a:rPr lang="en-US" dirty="0"/>
              <a:t/>
            </a:r>
            <a:br>
              <a:rPr lang="en-US" dirty="0"/>
            </a:br>
            <a:r>
              <a:rPr lang="en-US" dirty="0"/>
              <a:t>Joseph D. </a:t>
            </a:r>
            <a:r>
              <a:rPr lang="en-US" dirty="0" err="1"/>
              <a:t>Piorkowski</a:t>
            </a:r>
            <a:r>
              <a:rPr lang="en-US" dirty="0"/>
              <a:t>, Jr., </a:t>
            </a:r>
            <a:r>
              <a:rPr lang="en-US" u="sng" dirty="0"/>
              <a:t>Professional Conduct and the Preparation of Witnesses for Trial: Defining the Acceptable Limitations of "Coaching"</a:t>
            </a:r>
            <a:r>
              <a:rPr lang="en-US" dirty="0"/>
              <a:t>, 1 Geo. J. Legal Ethics 389, 393 (1987)</a:t>
            </a:r>
            <a:br>
              <a:rPr lang="en-US" dirty="0"/>
            </a:br>
            <a:endParaRPr lang="en-US" dirty="0"/>
          </a:p>
        </p:txBody>
      </p:sp>
    </p:spTree>
    <p:extLst>
      <p:ext uri="{BB962C8B-B14F-4D97-AF65-F5344CB8AC3E}">
        <p14:creationId xmlns:p14="http://schemas.microsoft.com/office/powerpoint/2010/main" val="4206167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74167" y="943175"/>
            <a:ext cx="4802908" cy="3121891"/>
          </a:xfrm>
          <a:prstGeom prst="rect">
            <a:avLst/>
          </a:prstGeom>
          <a:solidFill>
            <a:schemeClr val="tx1"/>
          </a:solidFill>
          <a:ln w="76200">
            <a:solidFill>
              <a:srgbClr val="92D050"/>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000" dirty="0" smtClean="0">
                <a:solidFill>
                  <a:sysClr val="windowText" lastClr="000000"/>
                </a:solidFill>
              </a:rPr>
              <a:t>“A lawyer may interview a witness for the purpose of preparing the witness to testify.”</a:t>
            </a:r>
            <a:endParaRPr lang="en-US" sz="4000" dirty="0">
              <a:solidFill>
                <a:sysClr val="windowText" lastClr="000000"/>
              </a:solidFill>
            </a:endParaRPr>
          </a:p>
        </p:txBody>
      </p:sp>
      <p:sp>
        <p:nvSpPr>
          <p:cNvPr id="5" name="Title 1"/>
          <p:cNvSpPr>
            <a:spLocks noGrp="1"/>
          </p:cNvSpPr>
          <p:nvPr>
            <p:ph type="title"/>
          </p:nvPr>
        </p:nvSpPr>
        <p:spPr>
          <a:xfrm>
            <a:off x="1073097" y="4861790"/>
            <a:ext cx="10515600" cy="1325563"/>
          </a:xfrm>
        </p:spPr>
        <p:txBody>
          <a:bodyPr>
            <a:normAutofit/>
          </a:bodyPr>
          <a:lstStyle/>
          <a:p>
            <a:pPr algn="ctr"/>
            <a:r>
              <a:rPr lang="en-US" sz="6500" dirty="0" smtClean="0"/>
              <a:t>Is there any tension?</a:t>
            </a:r>
            <a:endParaRPr lang="en-US" sz="6500" dirty="0"/>
          </a:p>
        </p:txBody>
      </p:sp>
      <p:sp>
        <p:nvSpPr>
          <p:cNvPr id="6" name="Content Placeholder 2"/>
          <p:cNvSpPr>
            <a:spLocks noGrp="1"/>
          </p:cNvSpPr>
          <p:nvPr>
            <p:ph idx="1"/>
          </p:nvPr>
        </p:nvSpPr>
        <p:spPr>
          <a:xfrm>
            <a:off x="6782602" y="943175"/>
            <a:ext cx="5054599" cy="3023466"/>
          </a:xfrm>
          <a:solidFill>
            <a:schemeClr val="tx1"/>
          </a:solidFill>
          <a:ln w="76200">
            <a:solidFill>
              <a:srgbClr val="FF0000"/>
            </a:solidFill>
          </a:ln>
        </p:spPr>
        <p:txBody>
          <a:bodyPr anchor="ctr">
            <a:noAutofit/>
          </a:bodyPr>
          <a:lstStyle/>
          <a:p>
            <a:pPr marL="0" indent="0">
              <a:buNone/>
            </a:pPr>
            <a:r>
              <a:rPr lang="en-US" sz="4000" dirty="0" smtClean="0">
                <a:solidFill>
                  <a:sysClr val="windowText" lastClr="000000"/>
                </a:solidFill>
              </a:rPr>
              <a:t>“A </a:t>
            </a:r>
            <a:r>
              <a:rPr lang="en-US" sz="4000" dirty="0">
                <a:solidFill>
                  <a:sysClr val="windowText" lastClr="000000"/>
                </a:solidFill>
              </a:rPr>
              <a:t>lawyer shall </a:t>
            </a:r>
            <a:r>
              <a:rPr lang="en-US" sz="4000" dirty="0" smtClean="0">
                <a:solidFill>
                  <a:sysClr val="windowText" lastClr="000000"/>
                </a:solidFill>
              </a:rPr>
              <a:t>not . . . counsel </a:t>
            </a:r>
            <a:r>
              <a:rPr lang="en-US" sz="4000" dirty="0">
                <a:solidFill>
                  <a:sysClr val="windowText" lastClr="000000"/>
                </a:solidFill>
              </a:rPr>
              <a:t>or assist a witness to testify </a:t>
            </a:r>
            <a:r>
              <a:rPr lang="en-US" sz="4000" dirty="0" smtClean="0">
                <a:solidFill>
                  <a:sysClr val="windowText" lastClr="000000"/>
                </a:solidFill>
              </a:rPr>
              <a:t>falsely . . . .”</a:t>
            </a:r>
            <a:endParaRPr lang="en-US" sz="4000" i="1" dirty="0">
              <a:solidFill>
                <a:sysClr val="windowText" lastClr="000000"/>
              </a:solidFill>
            </a:endParaRPr>
          </a:p>
        </p:txBody>
      </p:sp>
      <p:cxnSp>
        <p:nvCxnSpPr>
          <p:cNvPr id="8" name="Straight Arrow Connector 7"/>
          <p:cNvCxnSpPr/>
          <p:nvPr/>
        </p:nvCxnSpPr>
        <p:spPr>
          <a:xfrm flipV="1">
            <a:off x="5443329" y="2513357"/>
            <a:ext cx="1163782" cy="18473"/>
          </a:xfrm>
          <a:prstGeom prst="straightConnector1">
            <a:avLst/>
          </a:prstGeom>
          <a:ln w="107950">
            <a:solidFill>
              <a:schemeClr val="tx1"/>
            </a:solidFill>
            <a:headEnd type="triangle"/>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59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p:bldP spid="6" grpId="0" build="allAtOnce"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Sharing documents with witnesses</a:t>
            </a:r>
            <a:endParaRPr lang="en-US" dirty="0"/>
          </a:p>
        </p:txBody>
      </p:sp>
      <p:sp>
        <p:nvSpPr>
          <p:cNvPr id="3" name="Content Placeholder 2"/>
          <p:cNvSpPr>
            <a:spLocks noGrp="1"/>
          </p:cNvSpPr>
          <p:nvPr>
            <p:ph idx="1"/>
          </p:nvPr>
        </p:nvSpPr>
        <p:spPr>
          <a:xfrm>
            <a:off x="838200" y="1472665"/>
            <a:ext cx="10515600" cy="4704298"/>
          </a:xfrm>
        </p:spPr>
        <p:txBody>
          <a:bodyPr>
            <a:normAutofit/>
          </a:bodyPr>
          <a:lstStyle/>
          <a:p>
            <a:pPr>
              <a:lnSpc>
                <a:spcPct val="100000"/>
              </a:lnSpc>
            </a:pPr>
            <a:r>
              <a:rPr lang="en-US" sz="4000" dirty="0" smtClean="0"/>
              <a:t>You have prepared a memorandum of the interview you conducted a year ago with your key witness.</a:t>
            </a:r>
          </a:p>
          <a:p>
            <a:r>
              <a:rPr lang="en-US" sz="4000" dirty="0" smtClean="0"/>
              <a:t>You want to be sure the key witnesses remembers to testify to what he told you.  </a:t>
            </a:r>
          </a:p>
          <a:p>
            <a:r>
              <a:rPr lang="en-US" sz="4000" dirty="0" smtClean="0"/>
              <a:t>You give him a copy of your memo to help prepare for his testimony.</a:t>
            </a:r>
          </a:p>
        </p:txBody>
      </p:sp>
    </p:spTree>
    <p:extLst>
      <p:ext uri="{BB962C8B-B14F-4D97-AF65-F5344CB8AC3E}">
        <p14:creationId xmlns:p14="http://schemas.microsoft.com/office/powerpoint/2010/main" val="231445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Used to Refresh Witness Recollection</a:t>
            </a:r>
            <a:endParaRPr lang="en-US" dirty="0"/>
          </a:p>
        </p:txBody>
      </p:sp>
      <p:sp>
        <p:nvSpPr>
          <p:cNvPr id="3" name="Content Placeholder 2"/>
          <p:cNvSpPr>
            <a:spLocks noGrp="1"/>
          </p:cNvSpPr>
          <p:nvPr>
            <p:ph idx="1"/>
          </p:nvPr>
        </p:nvSpPr>
        <p:spPr>
          <a:solidFill>
            <a:schemeClr val="tx1"/>
          </a:solidFill>
        </p:spPr>
        <p:txBody>
          <a:bodyPr>
            <a:normAutofit/>
          </a:bodyPr>
          <a:lstStyle/>
          <a:p>
            <a:pPr marL="0" indent="0">
              <a:buNone/>
            </a:pPr>
            <a:r>
              <a:rPr lang="en-US" sz="4000" dirty="0" smtClean="0">
                <a:solidFill>
                  <a:schemeClr val="bg1"/>
                </a:solidFill>
              </a:rPr>
              <a:t>“[A]n </a:t>
            </a:r>
            <a:r>
              <a:rPr lang="en-US" sz="4000" dirty="0">
                <a:solidFill>
                  <a:schemeClr val="bg1"/>
                </a:solidFill>
              </a:rPr>
              <a:t>adverse party is entitled to have the writing produced at the hearing, to inspect it, to cross-examine the witness about it, and to introduce in evidence any portion that relates to the witness's </a:t>
            </a:r>
            <a:r>
              <a:rPr lang="en-US" sz="4000" dirty="0" smtClean="0">
                <a:solidFill>
                  <a:schemeClr val="bg1"/>
                </a:solidFill>
              </a:rPr>
              <a:t>testimony.”</a:t>
            </a:r>
            <a:r>
              <a:rPr lang="en-US" sz="4000" dirty="0">
                <a:solidFill>
                  <a:schemeClr val="bg1"/>
                </a:solidFill>
              </a:rPr>
              <a:t/>
            </a:r>
            <a:br>
              <a:rPr lang="en-US" sz="4000" dirty="0">
                <a:solidFill>
                  <a:schemeClr val="bg1"/>
                </a:solidFill>
              </a:rPr>
            </a:br>
            <a:r>
              <a:rPr lang="en-US" sz="4000" dirty="0">
                <a:solidFill>
                  <a:schemeClr val="bg1"/>
                </a:solidFill>
              </a:rPr>
              <a:t/>
            </a:r>
            <a:br>
              <a:rPr lang="en-US" sz="4000" dirty="0">
                <a:solidFill>
                  <a:schemeClr val="bg1"/>
                </a:solidFill>
              </a:rPr>
            </a:br>
            <a:r>
              <a:rPr lang="en-US" sz="4000" dirty="0">
                <a:solidFill>
                  <a:schemeClr val="bg1"/>
                </a:solidFill>
              </a:rPr>
              <a:t>Fed. R. </a:t>
            </a:r>
            <a:r>
              <a:rPr lang="en-US" sz="4000" dirty="0" err="1">
                <a:solidFill>
                  <a:schemeClr val="bg1"/>
                </a:solidFill>
              </a:rPr>
              <a:t>Evid</a:t>
            </a:r>
            <a:r>
              <a:rPr lang="en-US" sz="4000" dirty="0">
                <a:solidFill>
                  <a:schemeClr val="bg1"/>
                </a:solidFill>
              </a:rPr>
              <a:t>. 612</a:t>
            </a:r>
          </a:p>
          <a:p>
            <a:pPr marL="0" indent="0">
              <a:buNone/>
            </a:pPr>
            <a:endParaRPr lang="en-US" sz="4000" dirty="0">
              <a:solidFill>
                <a:schemeClr val="bg1"/>
              </a:solidFill>
            </a:endParaRPr>
          </a:p>
        </p:txBody>
      </p:sp>
    </p:spTree>
    <p:extLst>
      <p:ext uri="{BB962C8B-B14F-4D97-AF65-F5344CB8AC3E}">
        <p14:creationId xmlns:p14="http://schemas.microsoft.com/office/powerpoint/2010/main" val="2961339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Isn’t the memo protected by work product?</a:t>
            </a:r>
            <a:endParaRPr lang="en-US" dirty="0"/>
          </a:p>
        </p:txBody>
      </p:sp>
      <p:sp>
        <p:nvSpPr>
          <p:cNvPr id="3" name="Content Placeholder 2"/>
          <p:cNvSpPr>
            <a:spLocks noGrp="1"/>
          </p:cNvSpPr>
          <p:nvPr>
            <p:ph idx="1"/>
          </p:nvPr>
        </p:nvSpPr>
        <p:spPr>
          <a:xfrm>
            <a:off x="838200" y="1690688"/>
            <a:ext cx="10750617" cy="4584800"/>
          </a:xfrm>
          <a:solidFill>
            <a:schemeClr val="tx1"/>
          </a:solidFill>
        </p:spPr>
        <p:txBody>
          <a:bodyPr>
            <a:noAutofit/>
          </a:bodyPr>
          <a:lstStyle/>
          <a:p>
            <a:pPr marL="0" indent="0">
              <a:buNone/>
            </a:pPr>
            <a:r>
              <a:rPr lang="en-US" sz="4000" dirty="0" smtClean="0">
                <a:solidFill>
                  <a:schemeClr val="bg1"/>
                </a:solidFill>
              </a:rPr>
              <a:t>“[W]hen </a:t>
            </a:r>
            <a:r>
              <a:rPr lang="en-US" sz="4000" dirty="0">
                <a:solidFill>
                  <a:schemeClr val="bg1"/>
                </a:solidFill>
              </a:rPr>
              <a:t>materials protected by </a:t>
            </a:r>
            <a:r>
              <a:rPr lang="en-US" sz="4000" dirty="0" smtClean="0">
                <a:solidFill>
                  <a:schemeClr val="bg1"/>
                </a:solidFill>
              </a:rPr>
              <a:t>the work product doctrine are used by the examiner to refresh a witness’s recollection . . . The protection afforded by the work product doctrine is waived and the opponent's </a:t>
            </a:r>
            <a:r>
              <a:rPr lang="en-US" sz="4000" dirty="0">
                <a:solidFill>
                  <a:schemeClr val="bg1"/>
                </a:solidFill>
              </a:rPr>
              <a:t>attorney is entitled to inspect the writing</a:t>
            </a:r>
            <a:r>
              <a:rPr lang="en-US" sz="4000" dirty="0" smtClean="0">
                <a:solidFill>
                  <a:schemeClr val="bg1"/>
                </a:solidFill>
              </a:rPr>
              <a:t>.”</a:t>
            </a:r>
            <a:r>
              <a:rPr lang="en-US" sz="4000" dirty="0">
                <a:solidFill>
                  <a:schemeClr val="bg1"/>
                </a:solidFill>
              </a:rPr>
              <a:t> </a:t>
            </a:r>
            <a:br>
              <a:rPr lang="en-US" sz="4000" dirty="0">
                <a:solidFill>
                  <a:schemeClr val="bg1"/>
                </a:solidFill>
              </a:rPr>
            </a:br>
            <a:r>
              <a:rPr lang="en-US" sz="4000" u="sng" dirty="0">
                <a:solidFill>
                  <a:schemeClr val="bg1"/>
                </a:solidFill>
              </a:rPr>
              <a:t>Com. v. O'Brien</a:t>
            </a:r>
            <a:r>
              <a:rPr lang="en-US" sz="4000" dirty="0">
                <a:solidFill>
                  <a:schemeClr val="bg1"/>
                </a:solidFill>
              </a:rPr>
              <a:t>, 419 Mass. 470, 478, 645 N.E.2d 1170, 1175 (1995)</a:t>
            </a:r>
          </a:p>
          <a:p>
            <a:pPr marL="0" indent="0">
              <a:buNone/>
            </a:pPr>
            <a:endParaRPr lang="en-US" sz="4000" dirty="0">
              <a:solidFill>
                <a:schemeClr val="bg1"/>
              </a:solidFill>
            </a:endParaRPr>
          </a:p>
        </p:txBody>
      </p:sp>
    </p:spTree>
    <p:extLst>
      <p:ext uri="{BB962C8B-B14F-4D97-AF65-F5344CB8AC3E}">
        <p14:creationId xmlns:p14="http://schemas.microsoft.com/office/powerpoint/2010/main" val="171060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448" y="2078422"/>
            <a:ext cx="10515600" cy="1325563"/>
          </a:xfrm>
        </p:spPr>
        <p:txBody>
          <a:bodyPr/>
          <a:lstStyle/>
          <a:p>
            <a:pPr algn="ctr"/>
            <a:r>
              <a:rPr lang="en-US" dirty="0" smtClean="0"/>
              <a:t>Bottom Line?</a:t>
            </a:r>
            <a:endParaRPr lang="en-US" dirty="0"/>
          </a:p>
        </p:txBody>
      </p:sp>
    </p:spTree>
    <p:extLst>
      <p:ext uri="{BB962C8B-B14F-4D97-AF65-F5344CB8AC3E}">
        <p14:creationId xmlns:p14="http://schemas.microsoft.com/office/powerpoint/2010/main" val="304362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947" y="-222016"/>
            <a:ext cx="10515600" cy="1325563"/>
          </a:xfrm>
        </p:spPr>
        <p:txBody>
          <a:bodyPr/>
          <a:lstStyle/>
          <a:p>
            <a:r>
              <a:rPr lang="en-US" dirty="0" smtClean="0"/>
              <a:t>Some common advice – tell the witness to:</a:t>
            </a:r>
            <a:endParaRPr lang="en-US" dirty="0"/>
          </a:p>
        </p:txBody>
      </p:sp>
      <p:sp>
        <p:nvSpPr>
          <p:cNvPr id="3" name="Content Placeholder 2"/>
          <p:cNvSpPr>
            <a:spLocks noGrp="1"/>
          </p:cNvSpPr>
          <p:nvPr>
            <p:ph idx="1"/>
          </p:nvPr>
        </p:nvSpPr>
        <p:spPr>
          <a:xfrm>
            <a:off x="626445" y="885523"/>
            <a:ext cx="10914246" cy="5476775"/>
          </a:xfrm>
        </p:spPr>
        <p:txBody>
          <a:bodyPr>
            <a:noAutofit/>
          </a:bodyPr>
          <a:lstStyle/>
          <a:p>
            <a:pPr>
              <a:lnSpc>
                <a:spcPct val="100000"/>
              </a:lnSpc>
              <a:spcBef>
                <a:spcPts val="0"/>
              </a:spcBef>
            </a:pPr>
            <a:r>
              <a:rPr lang="en-US" sz="3000" dirty="0" smtClean="0"/>
              <a:t>answer truthfully</a:t>
            </a:r>
          </a:p>
          <a:p>
            <a:pPr>
              <a:lnSpc>
                <a:spcPct val="100000"/>
              </a:lnSpc>
              <a:spcBef>
                <a:spcPts val="0"/>
              </a:spcBef>
            </a:pPr>
            <a:r>
              <a:rPr lang="en-US" sz="3000" dirty="0" smtClean="0"/>
              <a:t>maintain neutrality</a:t>
            </a:r>
          </a:p>
          <a:p>
            <a:pPr>
              <a:lnSpc>
                <a:spcPct val="100000"/>
              </a:lnSpc>
              <a:spcBef>
                <a:spcPts val="0"/>
              </a:spcBef>
            </a:pPr>
            <a:r>
              <a:rPr lang="en-US" sz="3000" dirty="0" smtClean="0"/>
              <a:t>only </a:t>
            </a:r>
            <a:r>
              <a:rPr lang="en-US" sz="3000" dirty="0"/>
              <a:t>answer the question </a:t>
            </a:r>
            <a:r>
              <a:rPr lang="en-US" sz="3000" dirty="0" smtClean="0"/>
              <a:t>asked</a:t>
            </a:r>
          </a:p>
          <a:p>
            <a:pPr>
              <a:lnSpc>
                <a:spcPct val="100000"/>
              </a:lnSpc>
              <a:spcBef>
                <a:spcPts val="0"/>
              </a:spcBef>
            </a:pPr>
            <a:r>
              <a:rPr lang="en-US" sz="3000" dirty="0" smtClean="0"/>
              <a:t>give </a:t>
            </a:r>
            <a:r>
              <a:rPr lang="en-US" sz="3000" dirty="0"/>
              <a:t>only the best present </a:t>
            </a:r>
            <a:r>
              <a:rPr lang="en-US" sz="3000" dirty="0" smtClean="0"/>
              <a:t>recollection</a:t>
            </a:r>
          </a:p>
          <a:p>
            <a:pPr>
              <a:lnSpc>
                <a:spcPct val="100000"/>
              </a:lnSpc>
              <a:spcBef>
                <a:spcPts val="0"/>
              </a:spcBef>
            </a:pPr>
            <a:r>
              <a:rPr lang="en-US" sz="3000" dirty="0" smtClean="0"/>
              <a:t>refrain </a:t>
            </a:r>
            <a:r>
              <a:rPr lang="en-US" sz="3000" dirty="0"/>
              <a:t>from volunteering </a:t>
            </a:r>
            <a:r>
              <a:rPr lang="en-US" sz="3000" dirty="0" smtClean="0"/>
              <a:t>information</a:t>
            </a:r>
          </a:p>
          <a:p>
            <a:pPr>
              <a:lnSpc>
                <a:spcPct val="100000"/>
              </a:lnSpc>
              <a:spcBef>
                <a:spcPts val="0"/>
              </a:spcBef>
            </a:pPr>
            <a:r>
              <a:rPr lang="en-US" sz="3000" dirty="0" smtClean="0"/>
              <a:t>testify</a:t>
            </a:r>
            <a:r>
              <a:rPr lang="en-US" sz="3000" dirty="0"/>
              <a:t> only from personal </a:t>
            </a:r>
            <a:r>
              <a:rPr lang="en-US" sz="3000" dirty="0" smtClean="0"/>
              <a:t>knowledge</a:t>
            </a:r>
            <a:endParaRPr lang="en-US" sz="3000" dirty="0"/>
          </a:p>
          <a:p>
            <a:pPr>
              <a:lnSpc>
                <a:spcPct val="100000"/>
              </a:lnSpc>
              <a:spcBef>
                <a:spcPts val="0"/>
              </a:spcBef>
            </a:pPr>
            <a:r>
              <a:rPr lang="en-US" sz="3000" dirty="0" smtClean="0"/>
              <a:t>use </a:t>
            </a:r>
            <a:r>
              <a:rPr lang="en-US" sz="3000" dirty="0"/>
              <a:t>everyday </a:t>
            </a:r>
            <a:r>
              <a:rPr lang="en-US" sz="3000" dirty="0" smtClean="0"/>
              <a:t>language</a:t>
            </a:r>
          </a:p>
          <a:p>
            <a:pPr>
              <a:lnSpc>
                <a:spcPct val="100000"/>
              </a:lnSpc>
              <a:spcBef>
                <a:spcPts val="0"/>
              </a:spcBef>
            </a:pPr>
            <a:r>
              <a:rPr lang="en-US" sz="3000" dirty="0" smtClean="0"/>
              <a:t>testify</a:t>
            </a:r>
            <a:r>
              <a:rPr lang="en-US" sz="3000" dirty="0"/>
              <a:t> </a:t>
            </a:r>
            <a:r>
              <a:rPr lang="en-US" sz="3000" dirty="0" smtClean="0"/>
              <a:t>spontaneously</a:t>
            </a:r>
          </a:p>
          <a:p>
            <a:pPr>
              <a:lnSpc>
                <a:spcPct val="100000"/>
              </a:lnSpc>
              <a:spcBef>
                <a:spcPts val="0"/>
              </a:spcBef>
            </a:pPr>
            <a:r>
              <a:rPr lang="en-US" sz="3000" dirty="0" smtClean="0"/>
              <a:t>avoid memorization</a:t>
            </a:r>
          </a:p>
          <a:p>
            <a:pPr>
              <a:lnSpc>
                <a:spcPct val="100000"/>
              </a:lnSpc>
              <a:spcBef>
                <a:spcPts val="0"/>
              </a:spcBef>
            </a:pPr>
            <a:r>
              <a:rPr lang="en-US" sz="3000" dirty="0" smtClean="0"/>
              <a:t>pause </a:t>
            </a:r>
            <a:r>
              <a:rPr lang="en-US" sz="3000" dirty="0"/>
              <a:t>before </a:t>
            </a:r>
            <a:r>
              <a:rPr lang="en-US" sz="3000" dirty="0" smtClean="0"/>
              <a:t>answering</a:t>
            </a:r>
          </a:p>
          <a:p>
            <a:pPr>
              <a:lnSpc>
                <a:spcPct val="100000"/>
              </a:lnSpc>
              <a:spcBef>
                <a:spcPts val="0"/>
              </a:spcBef>
            </a:pPr>
            <a:r>
              <a:rPr lang="en-US" sz="3000" dirty="0" smtClean="0"/>
              <a:t>admit </a:t>
            </a:r>
            <a:r>
              <a:rPr lang="en-US" sz="3000" dirty="0"/>
              <a:t>to lack of knowledge where appropriate, and </a:t>
            </a:r>
            <a:endParaRPr lang="en-US" sz="3000" dirty="0" smtClean="0"/>
          </a:p>
          <a:p>
            <a:pPr>
              <a:lnSpc>
                <a:spcPct val="100000"/>
              </a:lnSpc>
              <a:spcBef>
                <a:spcPts val="0"/>
              </a:spcBef>
            </a:pPr>
            <a:r>
              <a:rPr lang="en-US" sz="3000" dirty="0" smtClean="0"/>
              <a:t>clarify </a:t>
            </a:r>
            <a:r>
              <a:rPr lang="en-US" sz="3000" dirty="0"/>
              <a:t>any unclear questions</a:t>
            </a:r>
            <a:r>
              <a:rPr lang="en-US" sz="3000" dirty="0" smtClean="0"/>
              <a:t>.</a:t>
            </a:r>
          </a:p>
        </p:txBody>
      </p:sp>
    </p:spTree>
    <p:extLst>
      <p:ext uri="{BB962C8B-B14F-4D97-AF65-F5344CB8AC3E}">
        <p14:creationId xmlns:p14="http://schemas.microsoft.com/office/powerpoint/2010/main" val="1170567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450" y="759760"/>
            <a:ext cx="10515600" cy="5564037"/>
          </a:xfrm>
        </p:spPr>
        <p:txBody>
          <a:bodyPr>
            <a:normAutofit/>
          </a:bodyPr>
          <a:lstStyle/>
          <a:p>
            <a:r>
              <a:rPr lang="en-US" dirty="0" smtClean="0"/>
              <a:t>“The ‘rule</a:t>
            </a:r>
            <a:r>
              <a:rPr lang="en-US" dirty="0"/>
              <a:t> of </a:t>
            </a:r>
            <a:r>
              <a:rPr lang="en-US" dirty="0" smtClean="0"/>
              <a:t>thumb’ [is] that </a:t>
            </a:r>
            <a:r>
              <a:rPr lang="en-US" dirty="0"/>
              <a:t>an attorney may instruct a witness </a:t>
            </a:r>
            <a:r>
              <a:rPr lang="en-US" i="1" dirty="0"/>
              <a:t>how</a:t>
            </a:r>
            <a:r>
              <a:rPr lang="en-US" dirty="0"/>
              <a:t> to testify, but should refrain from telling a witness </a:t>
            </a:r>
            <a:r>
              <a:rPr lang="en-US" i="1" dirty="0"/>
              <a:t>what</a:t>
            </a:r>
            <a:r>
              <a:rPr lang="en-US" dirty="0"/>
              <a:t> to </a:t>
            </a:r>
            <a:r>
              <a:rPr lang="en-US" dirty="0" smtClean="0"/>
              <a:t>say.”</a:t>
            </a:r>
            <a:r>
              <a:rPr lang="en-US" dirty="0"/>
              <a:t> </a:t>
            </a:r>
            <a:br>
              <a:rPr lang="en-US" dirty="0"/>
            </a:br>
            <a:r>
              <a:rPr lang="en-US" dirty="0"/>
              <a:t/>
            </a:r>
            <a:br>
              <a:rPr lang="en-US" dirty="0"/>
            </a:br>
            <a:r>
              <a:rPr lang="en-US" sz="3600" dirty="0"/>
              <a:t>Joseph D. </a:t>
            </a:r>
            <a:r>
              <a:rPr lang="en-US" sz="3600" dirty="0" err="1"/>
              <a:t>Piorkowski</a:t>
            </a:r>
            <a:r>
              <a:rPr lang="en-US" sz="3600" dirty="0"/>
              <a:t>, Jr., </a:t>
            </a:r>
            <a:r>
              <a:rPr lang="en-US" sz="3600" u="sng" dirty="0" smtClean="0"/>
              <a:t>Professional </a:t>
            </a:r>
            <a:r>
              <a:rPr lang="en-US" sz="3600" u="sng" dirty="0"/>
              <a:t>Conduct and the Preparation of Witnesses for Trial: Defining the Acceptable Limitations of "Coaching"</a:t>
            </a:r>
            <a:r>
              <a:rPr lang="en-US" sz="3600" dirty="0"/>
              <a:t>, 1 Geo. J. Legal Ethics 389, 390 (1987)</a:t>
            </a:r>
            <a:br>
              <a:rPr lang="en-US" sz="3600" dirty="0"/>
            </a:br>
            <a:endParaRPr lang="en-US" sz="3600" dirty="0"/>
          </a:p>
        </p:txBody>
      </p:sp>
    </p:spTree>
    <p:extLst>
      <p:ext uri="{BB962C8B-B14F-4D97-AF65-F5344CB8AC3E}">
        <p14:creationId xmlns:p14="http://schemas.microsoft.com/office/powerpoint/2010/main" val="4109138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6825</TotalTime>
  <Words>1962</Words>
  <Application>Microsoft Office PowerPoint</Application>
  <PresentationFormat>Widescreen</PresentationFormat>
  <Paragraphs>192</Paragraphs>
  <Slides>73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73</vt:i4>
      </vt:variant>
    </vt:vector>
  </HeadingPairs>
  <TitlesOfParts>
    <vt:vector size="78" baseType="lpstr">
      <vt:lpstr>Arial</vt:lpstr>
      <vt:lpstr>Calibri</vt:lpstr>
      <vt:lpstr>Calibri Light</vt:lpstr>
      <vt:lpstr>Century Gothic</vt:lpstr>
      <vt:lpstr>Office Theme</vt:lpstr>
      <vt:lpstr>PowerPoint Presentation</vt:lpstr>
      <vt:lpstr>Preparing Witnesses</vt:lpstr>
      <vt:lpstr>Restatement (Third) of the Law Governing  Lawyers, § 116(1)</vt:lpstr>
      <vt:lpstr>“[A] lawyer has an ethical duty to prepare a witness.”  Christy v. Pennsylvania Tpk. Comm'n, 160 F.R.D. 51, 53 (E.D. Pa. 1995)</vt:lpstr>
      <vt:lpstr>On the other hand . . . </vt:lpstr>
      <vt:lpstr>Rhode Island Rules of Professional Conduct </vt:lpstr>
      <vt:lpstr>Is there any tension?</vt:lpstr>
      <vt:lpstr>Some common advice – tell the witness to:</vt:lpstr>
      <vt:lpstr>“The ‘rule of thumb’ [is] that an attorney may instruct a witness how to testify, but should refrain from telling a witness what to say.”   Joseph D. Piorkowski, Jr., Professional Conduct and the Preparation of Witnesses for Trial: Defining the Acceptable Limitations of "Coaching", 1 Geo. J. Legal Ethics 389, 390 (1987) </vt:lpstr>
      <vt:lpstr>Is it really that easy?</vt:lpstr>
      <vt:lpstr>Does any of this ring a bell?</vt:lpstr>
      <vt:lpstr>“[S]ooner or later, most of us trim the sail of the testifying client a bit too much. It is one thing to say, ‘No perjury,’ and yet another to avoid it always or to encourage it never.”  Berg, Preparing Witnesses, Litigation, Winter 1987, at 13-14)  </vt:lpstr>
      <vt:lpstr>What to say to the witness right up front?</vt:lpstr>
      <vt:lpstr>Is there any more concrete advice out there?</vt:lpstr>
      <vt:lpstr>Some (More) Basic Principles</vt:lpstr>
      <vt:lpstr>PowerPoint Presentation</vt:lpstr>
      <vt:lpstr>Restatement (Third) of the Law Governing  Lawyers, § 116, comment b</vt:lpstr>
      <vt:lpstr>According to the Restatement, witness preparation may properly include:</vt:lpstr>
      <vt:lpstr>Could reviewing a witness’s recollection ever amount to improper witness coaching?</vt:lpstr>
      <vt:lpstr>PowerPoint Presentation</vt:lpstr>
      <vt:lpstr>PowerPoint Presentation</vt:lpstr>
      <vt:lpstr>Does this help?</vt:lpstr>
      <vt:lpstr>PowerPoint Presentation</vt:lpstr>
      <vt:lpstr>PowerPoint Presentation</vt:lpstr>
      <vt:lpstr>PowerPoint Presentation</vt:lpstr>
      <vt:lpstr>PowerPoint Presentation</vt:lpstr>
      <vt:lpstr>PowerPoint Presentation</vt:lpstr>
      <vt:lpstr>“The line is not easily drawn between proper review of the facts and refreshment of the recollection of a witness and putting words in the mouth of the witness or ideas in his mind.”   Hamdi &amp; Ibrahim Mango Co. v. Fire Ass'n of Philadelphia, 20 F.R.D. 181, 183 (S.D.N.Y. 1957) </vt:lpstr>
      <vt:lpstr> A lawyer's “duty is to extract the facts from the witness, not pour them into him.”   In re Eldridge, 82 N.Y. 161, 171 (1880)</vt:lpstr>
      <vt:lpstr>According to the Restatement, witness preparation may also properly include:</vt:lpstr>
      <vt:lpstr>Consider this</vt:lpstr>
      <vt:lpstr>Cornell Law School says:</vt:lpstr>
      <vt:lpstr>According to the Restatement, witness preparation may also properly include:</vt:lpstr>
      <vt:lpstr>Could this ever run afoul of the ethics rules?</vt:lpstr>
      <vt:lpstr>PowerPoint Presentation</vt:lpstr>
      <vt:lpstr>The problem?</vt:lpstr>
      <vt:lpstr>According to the Restatement, witness preparation may also properly include:</vt:lpstr>
      <vt:lpstr>According to the Restatement, witness preparation may also properly include:</vt:lpstr>
      <vt:lpstr>“[A]n attorney can, and should, critically examine a witness's testimony, discuss with the witness other relevant evidence, work to refresh the witness's recollection, and prepare the witness for questioning on direct and cross-examination.”  Ibarra v. Baker, 338 F. App'x 457, 465 (5th Cir. 2009)  </vt:lpstr>
      <vt:lpstr>In re Crossen, 450 Mass. 533, 576, 880 N.E.2d 352, 384 (2008) </vt:lpstr>
      <vt:lpstr>“The bottom line is that virtually all witness preparation tactics-even those routinely utilized by lawyers-can raise ethical questions.   Timothy J. Miller, Matthew J. Singer, Ethical Limits on Witness Preparation, CBA Rec., September 2015, at 24, 26 “</vt:lpstr>
      <vt:lpstr>What factors matter to the courts?</vt:lpstr>
      <vt:lpstr>“Shaping” Recollections:  What is proper?</vt:lpstr>
      <vt:lpstr>“Shaping” Recollections:  What is proper?</vt:lpstr>
      <vt:lpstr>Result?</vt:lpstr>
      <vt:lpstr>“Shaping” Recollections:  What is proper?</vt:lpstr>
      <vt:lpstr>“Shaping” Recollections:  What is proper?</vt:lpstr>
      <vt:lpstr>“Shaping” Recollections:  What is proper?</vt:lpstr>
      <vt:lpstr>Key distinction?</vt:lpstr>
      <vt:lpstr>“In Resolution Trust, the lawyers repeatedly emphasized that the witness must tell the truth, even while aggressively challenging the witness's perception of events and asking her to change the substance of her affidavit.  The lawyers' emphasis on candor-even as they attempted to persuade the witness to make changes to her affidavit-was a key.”</vt:lpstr>
      <vt:lpstr>“It is one thing to ask a witness to swear to facts which are knowingly false. It is another thing, in an arms-length interview with a witness, for an attorney to attempt to persuade her, even aggressively, that her initial version of a certain fact situation is not complete or accurate.”   Resolution Tr. Corp. v. Bright, 6 F.3d 336, 341 (5th Cir. 1993) </vt:lpstr>
      <vt:lpstr>What to say to the witness?</vt:lpstr>
      <vt:lpstr>“The ethical concerns that some scholars have raised about these tactics . . . can be reduced by emphasizing to the witness the need to testify truthfully.”  Timothy J. Miller, Matthew J. Singer, Ethical Limits on Witness Preparation, CBA Rec., September 2015, at 24, 28 </vt:lpstr>
      <vt:lpstr>An empty gesture?</vt:lpstr>
      <vt:lpstr>Well-known study:</vt:lpstr>
      <vt:lpstr>“Small differences in the wording of questions can make large differences in a witness's responses.”  Richard C. Wydick, The Ethics of Witness Coaching, 17 Cardozo L. Rev. 1, 43 (1995)  </vt:lpstr>
      <vt:lpstr>Bottom Line:</vt:lpstr>
      <vt:lpstr>What is the ordinary remedy if it appears that a witness has been “coached” to answer in a certain way?</vt:lpstr>
      <vt:lpstr>“The fact that she rehearsed her testimony is, of course, fair game on cross-examination.”  Lynch v. State, 13 A.3d 603, 606–07 (R.I. 2011) </vt:lpstr>
      <vt:lpstr>Witness Testimony at Trial</vt:lpstr>
      <vt:lpstr>Hypothetical?</vt:lpstr>
      <vt:lpstr>Additional facts needed?</vt:lpstr>
      <vt:lpstr>A body of federal law says:</vt:lpstr>
      <vt:lpstr>Another consequence?</vt:lpstr>
      <vt:lpstr>Additional Issue in a Criminal Case?</vt:lpstr>
      <vt:lpstr>Except for prosecutors?</vt:lpstr>
      <vt:lpstr>Privilege Issues Related to Witness Testimony</vt:lpstr>
      <vt:lpstr>Is it proper to explain to a witness your theory of the case?</vt:lpstr>
      <vt:lpstr>“If the attorney discloses the strategy of the case to a nonparty witness, that information is discoverable, so the attorney should be wary of what he or she communicates to a nonparty witness.”  Joseph D. Piorkowski, Jr., Professional Conduct and the Preparation of Witnesses for Trial: Defining the Acceptable Limitations of "Coaching", 1 Geo. J. Legal Ethics 389, 393 (1987) </vt:lpstr>
      <vt:lpstr>Sharing documents with witnesses</vt:lpstr>
      <vt:lpstr>Writing Used to Refresh Witness Recollection</vt:lpstr>
      <vt:lpstr>Isn’t the memo protected by work product?</vt:lpstr>
      <vt:lpstr>Bottom Line?</vt:lpstr>
    </vt:vector>
  </TitlesOfParts>
  <Company>Roger Williams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dc:creator>
  <cp:lastModifiedBy>Administrator</cp:lastModifiedBy>
  <cp:revision>655</cp:revision>
  <dcterms:created xsi:type="dcterms:W3CDTF">2016-05-02T14:35:10Z</dcterms:created>
  <dcterms:modified xsi:type="dcterms:W3CDTF">2017-09-29T12:54:57Z</dcterms:modified>
</cp:coreProperties>
</file>