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304" r:id="rId5"/>
    <p:sldId id="259" r:id="rId6"/>
    <p:sldId id="293" r:id="rId7"/>
    <p:sldId id="286" r:id="rId8"/>
    <p:sldId id="260" r:id="rId9"/>
    <p:sldId id="294" r:id="rId10"/>
    <p:sldId id="263" r:id="rId11"/>
    <p:sldId id="295" r:id="rId12"/>
    <p:sldId id="296" r:id="rId13"/>
    <p:sldId id="297" r:id="rId14"/>
    <p:sldId id="264" r:id="rId15"/>
    <p:sldId id="265" r:id="rId16"/>
    <p:sldId id="267" r:id="rId17"/>
    <p:sldId id="298" r:id="rId18"/>
    <p:sldId id="283" r:id="rId19"/>
    <p:sldId id="288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E7D"/>
    <a:srgbClr val="D253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39" autoAdjust="0"/>
  </p:normalViewPr>
  <p:slideViewPr>
    <p:cSldViewPr>
      <p:cViewPr>
        <p:scale>
          <a:sx n="107" d="100"/>
          <a:sy n="107" d="100"/>
        </p:scale>
        <p:origin x="-90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4" d="100"/>
        <a:sy n="84" d="100"/>
      </p:scale>
      <p:origin x="0" y="58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C3F4B-F304-4800-8111-0B4A8D3D340A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696F-84A7-42B9-8C6C-B73CE685FBA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C3F4B-F304-4800-8111-0B4A8D3D340A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696F-84A7-42B9-8C6C-B73CE685F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C3F4B-F304-4800-8111-0B4A8D3D340A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696F-84A7-42B9-8C6C-B73CE685F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C3F4B-F304-4800-8111-0B4A8D3D340A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696F-84A7-42B9-8C6C-B73CE685F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C3F4B-F304-4800-8111-0B4A8D3D340A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696F-84A7-42B9-8C6C-B73CE685FBA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C3F4B-F304-4800-8111-0B4A8D3D340A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696F-84A7-42B9-8C6C-B73CE685F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C3F4B-F304-4800-8111-0B4A8D3D340A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696F-84A7-42B9-8C6C-B73CE685FBAF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C3F4B-F304-4800-8111-0B4A8D3D340A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696F-84A7-42B9-8C6C-B73CE685F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C3F4B-F304-4800-8111-0B4A8D3D340A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696F-84A7-42B9-8C6C-B73CE685F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C3F4B-F304-4800-8111-0B4A8D3D340A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696F-84A7-42B9-8C6C-B73CE685FBA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C3F4B-F304-4800-8111-0B4A8D3D340A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696F-84A7-42B9-8C6C-B73CE685F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rgbClr val="006E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37C3F4B-F304-4800-8111-0B4A8D3D340A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FAE696F-84A7-42B9-8C6C-B73CE685FBA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nkuckes@rwu.edu" TargetMode="External"/><Relationship Id="rId2" Type="http://schemas.openxmlformats.org/officeDocument/2006/relationships/hyperlink" Target="mailto:bmagratten@pierceatwood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Direct examinations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505200"/>
            <a:ext cx="83058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i="1" dirty="0"/>
              <a:t>Litigation Academy </a:t>
            </a:r>
            <a:endParaRPr lang="en-US" i="1" dirty="0" smtClean="0"/>
          </a:p>
          <a:p>
            <a:r>
              <a:rPr lang="en-US" i="1" dirty="0" smtClean="0"/>
              <a:t>2017 </a:t>
            </a:r>
            <a:r>
              <a:rPr lang="en-US" i="1" dirty="0"/>
              <a:t>Direct &amp; Cross Examination Skills Program</a:t>
            </a:r>
          </a:p>
          <a:p>
            <a:endParaRPr lang="en-US" dirty="0" smtClean="0"/>
          </a:p>
          <a:p>
            <a:r>
              <a:rPr lang="en-US" dirty="0" smtClean="0"/>
              <a:t>Hon</a:t>
            </a:r>
            <a:r>
              <a:rPr lang="en-US" dirty="0"/>
              <a:t>. William E. Smith</a:t>
            </a:r>
          </a:p>
          <a:p>
            <a:r>
              <a:rPr lang="en-US" dirty="0"/>
              <a:t>Brooks </a:t>
            </a:r>
            <a:r>
              <a:rPr lang="en-US" dirty="0" smtClean="0"/>
              <a:t>Magratten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31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Lay Opinion (FRE 701)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>
            <a:noAutofit/>
          </a:bodyPr>
          <a:lstStyle/>
          <a:p>
            <a:pPr>
              <a:buClrTx/>
            </a:pPr>
            <a:r>
              <a:rPr lang="en-US" dirty="0"/>
              <a:t>Lay opinion must be:</a:t>
            </a:r>
          </a:p>
          <a:p>
            <a:pPr marL="731520" lvl="1" indent="-457200">
              <a:buClrTx/>
              <a:buSzPct val="100000"/>
              <a:buFont typeface="+mj-lt"/>
              <a:buAutoNum type="alphaLcParenR"/>
            </a:pPr>
            <a:r>
              <a:rPr lang="en-US" dirty="0" smtClean="0"/>
              <a:t>rationally </a:t>
            </a:r>
            <a:r>
              <a:rPr lang="en-US" dirty="0"/>
              <a:t>based on the </a:t>
            </a:r>
            <a:r>
              <a:rPr lang="en-US" dirty="0" smtClean="0"/>
              <a:t>witness’s perception</a:t>
            </a:r>
            <a:r>
              <a:rPr lang="en-US" dirty="0"/>
              <a:t>;</a:t>
            </a:r>
          </a:p>
          <a:p>
            <a:pPr marL="731520" lvl="1" indent="-457200">
              <a:buClrTx/>
              <a:buSzPct val="100000"/>
              <a:buFont typeface="+mj-lt"/>
              <a:buAutoNum type="alphaLcParenR"/>
            </a:pPr>
            <a:r>
              <a:rPr lang="en-US" dirty="0" smtClean="0"/>
              <a:t>helpful </a:t>
            </a:r>
            <a:r>
              <a:rPr lang="en-US" dirty="0"/>
              <a:t>to clearly understanding the </a:t>
            </a:r>
            <a:r>
              <a:rPr lang="en-US" dirty="0" smtClean="0"/>
              <a:t>witness’s</a:t>
            </a:r>
          </a:p>
          <a:p>
            <a:pPr marL="274320" lvl="1" indent="0">
              <a:buClrTx/>
              <a:buSzPct val="100000"/>
              <a:buNone/>
            </a:pPr>
            <a:r>
              <a:rPr lang="en-US" dirty="0"/>
              <a:t> </a:t>
            </a:r>
            <a:r>
              <a:rPr lang="en-US" dirty="0" smtClean="0"/>
              <a:t>      testimony or </a:t>
            </a:r>
            <a:r>
              <a:rPr lang="en-US" dirty="0"/>
              <a:t>to </a:t>
            </a:r>
            <a:r>
              <a:rPr lang="en-US" dirty="0" smtClean="0"/>
              <a:t>determining a fact </a:t>
            </a:r>
            <a:r>
              <a:rPr lang="en-US" dirty="0"/>
              <a:t>in issue</a:t>
            </a:r>
            <a:r>
              <a:rPr lang="en-US" dirty="0" smtClean="0"/>
              <a:t>;</a:t>
            </a:r>
          </a:p>
          <a:p>
            <a:pPr marL="731520" lvl="1" indent="-457200">
              <a:buClrTx/>
              <a:buSzPct val="100000"/>
              <a:buAutoNum type="alphaLcParenR" startAt="3"/>
            </a:pPr>
            <a:r>
              <a:rPr lang="en-US" dirty="0" smtClean="0"/>
              <a:t>not based on scientific, technical, or other</a:t>
            </a:r>
          </a:p>
          <a:p>
            <a:pPr marL="274320" lvl="1" indent="0">
              <a:buClrTx/>
              <a:buSzPct val="100000"/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smtClean="0"/>
              <a:t>specialized knowledge.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53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Diction</a:t>
            </a:r>
            <a:endParaRPr lang="en-US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048" y="1524000"/>
            <a:ext cx="6096000" cy="504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102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rmAutofit/>
          </a:bodyPr>
          <a:lstStyle/>
          <a:p>
            <a:r>
              <a:rPr lang="en-US" sz="3600" dirty="0"/>
              <a:t>Moving Exhibits In Evidence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76800"/>
          </a:xfrm>
        </p:spPr>
        <p:txBody>
          <a:bodyPr/>
          <a:lstStyle/>
          <a:p>
            <a:pPr>
              <a:buClrTx/>
            </a:pPr>
            <a:r>
              <a:rPr lang="en-US" dirty="0" smtClean="0"/>
              <a:t>Ask witness to identify the document / thing.</a:t>
            </a:r>
            <a:endParaRPr lang="en-US" dirty="0"/>
          </a:p>
          <a:p>
            <a:pPr>
              <a:buClrTx/>
            </a:pPr>
            <a:r>
              <a:rPr lang="en-US" dirty="0"/>
              <a:t>H</a:t>
            </a:r>
            <a:r>
              <a:rPr lang="en-US" dirty="0" smtClean="0"/>
              <a:t>ave witness explain why they recognize the document / thing.</a:t>
            </a:r>
            <a:endParaRPr lang="en-US" dirty="0"/>
          </a:p>
          <a:p>
            <a:pPr>
              <a:buClrTx/>
            </a:pPr>
            <a:r>
              <a:rPr lang="en-US" dirty="0" smtClean="0"/>
              <a:t>Lay the foundation. See Chapter 7, </a:t>
            </a:r>
            <a:r>
              <a:rPr lang="en-US" u="sng" dirty="0" smtClean="0"/>
              <a:t>Trials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2155" y="4419600"/>
            <a:ext cx="272415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187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768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buClrTx/>
            </a:pPr>
            <a:r>
              <a:rPr lang="en-US" dirty="0"/>
              <a:t>Review testimony with your witness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120000"/>
              </a:lnSpc>
              <a:spcBef>
                <a:spcPts val="600"/>
              </a:spcBef>
              <a:buClrTx/>
            </a:pPr>
            <a:r>
              <a:rPr lang="en-US" dirty="0"/>
              <a:t>Show witness the courtroom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120000"/>
              </a:lnSpc>
              <a:spcBef>
                <a:spcPts val="600"/>
              </a:spcBef>
              <a:buClrTx/>
            </a:pPr>
            <a:r>
              <a:rPr lang="en-US" dirty="0"/>
              <a:t>Make sure the witness knows what to expect.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rmAutofit/>
          </a:bodyPr>
          <a:lstStyle/>
          <a:p>
            <a:r>
              <a:rPr lang="en-US" sz="3600" dirty="0"/>
              <a:t>Prepare Your Witness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886200"/>
            <a:ext cx="3793067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97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Bring Testimony To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759201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600"/>
              </a:spcBef>
              <a:buClrTx/>
            </a:pPr>
            <a:r>
              <a:rPr lang="en-US" dirty="0"/>
              <a:t>Consider using demonstrative aids.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Tx/>
            </a:pPr>
            <a:r>
              <a:rPr lang="en-US" dirty="0"/>
              <a:t>Get your witness on their feet.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Tx/>
            </a:pPr>
            <a:r>
              <a:rPr lang="en-US" dirty="0"/>
              <a:t>Weave exhibits into the story.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Tx/>
            </a:pPr>
            <a:r>
              <a:rPr lang="en-US" dirty="0"/>
              <a:t>Be careful about having your witness draw.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146884"/>
            <a:ext cx="3505200" cy="2490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968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Refreshing Recollection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76800"/>
          </a:xfrm>
        </p:spPr>
        <p:txBody>
          <a:bodyPr/>
          <a:lstStyle/>
          <a:p>
            <a:pPr marL="514350" indent="-514350">
              <a:buClrTx/>
              <a:buAutoNum type="arabicPeriod"/>
            </a:pPr>
            <a:r>
              <a:rPr lang="en-US" dirty="0"/>
              <a:t>Witnesses will forget important facts.</a:t>
            </a:r>
          </a:p>
          <a:p>
            <a:pPr marL="514350" indent="-514350">
              <a:buClrTx/>
              <a:buAutoNum type="arabicPeriod"/>
            </a:pPr>
            <a:r>
              <a:rPr lang="en-US" dirty="0"/>
              <a:t>Show the witness the document / object that may refresh recollection.</a:t>
            </a:r>
          </a:p>
          <a:p>
            <a:pPr marL="514350" indent="-514350">
              <a:buClrTx/>
              <a:buAutoNum type="arabicPeriod"/>
            </a:pPr>
            <a:r>
              <a:rPr lang="en-US" dirty="0"/>
              <a:t>Ask the witness if the document / object refreshes their recollection about the facts at issue.</a:t>
            </a:r>
          </a:p>
          <a:p>
            <a:pPr marL="514350" indent="-514350">
              <a:buClrTx/>
              <a:buAutoNum type="arabicPeriod"/>
            </a:pPr>
            <a:r>
              <a:rPr lang="en-US" dirty="0"/>
              <a:t>Take the document / object away from the witness.</a:t>
            </a:r>
          </a:p>
          <a:p>
            <a:pPr marL="514350" indent="-514350">
              <a:buClrTx/>
              <a:buAutoNum type="arabicPeriod"/>
            </a:pPr>
            <a:r>
              <a:rPr lang="en-US" dirty="0"/>
              <a:t>Have the witness testify from their refreshed recollection.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31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Redirect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7680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600"/>
              </a:spcBef>
              <a:buClrTx/>
            </a:pPr>
            <a:r>
              <a:rPr lang="en-US" dirty="0"/>
              <a:t>Don’t do it unless you need to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120000"/>
              </a:lnSpc>
              <a:spcBef>
                <a:spcPts val="600"/>
              </a:spcBef>
              <a:buClrTx/>
            </a:pPr>
            <a:r>
              <a:rPr lang="en-US" dirty="0"/>
              <a:t>Keep it short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120000"/>
              </a:lnSpc>
              <a:spcBef>
                <a:spcPts val="600"/>
              </a:spcBef>
              <a:buClrTx/>
            </a:pPr>
            <a:r>
              <a:rPr lang="en-US" dirty="0"/>
              <a:t>Stay within scope of cross.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981200"/>
            <a:ext cx="33655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05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Quinlan v. Kane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768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buClrTx/>
            </a:pPr>
            <a:r>
              <a:rPr lang="en-US" dirty="0"/>
              <a:t>Prepare 12 – 15 minutes of direct exam.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Tx/>
            </a:pPr>
            <a:r>
              <a:rPr lang="en-US" dirty="0"/>
              <a:t>Prepare your witness tomorrow.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Tx/>
            </a:pPr>
            <a:r>
              <a:rPr lang="en-US" dirty="0"/>
              <a:t>Email opposing counsel about topics you plan to cover.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Tx/>
            </a:pPr>
            <a:r>
              <a:rPr lang="en-US" dirty="0"/>
              <a:t>Think about exhibits.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Tx/>
            </a:pPr>
            <a:r>
              <a:rPr lang="en-US" dirty="0"/>
              <a:t>Think about documents / objects you can use to refresh recollection.</a:t>
            </a:r>
          </a:p>
        </p:txBody>
      </p:sp>
    </p:spTree>
    <p:extLst>
      <p:ext uri="{BB962C8B-B14F-4D97-AF65-F5344CB8AC3E}">
        <p14:creationId xmlns:p14="http://schemas.microsoft.com/office/powerpoint/2010/main" val="17756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Questions?</a:t>
            </a:r>
            <a:endParaRPr lang="en-US" sz="3600" dirty="0"/>
          </a:p>
        </p:txBody>
      </p:sp>
      <p:pic>
        <p:nvPicPr>
          <p:cNvPr id="4" name="Picture 2" descr="http://upload.wikimedia.org/wikipedia/commons/6/65/20_questions_195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339870" y="1676400"/>
            <a:ext cx="6181450" cy="46634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08011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contact</a:t>
            </a:r>
            <a:endParaRPr lang="en-US" sz="4800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696200" cy="1752600"/>
          </a:xfrm>
        </p:spPr>
        <p:txBody>
          <a:bodyPr>
            <a:no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Brooks </a:t>
            </a:r>
            <a:r>
              <a:rPr lang="en-US" sz="1800" dirty="0" smtClean="0">
                <a:solidFill>
                  <a:schemeClr val="tx1"/>
                </a:solidFill>
              </a:rPr>
              <a:t>Magratten				Prof. Niki Kuckes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Pierce Atwood </a:t>
            </a:r>
            <a:r>
              <a:rPr lang="en-US" sz="1800" dirty="0" smtClean="0">
                <a:solidFill>
                  <a:schemeClr val="tx1"/>
                </a:solidFill>
              </a:rPr>
              <a:t>LLP			RWU School of Law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72 Pine </a:t>
            </a:r>
            <a:r>
              <a:rPr lang="en-US" sz="1800" dirty="0" smtClean="0">
                <a:solidFill>
                  <a:schemeClr val="tx1"/>
                </a:solidFill>
              </a:rPr>
              <a:t>Street				Ten </a:t>
            </a:r>
            <a:r>
              <a:rPr lang="en-US" sz="1800" dirty="0" err="1" smtClean="0">
                <a:solidFill>
                  <a:schemeClr val="tx1"/>
                </a:solidFill>
              </a:rPr>
              <a:t>Metacomet</a:t>
            </a:r>
            <a:r>
              <a:rPr lang="en-US" sz="1800" dirty="0" smtClean="0">
                <a:solidFill>
                  <a:schemeClr val="tx1"/>
                </a:solidFill>
              </a:rPr>
              <a:t> Ave.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Providence, RI </a:t>
            </a:r>
            <a:r>
              <a:rPr lang="en-US" sz="1800" dirty="0" smtClean="0">
                <a:solidFill>
                  <a:schemeClr val="tx1"/>
                </a:solidFill>
              </a:rPr>
              <a:t>02903			Bristol, RI 02809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  <a:hlinkClick r:id="rId2"/>
              </a:rPr>
              <a:t>bmagratten@pierceatwood.com</a:t>
            </a:r>
            <a:r>
              <a:rPr lang="en-US" sz="1800" dirty="0" smtClean="0">
                <a:solidFill>
                  <a:schemeClr val="tx1"/>
                </a:solidFill>
              </a:rPr>
              <a:t>		</a:t>
            </a:r>
            <a:r>
              <a:rPr lang="en-US" sz="1800" dirty="0" smtClean="0">
                <a:solidFill>
                  <a:schemeClr val="tx1"/>
                </a:solidFill>
                <a:hlinkClick r:id="rId3"/>
              </a:rPr>
              <a:t>nkuckes@rwu.edu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401-490-3422				401-254-4505</a:t>
            </a:r>
            <a:endParaRPr lang="en-US" sz="1800" dirty="0" smtClean="0">
              <a:solidFill>
                <a:schemeClr val="tx1"/>
              </a:solidFill>
            </a:endParaRP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26644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28800"/>
            <a:ext cx="7315834" cy="4602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Direct v. Cross Examination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3599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FRE 601:  Competency to Testify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8382000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buClrTx/>
            </a:pPr>
            <a:r>
              <a:rPr lang="en-US" sz="2400" dirty="0"/>
              <a:t>Every person is competent to be a witness unless these rules provide otherwise</a:t>
            </a:r>
            <a:r>
              <a:rPr lang="en-US" sz="2400" dirty="0" smtClean="0"/>
              <a:t>.</a:t>
            </a:r>
            <a:endParaRPr lang="en-US" sz="2400" dirty="0"/>
          </a:p>
          <a:p>
            <a:pPr>
              <a:lnSpc>
                <a:spcPct val="120000"/>
              </a:lnSpc>
              <a:spcBef>
                <a:spcPts val="600"/>
              </a:spcBef>
              <a:buClrTx/>
            </a:pPr>
            <a:r>
              <a:rPr lang="en-US" sz="2400" dirty="0"/>
              <a:t>Where state law supplies the rule of decision, then state law governs the witness’s competency to testify.</a:t>
            </a:r>
          </a:p>
        </p:txBody>
      </p:sp>
    </p:spTree>
    <p:extLst>
      <p:ext uri="{BB962C8B-B14F-4D97-AF65-F5344CB8AC3E}">
        <p14:creationId xmlns:p14="http://schemas.microsoft.com/office/powerpoint/2010/main" val="112778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FRE 602:  Need for Personal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8382000" cy="4525963"/>
          </a:xfrm>
        </p:spPr>
        <p:txBody>
          <a:bodyPr>
            <a:noAutofit/>
          </a:bodyPr>
          <a:lstStyle/>
          <a:p>
            <a:pPr>
              <a:buClrTx/>
            </a:pPr>
            <a:r>
              <a:rPr lang="en-US" sz="2400" dirty="0"/>
              <a:t>A witness may testify to a matter only if evidence is introduced sufficient to support a finding that the witness has personal knowledge of the matter</a:t>
            </a:r>
            <a:r>
              <a:rPr lang="en-US" sz="2400" dirty="0" smtClean="0"/>
              <a:t>.</a:t>
            </a:r>
            <a:endParaRPr lang="en-US" sz="2400" dirty="0"/>
          </a:p>
          <a:p>
            <a:pPr>
              <a:buClrTx/>
            </a:pPr>
            <a:r>
              <a:rPr lang="en-US" sz="2400" dirty="0"/>
              <a:t>Evidence to prove personal knowledge may consist of the witness’s own testimony.</a:t>
            </a:r>
          </a:p>
        </p:txBody>
      </p:sp>
    </p:spTree>
    <p:extLst>
      <p:ext uri="{BB962C8B-B14F-4D97-AF65-F5344CB8AC3E}">
        <p14:creationId xmlns:p14="http://schemas.microsoft.com/office/powerpoint/2010/main" val="127619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a Leading Question?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828800"/>
            <a:ext cx="4038600" cy="431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85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a Leading Question?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8382000" cy="4525963"/>
          </a:xfrm>
        </p:spPr>
        <p:txBody>
          <a:bodyPr>
            <a:noAutofit/>
          </a:bodyPr>
          <a:lstStyle/>
          <a:p>
            <a:pPr marL="514350" lvl="0" indent="-514350">
              <a:buClrTx/>
              <a:buSzTx/>
              <a:buFont typeface="Arial" panose="020B0604020202020204" pitchFamily="34" charset="0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Tell us what you saw as you entered the intersection.</a:t>
            </a:r>
          </a:p>
          <a:p>
            <a:pPr marL="514350" lvl="0" indent="-514350">
              <a:buClrTx/>
              <a:buSzTx/>
              <a:buFont typeface="Arial" panose="020B0604020202020204" pitchFamily="34" charset="0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What was the color of the light when you entered the intersection?</a:t>
            </a:r>
          </a:p>
          <a:p>
            <a:pPr marL="514350" lvl="0" indent="-514350">
              <a:buClrTx/>
              <a:buSzTx/>
              <a:buFont typeface="Arial" panose="020B0604020202020204" pitchFamily="34" charset="0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Was the stoplight green when you entered the intersection?</a:t>
            </a:r>
          </a:p>
          <a:p>
            <a:pPr marL="514350" lvl="0" indent="-514350">
              <a:buClrTx/>
              <a:buSzTx/>
              <a:buFont typeface="Arial" panose="020B0604020202020204" pitchFamily="34" charset="0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The light was green when you entered the intersection, right?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1611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i="1" dirty="0"/>
              <a:t>You can lead on direct…sometimes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76800"/>
          </a:xfrm>
        </p:spPr>
        <p:txBody>
          <a:bodyPr>
            <a:normAutofit/>
          </a:bodyPr>
          <a:lstStyle/>
          <a:p>
            <a:pPr marL="342900" lvl="0" indent="-342900">
              <a:buClrTx/>
              <a:buSzTx/>
            </a:pPr>
            <a:r>
              <a:rPr lang="en-US" dirty="0">
                <a:solidFill>
                  <a:prstClr val="black"/>
                </a:solidFill>
              </a:rPr>
              <a:t>Witness background</a:t>
            </a:r>
          </a:p>
          <a:p>
            <a:pPr marL="342900" lvl="0" indent="-342900">
              <a:buClrTx/>
              <a:buSzTx/>
            </a:pPr>
            <a:r>
              <a:rPr lang="en-US" dirty="0">
                <a:solidFill>
                  <a:prstClr val="black"/>
                </a:solidFill>
              </a:rPr>
              <a:t>Undisputed matters</a:t>
            </a:r>
          </a:p>
          <a:p>
            <a:pPr marL="342900" lvl="0" indent="-342900">
              <a:buClrTx/>
              <a:buSzTx/>
            </a:pPr>
            <a:r>
              <a:rPr lang="en-US" dirty="0">
                <a:solidFill>
                  <a:prstClr val="black"/>
                </a:solidFill>
              </a:rPr>
              <a:t>Foundation to admit exhibits</a:t>
            </a:r>
          </a:p>
          <a:p>
            <a:pPr marL="342900" lvl="0" indent="-342900">
              <a:buClrTx/>
              <a:buSzTx/>
            </a:pPr>
            <a:r>
              <a:rPr lang="en-US" dirty="0">
                <a:solidFill>
                  <a:prstClr val="black"/>
                </a:solidFill>
              </a:rPr>
              <a:t>Hostile witnesses</a:t>
            </a:r>
          </a:p>
          <a:p>
            <a:pPr marL="342900" lvl="0" indent="-342900">
              <a:buClrTx/>
              <a:buSzTx/>
            </a:pPr>
            <a:r>
              <a:rPr lang="en-US" dirty="0">
                <a:solidFill>
                  <a:prstClr val="black"/>
                </a:solidFill>
              </a:rPr>
              <a:t>Problem witnesses (FRE 611(c))</a:t>
            </a:r>
          </a:p>
        </p:txBody>
      </p:sp>
    </p:spTree>
    <p:extLst>
      <p:ext uri="{BB962C8B-B14F-4D97-AF65-F5344CB8AC3E}">
        <p14:creationId xmlns:p14="http://schemas.microsoft.com/office/powerpoint/2010/main" val="2665643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Structure of the Direct Examination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828800"/>
            <a:ext cx="2667000" cy="9906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buClrTx/>
            </a:pPr>
            <a:r>
              <a:rPr lang="en-US" dirty="0" smtClean="0"/>
              <a:t>Chronological			</a:t>
            </a:r>
            <a:endParaRPr lang="en-US" dirty="0"/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4648200" y="1828800"/>
            <a:ext cx="26670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  <a:buClrTx/>
            </a:pPr>
            <a:r>
              <a:rPr lang="en-US" dirty="0" smtClean="0"/>
              <a:t>Impact			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7000"/>
            <a:ext cx="4660393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 descr="Image result for headlin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341" y="2667000"/>
            <a:ext cx="4495799" cy="319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347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495800" y="1905000"/>
            <a:ext cx="4114800" cy="4876800"/>
          </a:xfrm>
        </p:spPr>
        <p:txBody>
          <a:bodyPr>
            <a:noAutofit/>
          </a:bodyPr>
          <a:lstStyle/>
          <a:p>
            <a:pPr>
              <a:buClrTx/>
            </a:pPr>
            <a:r>
              <a:rPr lang="en-US" dirty="0"/>
              <a:t>Give your witness context</a:t>
            </a:r>
            <a:r>
              <a:rPr lang="en-US" dirty="0" smtClean="0"/>
              <a:t>.</a:t>
            </a:r>
            <a:endParaRPr lang="en-US" dirty="0"/>
          </a:p>
          <a:p>
            <a:pPr>
              <a:buClrTx/>
            </a:pPr>
            <a:r>
              <a:rPr lang="en-US" dirty="0"/>
              <a:t>Help focus your witness’s testimony.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Autofit/>
          </a:bodyPr>
          <a:lstStyle/>
          <a:p>
            <a:r>
              <a:rPr lang="en-US" sz="3600" dirty="0"/>
              <a:t>Use a Picture Frame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05000"/>
            <a:ext cx="3040666" cy="3383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491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809</TotalTime>
  <Words>470</Words>
  <Application>Microsoft Office PowerPoint</Application>
  <PresentationFormat>On-screen Show (4:3)</PresentationFormat>
  <Paragraphs>76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Clarity</vt:lpstr>
      <vt:lpstr>Direct examinations</vt:lpstr>
      <vt:lpstr>Direct v. Cross Examination</vt:lpstr>
      <vt:lpstr>FRE 601:  Competency to Testify</vt:lpstr>
      <vt:lpstr>FRE 602:  Need for Personal Knowledge</vt:lpstr>
      <vt:lpstr>What is a Leading Question?</vt:lpstr>
      <vt:lpstr>What is a Leading Question?</vt:lpstr>
      <vt:lpstr>You can lead on direct…sometimes</vt:lpstr>
      <vt:lpstr>Structure of the Direct Examination</vt:lpstr>
      <vt:lpstr>Use a Picture Frame</vt:lpstr>
      <vt:lpstr>Lay Opinion (FRE 701)</vt:lpstr>
      <vt:lpstr>Diction</vt:lpstr>
      <vt:lpstr>Moving Exhibits In Evidence</vt:lpstr>
      <vt:lpstr>Prepare Your Witness</vt:lpstr>
      <vt:lpstr>Bring Testimony To Life</vt:lpstr>
      <vt:lpstr>Refreshing Recollection</vt:lpstr>
      <vt:lpstr>Redirect</vt:lpstr>
      <vt:lpstr>Quinlan v. Kane</vt:lpstr>
      <vt:lpstr>Questions?</vt:lpstr>
      <vt:lpstr>contact</vt:lpstr>
    </vt:vector>
  </TitlesOfParts>
  <Company>Pierce Atwood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ERISA Regulations</dc:title>
  <dc:creator>Brooks R. Magratten</dc:creator>
  <cp:lastModifiedBy>Brooks R. Magratten</cp:lastModifiedBy>
  <cp:revision>73</cp:revision>
  <cp:lastPrinted>2017-09-05T15:08:33Z</cp:lastPrinted>
  <dcterms:created xsi:type="dcterms:W3CDTF">2017-09-03T13:11:54Z</dcterms:created>
  <dcterms:modified xsi:type="dcterms:W3CDTF">2017-09-23T16:13:09Z</dcterms:modified>
</cp:coreProperties>
</file>