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5"/>
  </p:notesMasterIdLst>
  <p:sldIdLst>
    <p:sldId id="292" r:id="rId2"/>
    <p:sldId id="324" r:id="rId3"/>
    <p:sldId id="326" r:id="rId4"/>
    <p:sldId id="270" r:id="rId5"/>
    <p:sldId id="272" r:id="rId6"/>
    <p:sldId id="271" r:id="rId7"/>
    <p:sldId id="328" r:id="rId8"/>
    <p:sldId id="329" r:id="rId9"/>
    <p:sldId id="330" r:id="rId10"/>
    <p:sldId id="350" r:id="rId11"/>
    <p:sldId id="331" r:id="rId12"/>
    <p:sldId id="353" r:id="rId13"/>
    <p:sldId id="273" r:id="rId14"/>
    <p:sldId id="334" r:id="rId15"/>
    <p:sldId id="335" r:id="rId16"/>
    <p:sldId id="336" r:id="rId17"/>
    <p:sldId id="337" r:id="rId18"/>
    <p:sldId id="338" r:id="rId19"/>
    <p:sldId id="339" r:id="rId20"/>
    <p:sldId id="340" r:id="rId21"/>
    <p:sldId id="341" r:id="rId22"/>
    <p:sldId id="342" r:id="rId23"/>
    <p:sldId id="343" r:id="rId24"/>
    <p:sldId id="332" r:id="rId25"/>
    <p:sldId id="344" r:id="rId26"/>
    <p:sldId id="345" r:id="rId27"/>
    <p:sldId id="296" r:id="rId28"/>
    <p:sldId id="349" r:id="rId29"/>
    <p:sldId id="347" r:id="rId30"/>
    <p:sldId id="348" r:id="rId31"/>
    <p:sldId id="351" r:id="rId32"/>
    <p:sldId id="352" r:id="rId33"/>
    <p:sldId id="333" r:id="rId3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856" autoAdjust="0"/>
  </p:normalViewPr>
  <p:slideViewPr>
    <p:cSldViewPr>
      <p:cViewPr varScale="1">
        <p:scale>
          <a:sx n="111" d="100"/>
          <a:sy n="111" d="100"/>
        </p:scale>
        <p:origin x="1614" y="96"/>
      </p:cViewPr>
      <p:guideLst>
        <p:guide orient="horz" pos="2160"/>
        <p:guide pos="2880"/>
      </p:guideLst>
    </p:cSldViewPr>
  </p:slideViewPr>
  <p:outlineViewPr>
    <p:cViewPr>
      <p:scale>
        <a:sx n="33" d="100"/>
        <a:sy n="33" d="100"/>
      </p:scale>
      <p:origin x="0" y="811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US"/>
          </a:p>
        </p:txBody>
      </p:sp>
      <p:sp>
        <p:nvSpPr>
          <p:cNvPr id="112643"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fld id="{B10D478E-1C2D-455B-936A-3DA10BF71159}" type="datetimeFigureOut">
              <a:rPr lang="en-US" altLang="en-US"/>
              <a:pPr>
                <a:defRPr/>
              </a:pPr>
              <a:t>5/18/2018</a:t>
            </a:fld>
            <a:endParaRPr lang="en-US" altLang="en-US"/>
          </a:p>
        </p:txBody>
      </p:sp>
      <p:sp>
        <p:nvSpPr>
          <p:cNvPr id="1126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12645"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646"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US"/>
          </a:p>
        </p:txBody>
      </p:sp>
      <p:sp>
        <p:nvSpPr>
          <p:cNvPr id="112647"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7007C6A4-C92A-4C8B-9240-27FA6F1CA15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Calibri"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Calibri"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Calibri"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Calibri"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Gathering Information</a:t>
            </a:r>
          </a:p>
          <a:p>
            <a:pPr>
              <a:defRPr/>
            </a:pPr>
            <a:endParaRPr lang="en-US" dirty="0" smtClean="0"/>
          </a:p>
          <a:p>
            <a:pPr>
              <a:defRPr/>
            </a:pPr>
            <a:r>
              <a:rPr lang="en-US" dirty="0" smtClean="0"/>
              <a:t>The most common reason for taking a deposition is to gather information. Depositions allow you to learn the facts. In other words, how the events occurred, what the other side knows what information supports your version of events, what the weaknesses are your own case, where the flaws exist in the opponent’s case, and what other witnesses might have useful information.</a:t>
            </a:r>
          </a:p>
          <a:p>
            <a:pPr>
              <a:defRPr/>
            </a:pPr>
            <a:r>
              <a:rPr lang="en-US" dirty="0" smtClean="0"/>
              <a:t>Find out what you don’t know.</a:t>
            </a:r>
          </a:p>
          <a:p>
            <a:pPr>
              <a:defRPr/>
            </a:pPr>
            <a:r>
              <a:rPr lang="en-US" dirty="0" smtClean="0"/>
              <a:t>Confirming what you think you know;</a:t>
            </a:r>
          </a:p>
          <a:p>
            <a:pPr>
              <a:defRPr/>
            </a:pPr>
            <a:r>
              <a:rPr lang="en-US" dirty="0" smtClean="0"/>
              <a:t>Testing out legal and factual theories;</a:t>
            </a:r>
          </a:p>
          <a:p>
            <a:pPr>
              <a:defRPr/>
            </a:pPr>
            <a:endParaRPr lang="en-US" dirty="0"/>
          </a:p>
        </p:txBody>
      </p:sp>
      <p:sp>
        <p:nvSpPr>
          <p:cNvPr id="4" name="Slide Number Placeholder 3"/>
          <p:cNvSpPr>
            <a:spLocks noGrp="1"/>
          </p:cNvSpPr>
          <p:nvPr>
            <p:ph type="sldNum" sz="quarter" idx="5"/>
          </p:nvPr>
        </p:nvSpPr>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fld id="{82643B87-FB5D-41A4-A95D-33EB8BB7CC6E}" type="slidenum">
              <a:rPr lang="en-US" altLang="en-US" smtClean="0">
                <a:latin typeface="Arial" panose="020B0604020202020204" pitchFamily="34" charset="0"/>
              </a:rPr>
              <a:pPr>
                <a:defRPr/>
              </a:pPr>
              <a:t>2</a:t>
            </a:fld>
            <a:endParaRPr lang="en-US" altLang="en-US"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smtClean="0">
                <a:latin typeface="Times New Roman"/>
              </a:rPr>
              <a:t>Top of the Funnel: Open-Ended Questions</a:t>
            </a:r>
          </a:p>
          <a:p>
            <a:pPr>
              <a:defRPr/>
            </a:pPr>
            <a:endParaRPr lang="en-US" b="1" i="1" dirty="0" smtClean="0">
              <a:latin typeface="Times New Roman"/>
            </a:endParaRPr>
          </a:p>
          <a:p>
            <a:pPr>
              <a:defRPr/>
            </a:pPr>
            <a:r>
              <a:rPr lang="en-US" dirty="0" smtClean="0">
                <a:latin typeface="Times New Roman"/>
              </a:rPr>
              <a:t>Once you have the list and have decided what topic on the list you will explore first, the next step is </a:t>
            </a:r>
            <a:r>
              <a:rPr lang="en-US" sz="1050" dirty="0" smtClean="0">
                <a:latin typeface="Times New Roman"/>
              </a:rPr>
              <a:t>to </a:t>
            </a:r>
            <a:r>
              <a:rPr lang="en-US" dirty="0" smtClean="0">
                <a:latin typeface="Times New Roman"/>
              </a:rPr>
              <a:t>begin questioning about the topic using open-ended questions. The questions should resemble the wide mouth of a funnel, gathering up everything the witness knows that may be relevant to the topic.  The classic reporter's questions-who, what, when, where, why, how, supplemented by "describe" “explain" and ‘Tell me about'-will best</a:t>
            </a:r>
          </a:p>
          <a:p>
            <a:pPr>
              <a:defRPr/>
            </a:pPr>
            <a:r>
              <a:rPr lang="en-US" dirty="0" smtClean="0">
                <a:latin typeface="Times New Roman"/>
              </a:rPr>
              <a:t>encourage witnesses </a:t>
            </a:r>
            <a:r>
              <a:rPr lang="en-US" sz="1050" dirty="0" smtClean="0">
                <a:latin typeface="Times New Roman"/>
              </a:rPr>
              <a:t>to </a:t>
            </a:r>
            <a:r>
              <a:rPr lang="en-US" dirty="0" smtClean="0">
                <a:latin typeface="Times New Roman"/>
              </a:rPr>
              <a:t>reveal all they know. Open-ended questions force the witness </a:t>
            </a:r>
            <a:r>
              <a:rPr lang="en-US" sz="1050" dirty="0" smtClean="0">
                <a:latin typeface="Times New Roman"/>
              </a:rPr>
              <a:t>to </a:t>
            </a:r>
            <a:r>
              <a:rPr lang="en-US" dirty="0" smtClean="0">
                <a:latin typeface="Times New Roman"/>
              </a:rPr>
              <a:t>provide the information covered by the question making it much more difficult </a:t>
            </a:r>
            <a:r>
              <a:rPr lang="en-US" sz="1050" dirty="0" smtClean="0">
                <a:latin typeface="Times New Roman"/>
              </a:rPr>
              <a:t>to </a:t>
            </a:r>
            <a:r>
              <a:rPr lang="en-US" dirty="0" smtClean="0">
                <a:latin typeface="Times New Roman"/>
              </a:rPr>
              <a:t>hide information or evade the question.</a:t>
            </a:r>
          </a:p>
          <a:p>
            <a:pPr>
              <a:defRPr/>
            </a:pPr>
            <a:endParaRPr lang="en-US" dirty="0" smtClean="0">
              <a:latin typeface="Times New Roman"/>
            </a:endParaRPr>
          </a:p>
          <a:p>
            <a:pPr>
              <a:defRPr/>
            </a:pPr>
            <a:r>
              <a:rPr lang="en-US" dirty="0" smtClean="0">
                <a:latin typeface="Times New Roman"/>
              </a:rPr>
              <a:t>The value of open-ended questions is well illustrated by thinking about the children's game of Battleship. In the game, each side hides its ships by arranging them on a grid the opponent cannot see. Then each player drops</a:t>
            </a:r>
          </a:p>
          <a:p>
            <a:pPr>
              <a:defRPr/>
            </a:pPr>
            <a:r>
              <a:rPr lang="en-US" dirty="0" smtClean="0">
                <a:latin typeface="Times New Roman"/>
              </a:rPr>
              <a:t>bombs on the other side's ships by calling out a location on the opponent's grid. </a:t>
            </a:r>
            <a:r>
              <a:rPr lang="en-US" sz="1600" dirty="0" smtClean="0">
                <a:latin typeface="Times New Roman"/>
              </a:rPr>
              <a:t>If </a:t>
            </a:r>
            <a:r>
              <a:rPr lang="en-US" dirty="0" smtClean="0">
                <a:latin typeface="Times New Roman"/>
              </a:rPr>
              <a:t>the location is not occupied by an opponent's ship, it is a miss, but, if it is occupied, it is a hit. Many depositions are like playing Battleship, with the taking attorney asking a series of narrow questions, hoping for a hit on what the witness knows, but also coming up with many misses. Here is an example of such an examination in a personal injury case.</a:t>
            </a:r>
          </a:p>
          <a:p>
            <a:pPr>
              <a:defRPr/>
            </a:pPr>
            <a:r>
              <a:rPr lang="en-US" dirty="0" smtClean="0">
                <a:latin typeface="Times New Roman"/>
              </a:rPr>
              <a:t>Q: Were you driving west on Mattis Street at the rime of the</a:t>
            </a:r>
          </a:p>
          <a:p>
            <a:pPr>
              <a:defRPr/>
            </a:pPr>
            <a:r>
              <a:rPr lang="en-US" dirty="0" smtClean="0">
                <a:latin typeface="Times New Roman"/>
              </a:rPr>
              <a:t>accident?</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driving within the speed limit?</a:t>
            </a:r>
          </a:p>
          <a:p>
            <a:pPr>
              <a:defRPr/>
            </a:pPr>
            <a:r>
              <a:rPr lang="en-US" dirty="0" smtClean="0">
                <a:latin typeface="Times New Roman"/>
              </a:rPr>
              <a:t>A: Yes.</a:t>
            </a:r>
          </a:p>
          <a:p>
            <a:pPr>
              <a:defRPr/>
            </a:pPr>
            <a:r>
              <a:rPr lang="en-US" dirty="0" smtClean="0">
                <a:latin typeface="Times New Roman"/>
              </a:rPr>
              <a:t>Q: Was the intersection a four-way stop?</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looking at the traffic ahead?</a:t>
            </a:r>
          </a:p>
          <a:p>
            <a:pPr>
              <a:defRPr/>
            </a:pPr>
            <a:r>
              <a:rPr lang="en-US" sz="1100" dirty="0" smtClean="0">
                <a:latin typeface="Arial"/>
              </a:rPr>
              <a:t>A: </a:t>
            </a:r>
            <a:r>
              <a:rPr lang="en-US" dirty="0" smtClean="0">
                <a:latin typeface="Times New Roman"/>
              </a:rPr>
              <a:t>Yes.</a:t>
            </a:r>
          </a:p>
          <a:p>
            <a:pPr>
              <a:defRPr/>
            </a:pPr>
            <a:r>
              <a:rPr lang="en-US" dirty="0" smtClean="0">
                <a:latin typeface="Times New Roman"/>
              </a:rPr>
              <a:t>Q: Was traffic heavy at that time of the morning?</a:t>
            </a:r>
          </a:p>
          <a:p>
            <a:pPr>
              <a:defRPr/>
            </a:pPr>
            <a:r>
              <a:rPr lang="en-US" sz="1600" dirty="0" smtClean="0">
                <a:latin typeface="Times New Roman"/>
              </a:rPr>
              <a:t>A: No.</a:t>
            </a:r>
          </a:p>
          <a:p>
            <a:pPr>
              <a:defRPr/>
            </a:pPr>
            <a:r>
              <a:rPr lang="en-US" sz="1600" dirty="0" smtClean="0">
                <a:latin typeface="Times New Roman"/>
              </a:rPr>
              <a:t>Q_: </a:t>
            </a:r>
            <a:r>
              <a:rPr lang="en-US" dirty="0" smtClean="0">
                <a:latin typeface="Times New Roman"/>
              </a:rPr>
              <a:t>Did you see the plaintiff before the collision?</a:t>
            </a:r>
          </a:p>
          <a:p>
            <a:pPr>
              <a:defRPr/>
            </a:pPr>
            <a:r>
              <a:rPr lang="en-US" dirty="0" smtClean="0">
                <a:latin typeface="Times New Roman"/>
              </a:rPr>
              <a:t>A: Yes</a:t>
            </a:r>
          </a:p>
          <a:p>
            <a:pPr>
              <a:defRPr/>
            </a:pPr>
            <a:endParaRPr lang="en-US" dirty="0" smtClean="0">
              <a:latin typeface="Times New Roman"/>
            </a:endParaRPr>
          </a:p>
          <a:p>
            <a:pPr>
              <a:defRPr/>
            </a:pPr>
            <a:r>
              <a:rPr lang="en-US" dirty="0" smtClean="0">
                <a:latin typeface="Times New Roman"/>
              </a:rPr>
              <a:t>This technique works fine as long as you ask all the right questions. But if you fail to ask a question on a topic on which the witness has information, you will have a miss, just as in Battleship. In the above example, if you fail</a:t>
            </a:r>
          </a:p>
          <a:p>
            <a:pPr>
              <a:defRPr/>
            </a:pPr>
            <a:r>
              <a:rPr lang="en-US" dirty="0" smtClean="0">
                <a:latin typeface="Times New Roman"/>
              </a:rPr>
              <a:t>to ask "Did you stop at the intersection?" the witness will never have to tell how she ignored the stop sign, went through the intersection, and collided with the plaintiff's car. The results are much better when you ask open-ended questions that force witnesses </a:t>
            </a:r>
            <a:r>
              <a:rPr lang="en-US" sz="1100" dirty="0" smtClean="0">
                <a:latin typeface="Times New Roman"/>
              </a:rPr>
              <a:t>to </a:t>
            </a:r>
            <a:r>
              <a:rPr lang="en-US" dirty="0" smtClean="0">
                <a:latin typeface="Times New Roman"/>
              </a:rPr>
              <a:t>tell what they know. Instead of playing Battleship, you are, in effect, asking to look at the opponent's grid.</a:t>
            </a:r>
          </a:p>
          <a:p>
            <a:pPr>
              <a:defRPr/>
            </a:pPr>
            <a:r>
              <a:rPr lang="en-US" sz="1800" dirty="0" smtClean="0">
                <a:latin typeface="Times New Roman"/>
              </a:rPr>
              <a:t>If </a:t>
            </a:r>
            <a:r>
              <a:rPr lang="en-US" dirty="0" smtClean="0">
                <a:latin typeface="Times New Roman"/>
              </a:rPr>
              <a:t>we were </a:t>
            </a:r>
            <a:r>
              <a:rPr lang="en-US" sz="1100" dirty="0" smtClean="0">
                <a:latin typeface="Times New Roman"/>
              </a:rPr>
              <a:t>to </a:t>
            </a:r>
            <a:r>
              <a:rPr lang="en-US" dirty="0" smtClean="0">
                <a:latin typeface="Times New Roman"/>
              </a:rPr>
              <a:t>rerun the above example using open-ended questions, </a:t>
            </a:r>
            <a:r>
              <a:rPr lang="en-US" sz="1400" dirty="0" smtClean="0">
                <a:latin typeface="Times New Roman"/>
              </a:rPr>
              <a:t>it </a:t>
            </a:r>
            <a:r>
              <a:rPr lang="en-US" dirty="0" smtClean="0">
                <a:latin typeface="Times New Roman"/>
              </a:rPr>
              <a:t>would sound like this:</a:t>
            </a:r>
          </a:p>
          <a:p>
            <a:pPr>
              <a:defRPr/>
            </a:pPr>
            <a:r>
              <a:rPr lang="en-US" sz="1800" dirty="0" smtClean="0">
                <a:latin typeface="Times New Roman"/>
              </a:rPr>
              <a:t>Q: </a:t>
            </a:r>
            <a:r>
              <a:rPr lang="en-US" dirty="0" smtClean="0">
                <a:latin typeface="Times New Roman"/>
              </a:rPr>
              <a:t>Tell me what you were doing just before the accident.</a:t>
            </a:r>
          </a:p>
          <a:p>
            <a:pPr>
              <a:defRPr/>
            </a:pPr>
            <a:r>
              <a:rPr lang="en-US" sz="1800" dirty="0" smtClean="0">
                <a:latin typeface="Times New Roman"/>
              </a:rPr>
              <a:t>Q: </a:t>
            </a:r>
            <a:r>
              <a:rPr lang="en-US" dirty="0" smtClean="0">
                <a:latin typeface="Times New Roman"/>
              </a:rPr>
              <a:t>Where were you going?</a:t>
            </a:r>
          </a:p>
          <a:p>
            <a:pPr>
              <a:defRPr/>
            </a:pPr>
            <a:r>
              <a:rPr lang="en-US" sz="1800" dirty="0" smtClean="0">
                <a:latin typeface="Times New Roman"/>
              </a:rPr>
              <a:t>Q: </a:t>
            </a:r>
            <a:r>
              <a:rPr lang="en-US" dirty="0" smtClean="0">
                <a:latin typeface="Times New Roman"/>
              </a:rPr>
              <a:t>Why were you going there?</a:t>
            </a:r>
          </a:p>
          <a:p>
            <a:pPr>
              <a:defRPr/>
            </a:pPr>
            <a:r>
              <a:rPr lang="en-US" sz="1800" dirty="0" smtClean="0">
                <a:latin typeface="Times New Roman"/>
              </a:rPr>
              <a:t>Q: </a:t>
            </a:r>
            <a:r>
              <a:rPr lang="en-US" dirty="0" smtClean="0">
                <a:latin typeface="Times New Roman"/>
              </a:rPr>
              <a:t>What were you looking at?</a:t>
            </a:r>
          </a:p>
          <a:p>
            <a:pPr>
              <a:defRPr/>
            </a:pPr>
            <a:r>
              <a:rPr lang="en-US" sz="1800" dirty="0" smtClean="0">
                <a:latin typeface="Times New Roman"/>
              </a:rPr>
              <a:t>Q: </a:t>
            </a:r>
            <a:r>
              <a:rPr lang="en-US" dirty="0" smtClean="0">
                <a:latin typeface="Times New Roman"/>
              </a:rPr>
              <a:t>What did you see?</a:t>
            </a:r>
          </a:p>
          <a:p>
            <a:pPr>
              <a:defRPr/>
            </a:pPr>
            <a:r>
              <a:rPr lang="en-US" sz="1800" dirty="0" smtClean="0">
                <a:latin typeface="Times New Roman"/>
              </a:rPr>
              <a:t>Q: </a:t>
            </a:r>
            <a:r>
              <a:rPr lang="en-US" dirty="0" smtClean="0">
                <a:latin typeface="Times New Roman"/>
              </a:rPr>
              <a:t>What was the traffic like?</a:t>
            </a:r>
          </a:p>
          <a:p>
            <a:pPr>
              <a:defRPr/>
            </a:pPr>
            <a:r>
              <a:rPr lang="en-US" dirty="0" smtClean="0">
                <a:latin typeface="Times New Roman"/>
              </a:rPr>
              <a:t>Q: Describe the intersection for me.</a:t>
            </a:r>
          </a:p>
          <a:p>
            <a:pPr>
              <a:defRPr/>
            </a:pPr>
            <a:r>
              <a:rPr lang="en-US" sz="1800" dirty="0" smtClean="0">
                <a:latin typeface="Times New Roman"/>
              </a:rPr>
              <a:t>Q: </a:t>
            </a:r>
            <a:r>
              <a:rPr lang="en-US" dirty="0" smtClean="0">
                <a:latin typeface="Times New Roman"/>
              </a:rPr>
              <a:t>What did you do when you came to the intersection?</a:t>
            </a:r>
          </a:p>
          <a:p>
            <a:pPr>
              <a:defRPr/>
            </a:pPr>
            <a:r>
              <a:rPr lang="en-US" sz="2000" dirty="0" smtClean="0">
                <a:latin typeface="Arial"/>
              </a:rPr>
              <a:t>Q </a:t>
            </a:r>
            <a:r>
              <a:rPr lang="en-US" dirty="0" smtClean="0">
                <a:latin typeface="Times New Roman"/>
              </a:rPr>
              <a:t>When did you </a:t>
            </a:r>
            <a:r>
              <a:rPr lang="en-US" sz="1800" dirty="0" smtClean="0">
                <a:latin typeface="Times New Roman"/>
              </a:rPr>
              <a:t>first </a:t>
            </a:r>
            <a:r>
              <a:rPr lang="en-US" dirty="0" smtClean="0">
                <a:latin typeface="Times New Roman"/>
              </a:rPr>
              <a:t>see the plaintiff?</a:t>
            </a:r>
          </a:p>
          <a:p>
            <a:pPr>
              <a:defRPr/>
            </a:pPr>
            <a:r>
              <a:rPr lang="en-US" sz="1800" dirty="0" smtClean="0">
                <a:latin typeface="Times New Roman"/>
              </a:rPr>
              <a:t>Q: </a:t>
            </a:r>
            <a:r>
              <a:rPr lang="en-US" dirty="0" smtClean="0">
                <a:latin typeface="Times New Roman"/>
              </a:rPr>
              <a:t>Tell me everything that happened after you saw the plaintiff.</a:t>
            </a:r>
          </a:p>
          <a:p>
            <a:pPr>
              <a:defRPr/>
            </a:pPr>
            <a:r>
              <a:rPr lang="en-US" sz="1800" dirty="0" smtClean="0">
                <a:latin typeface="Times New Roman"/>
              </a:rPr>
              <a:t>Q: </a:t>
            </a:r>
            <a:r>
              <a:rPr lang="en-US" dirty="0" smtClean="0">
                <a:latin typeface="Times New Roman"/>
              </a:rPr>
              <a:t>Why did the accident happen?</a:t>
            </a:r>
          </a:p>
          <a:p>
            <a:pPr>
              <a:defRPr/>
            </a:pPr>
            <a:endParaRPr lang="en-US" dirty="0" smtClean="0">
              <a:latin typeface="Times New Roman"/>
            </a:endParaRPr>
          </a:p>
          <a:p>
            <a:pPr>
              <a:defRPr/>
            </a:pPr>
            <a:r>
              <a:rPr lang="en-US" dirty="0" smtClean="0">
                <a:latin typeface="Times New Roman"/>
              </a:rPr>
              <a:t>Using open-ended questions is particularly important when considering how witnesses are often prepared for their depositions. A standard instruction</a:t>
            </a:r>
          </a:p>
          <a:p>
            <a:pPr>
              <a:defRPr/>
            </a:pPr>
            <a:r>
              <a:rPr lang="en-US" dirty="0" smtClean="0">
                <a:latin typeface="Times New Roman"/>
              </a:rPr>
              <a:t>is: "Listen to the question, answer only the question asked, do not volunteer." Open-ended questions do not permit the witness to parse the question and avoid providing information. In effect, the witness is forced to</a:t>
            </a:r>
          </a:p>
          <a:p>
            <a:pPr>
              <a:defRPr/>
            </a:pPr>
            <a:r>
              <a:rPr lang="en-US" dirty="0" smtClean="0">
                <a:latin typeface="Times New Roman"/>
              </a:rPr>
              <a:t>volunteer information.</a:t>
            </a:r>
            <a:endParaRPr lang="en-US" dirty="0"/>
          </a:p>
        </p:txBody>
      </p:sp>
      <p:sp>
        <p:nvSpPr>
          <p:cNvPr id="4" name="Slide Number Placeholder 3"/>
          <p:cNvSpPr>
            <a:spLocks noGrp="1"/>
          </p:cNvSpPr>
          <p:nvPr>
            <p:ph type="sldNum" sz="quarter" idx="5"/>
          </p:nvPr>
        </p:nvSpPr>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fld id="{863D391F-071D-48C4-A243-711F7CBE3E16}" type="slidenum">
              <a:rPr lang="en-US" altLang="en-US" smtClean="0">
                <a:latin typeface="Arial" panose="020B0604020202020204" pitchFamily="34" charset="0"/>
              </a:rPr>
              <a:pPr>
                <a:defRPr/>
              </a:pPr>
              <a:t>16</a:t>
            </a:fld>
            <a:endParaRPr lang="en-US" altLang="en-US"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smtClean="0">
                <a:latin typeface="Times New Roman"/>
              </a:rPr>
              <a:t>Top of the Funnel: Open-Ended Questions</a:t>
            </a:r>
          </a:p>
          <a:p>
            <a:pPr>
              <a:defRPr/>
            </a:pPr>
            <a:endParaRPr lang="en-US" b="1" i="1" dirty="0" smtClean="0">
              <a:latin typeface="Times New Roman"/>
            </a:endParaRPr>
          </a:p>
          <a:p>
            <a:pPr>
              <a:defRPr/>
            </a:pPr>
            <a:r>
              <a:rPr lang="en-US" dirty="0" smtClean="0">
                <a:latin typeface="Times New Roman"/>
              </a:rPr>
              <a:t>Once you have the list and have decided what topic on the list you will explore first, the next step is </a:t>
            </a:r>
            <a:r>
              <a:rPr lang="en-US" sz="1050" dirty="0" smtClean="0">
                <a:latin typeface="Times New Roman"/>
              </a:rPr>
              <a:t>to </a:t>
            </a:r>
            <a:r>
              <a:rPr lang="en-US" dirty="0" smtClean="0">
                <a:latin typeface="Times New Roman"/>
              </a:rPr>
              <a:t>begin questioning about the topic using open-ended questions. The questions should resemble the wide mouth of a funnel, gathering up everything the witness knows that may be relevant to the topic.  The classic reporter's questions-who, what, when, where, why, how, supplemented by "describe" “explain" and ‘Tell me about'-will best</a:t>
            </a:r>
          </a:p>
          <a:p>
            <a:pPr>
              <a:defRPr/>
            </a:pPr>
            <a:r>
              <a:rPr lang="en-US" dirty="0" smtClean="0">
                <a:latin typeface="Times New Roman"/>
              </a:rPr>
              <a:t>encourage witnesses </a:t>
            </a:r>
            <a:r>
              <a:rPr lang="en-US" sz="1050" dirty="0" smtClean="0">
                <a:latin typeface="Times New Roman"/>
              </a:rPr>
              <a:t>to </a:t>
            </a:r>
            <a:r>
              <a:rPr lang="en-US" dirty="0" smtClean="0">
                <a:latin typeface="Times New Roman"/>
              </a:rPr>
              <a:t>reveal all they know. Open-ended questions force the witness </a:t>
            </a:r>
            <a:r>
              <a:rPr lang="en-US" sz="1050" dirty="0" smtClean="0">
                <a:latin typeface="Times New Roman"/>
              </a:rPr>
              <a:t>to </a:t>
            </a:r>
            <a:r>
              <a:rPr lang="en-US" dirty="0" smtClean="0">
                <a:latin typeface="Times New Roman"/>
              </a:rPr>
              <a:t>provide the information covered by the question making it much more difficult </a:t>
            </a:r>
            <a:r>
              <a:rPr lang="en-US" sz="1050" dirty="0" smtClean="0">
                <a:latin typeface="Times New Roman"/>
              </a:rPr>
              <a:t>to </a:t>
            </a:r>
            <a:r>
              <a:rPr lang="en-US" dirty="0" smtClean="0">
                <a:latin typeface="Times New Roman"/>
              </a:rPr>
              <a:t>hide information or evade the question.</a:t>
            </a:r>
          </a:p>
          <a:p>
            <a:pPr>
              <a:defRPr/>
            </a:pPr>
            <a:endParaRPr lang="en-US" dirty="0" smtClean="0">
              <a:latin typeface="Times New Roman"/>
            </a:endParaRPr>
          </a:p>
          <a:p>
            <a:pPr>
              <a:defRPr/>
            </a:pPr>
            <a:r>
              <a:rPr lang="en-US" dirty="0" smtClean="0">
                <a:latin typeface="Times New Roman"/>
              </a:rPr>
              <a:t>The value of open-ended questions is well illustrated by thinking about the children's game of Battleship. In the game, each side hides its ships by arranging them on a grid the opponent cannot see. Then each player drops</a:t>
            </a:r>
          </a:p>
          <a:p>
            <a:pPr>
              <a:defRPr/>
            </a:pPr>
            <a:r>
              <a:rPr lang="en-US" dirty="0" smtClean="0">
                <a:latin typeface="Times New Roman"/>
              </a:rPr>
              <a:t>bombs on the other side's ships by calling out a location on the opponent's grid. </a:t>
            </a:r>
            <a:r>
              <a:rPr lang="en-US" sz="1600" dirty="0" smtClean="0">
                <a:latin typeface="Times New Roman"/>
              </a:rPr>
              <a:t>If </a:t>
            </a:r>
            <a:r>
              <a:rPr lang="en-US" dirty="0" smtClean="0">
                <a:latin typeface="Times New Roman"/>
              </a:rPr>
              <a:t>the location is not occupied by an opponent's ship, it is a miss, but, if it is occupied, it is a hit. Many depositions are like playing Battleship, with the taking attorney asking a series of narrow questions, hoping for a hit on what the witness knows, but also coming up with many misses. Here is an example of such an examination in a personal injury case.</a:t>
            </a:r>
          </a:p>
          <a:p>
            <a:pPr>
              <a:defRPr/>
            </a:pPr>
            <a:r>
              <a:rPr lang="en-US" dirty="0" smtClean="0">
                <a:latin typeface="Times New Roman"/>
              </a:rPr>
              <a:t>Q: Were you driving west on Mattis Street at the rime of the</a:t>
            </a:r>
          </a:p>
          <a:p>
            <a:pPr>
              <a:defRPr/>
            </a:pPr>
            <a:r>
              <a:rPr lang="en-US" dirty="0" smtClean="0">
                <a:latin typeface="Times New Roman"/>
              </a:rPr>
              <a:t>accident?</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driving within the speed limit?</a:t>
            </a:r>
          </a:p>
          <a:p>
            <a:pPr>
              <a:defRPr/>
            </a:pPr>
            <a:r>
              <a:rPr lang="en-US" dirty="0" smtClean="0">
                <a:latin typeface="Times New Roman"/>
              </a:rPr>
              <a:t>A: Yes.</a:t>
            </a:r>
          </a:p>
          <a:p>
            <a:pPr>
              <a:defRPr/>
            </a:pPr>
            <a:r>
              <a:rPr lang="en-US" dirty="0" smtClean="0">
                <a:latin typeface="Times New Roman"/>
              </a:rPr>
              <a:t>Q: Was the intersection a four-way stop?</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looking at the traffic ahead?</a:t>
            </a:r>
          </a:p>
          <a:p>
            <a:pPr>
              <a:defRPr/>
            </a:pPr>
            <a:r>
              <a:rPr lang="en-US" sz="1100" dirty="0" smtClean="0">
                <a:latin typeface="Arial"/>
              </a:rPr>
              <a:t>A: </a:t>
            </a:r>
            <a:r>
              <a:rPr lang="en-US" dirty="0" smtClean="0">
                <a:latin typeface="Times New Roman"/>
              </a:rPr>
              <a:t>Yes.</a:t>
            </a:r>
          </a:p>
          <a:p>
            <a:pPr>
              <a:defRPr/>
            </a:pPr>
            <a:r>
              <a:rPr lang="en-US" dirty="0" smtClean="0">
                <a:latin typeface="Times New Roman"/>
              </a:rPr>
              <a:t>Q: Was traffic heavy at that time of the morning?</a:t>
            </a:r>
          </a:p>
          <a:p>
            <a:pPr>
              <a:defRPr/>
            </a:pPr>
            <a:r>
              <a:rPr lang="en-US" sz="1600" dirty="0" smtClean="0">
                <a:latin typeface="Times New Roman"/>
              </a:rPr>
              <a:t>A: No.</a:t>
            </a:r>
          </a:p>
          <a:p>
            <a:pPr>
              <a:defRPr/>
            </a:pPr>
            <a:r>
              <a:rPr lang="en-US" sz="1600" dirty="0" smtClean="0">
                <a:latin typeface="Times New Roman"/>
              </a:rPr>
              <a:t>Q_: </a:t>
            </a:r>
            <a:r>
              <a:rPr lang="en-US" dirty="0" smtClean="0">
                <a:latin typeface="Times New Roman"/>
              </a:rPr>
              <a:t>Did you see the plaintiff before the collision?</a:t>
            </a:r>
          </a:p>
          <a:p>
            <a:pPr>
              <a:defRPr/>
            </a:pPr>
            <a:r>
              <a:rPr lang="en-US" dirty="0" smtClean="0">
                <a:latin typeface="Times New Roman"/>
              </a:rPr>
              <a:t>A: Yes</a:t>
            </a:r>
          </a:p>
          <a:p>
            <a:pPr>
              <a:defRPr/>
            </a:pPr>
            <a:endParaRPr lang="en-US" dirty="0" smtClean="0">
              <a:latin typeface="Times New Roman"/>
            </a:endParaRPr>
          </a:p>
          <a:p>
            <a:pPr>
              <a:defRPr/>
            </a:pPr>
            <a:r>
              <a:rPr lang="en-US" dirty="0" smtClean="0">
                <a:latin typeface="Times New Roman"/>
              </a:rPr>
              <a:t>This technique works fine as long as you ask all the right questions. But if you fail to ask a question on a topic on which the witness has information, you will have a miss, just as in Battleship. In the above example, if you fail</a:t>
            </a:r>
          </a:p>
          <a:p>
            <a:pPr>
              <a:defRPr/>
            </a:pPr>
            <a:r>
              <a:rPr lang="en-US" dirty="0" smtClean="0">
                <a:latin typeface="Times New Roman"/>
              </a:rPr>
              <a:t>to ask "Did you stop at the intersection?" the witness will never have to tell how she ignored the stop sign, went through the intersection, and collided with the plaintiff's car. The results are much better when you ask open-ended questions that force witnesses </a:t>
            </a:r>
            <a:r>
              <a:rPr lang="en-US" sz="1100" dirty="0" smtClean="0">
                <a:latin typeface="Times New Roman"/>
              </a:rPr>
              <a:t>to </a:t>
            </a:r>
            <a:r>
              <a:rPr lang="en-US" dirty="0" smtClean="0">
                <a:latin typeface="Times New Roman"/>
              </a:rPr>
              <a:t>tell what they know. Instead of playing Battleship, you are, in effect, asking to look at the opponent's grid.</a:t>
            </a:r>
          </a:p>
          <a:p>
            <a:pPr>
              <a:defRPr/>
            </a:pPr>
            <a:r>
              <a:rPr lang="en-US" sz="1800" dirty="0" smtClean="0">
                <a:latin typeface="Times New Roman"/>
              </a:rPr>
              <a:t>If </a:t>
            </a:r>
            <a:r>
              <a:rPr lang="en-US" dirty="0" smtClean="0">
                <a:latin typeface="Times New Roman"/>
              </a:rPr>
              <a:t>we were </a:t>
            </a:r>
            <a:r>
              <a:rPr lang="en-US" sz="1100" dirty="0" smtClean="0">
                <a:latin typeface="Times New Roman"/>
              </a:rPr>
              <a:t>to </a:t>
            </a:r>
            <a:r>
              <a:rPr lang="en-US" dirty="0" smtClean="0">
                <a:latin typeface="Times New Roman"/>
              </a:rPr>
              <a:t>rerun the above example using open-ended questions, </a:t>
            </a:r>
            <a:r>
              <a:rPr lang="en-US" sz="1400" dirty="0" smtClean="0">
                <a:latin typeface="Times New Roman"/>
              </a:rPr>
              <a:t>it </a:t>
            </a:r>
            <a:r>
              <a:rPr lang="en-US" dirty="0" smtClean="0">
                <a:latin typeface="Times New Roman"/>
              </a:rPr>
              <a:t>would sound like this:</a:t>
            </a:r>
          </a:p>
          <a:p>
            <a:pPr>
              <a:defRPr/>
            </a:pPr>
            <a:r>
              <a:rPr lang="en-US" sz="1800" dirty="0" smtClean="0">
                <a:latin typeface="Times New Roman"/>
              </a:rPr>
              <a:t>Q: </a:t>
            </a:r>
            <a:r>
              <a:rPr lang="en-US" dirty="0" smtClean="0">
                <a:latin typeface="Times New Roman"/>
              </a:rPr>
              <a:t>Tell me what you were doing just before the accident.</a:t>
            </a:r>
          </a:p>
          <a:p>
            <a:pPr>
              <a:defRPr/>
            </a:pPr>
            <a:r>
              <a:rPr lang="en-US" sz="1800" dirty="0" smtClean="0">
                <a:latin typeface="Times New Roman"/>
              </a:rPr>
              <a:t>Q: </a:t>
            </a:r>
            <a:r>
              <a:rPr lang="en-US" dirty="0" smtClean="0">
                <a:latin typeface="Times New Roman"/>
              </a:rPr>
              <a:t>Where were you going?</a:t>
            </a:r>
          </a:p>
          <a:p>
            <a:pPr>
              <a:defRPr/>
            </a:pPr>
            <a:r>
              <a:rPr lang="en-US" sz="1800" dirty="0" smtClean="0">
                <a:latin typeface="Times New Roman"/>
              </a:rPr>
              <a:t>Q: </a:t>
            </a:r>
            <a:r>
              <a:rPr lang="en-US" dirty="0" smtClean="0">
                <a:latin typeface="Times New Roman"/>
              </a:rPr>
              <a:t>Why were you going there?</a:t>
            </a:r>
          </a:p>
          <a:p>
            <a:pPr>
              <a:defRPr/>
            </a:pPr>
            <a:r>
              <a:rPr lang="en-US" sz="1800" dirty="0" smtClean="0">
                <a:latin typeface="Times New Roman"/>
              </a:rPr>
              <a:t>Q: </a:t>
            </a:r>
            <a:r>
              <a:rPr lang="en-US" dirty="0" smtClean="0">
                <a:latin typeface="Times New Roman"/>
              </a:rPr>
              <a:t>What were you looking at?</a:t>
            </a:r>
          </a:p>
          <a:p>
            <a:pPr>
              <a:defRPr/>
            </a:pPr>
            <a:r>
              <a:rPr lang="en-US" sz="1800" dirty="0" smtClean="0">
                <a:latin typeface="Times New Roman"/>
              </a:rPr>
              <a:t>Q: </a:t>
            </a:r>
            <a:r>
              <a:rPr lang="en-US" dirty="0" smtClean="0">
                <a:latin typeface="Times New Roman"/>
              </a:rPr>
              <a:t>What did you see?</a:t>
            </a:r>
          </a:p>
          <a:p>
            <a:pPr>
              <a:defRPr/>
            </a:pPr>
            <a:r>
              <a:rPr lang="en-US" sz="1800" dirty="0" smtClean="0">
                <a:latin typeface="Times New Roman"/>
              </a:rPr>
              <a:t>Q: </a:t>
            </a:r>
            <a:r>
              <a:rPr lang="en-US" dirty="0" smtClean="0">
                <a:latin typeface="Times New Roman"/>
              </a:rPr>
              <a:t>What was the traffic like?</a:t>
            </a:r>
          </a:p>
          <a:p>
            <a:pPr>
              <a:defRPr/>
            </a:pPr>
            <a:r>
              <a:rPr lang="en-US" dirty="0" smtClean="0">
                <a:latin typeface="Times New Roman"/>
              </a:rPr>
              <a:t>Q: Describe the intersection for me.</a:t>
            </a:r>
          </a:p>
          <a:p>
            <a:pPr>
              <a:defRPr/>
            </a:pPr>
            <a:r>
              <a:rPr lang="en-US" sz="1800" dirty="0" smtClean="0">
                <a:latin typeface="Times New Roman"/>
              </a:rPr>
              <a:t>Q: </a:t>
            </a:r>
            <a:r>
              <a:rPr lang="en-US" dirty="0" smtClean="0">
                <a:latin typeface="Times New Roman"/>
              </a:rPr>
              <a:t>What did you do when you came to the intersection?</a:t>
            </a:r>
          </a:p>
          <a:p>
            <a:pPr>
              <a:defRPr/>
            </a:pPr>
            <a:r>
              <a:rPr lang="en-US" sz="2000" dirty="0" smtClean="0">
                <a:latin typeface="Arial"/>
              </a:rPr>
              <a:t>Q </a:t>
            </a:r>
            <a:r>
              <a:rPr lang="en-US" dirty="0" smtClean="0">
                <a:latin typeface="Times New Roman"/>
              </a:rPr>
              <a:t>When did you </a:t>
            </a:r>
            <a:r>
              <a:rPr lang="en-US" sz="1800" dirty="0" smtClean="0">
                <a:latin typeface="Times New Roman"/>
              </a:rPr>
              <a:t>first </a:t>
            </a:r>
            <a:r>
              <a:rPr lang="en-US" dirty="0" smtClean="0">
                <a:latin typeface="Times New Roman"/>
              </a:rPr>
              <a:t>see the plaintiff?</a:t>
            </a:r>
          </a:p>
          <a:p>
            <a:pPr>
              <a:defRPr/>
            </a:pPr>
            <a:r>
              <a:rPr lang="en-US" sz="1800" dirty="0" smtClean="0">
                <a:latin typeface="Times New Roman"/>
              </a:rPr>
              <a:t>Q: </a:t>
            </a:r>
            <a:r>
              <a:rPr lang="en-US" dirty="0" smtClean="0">
                <a:latin typeface="Times New Roman"/>
              </a:rPr>
              <a:t>Tell me everything that happened after you saw the plaintiff.</a:t>
            </a:r>
          </a:p>
          <a:p>
            <a:pPr>
              <a:defRPr/>
            </a:pPr>
            <a:r>
              <a:rPr lang="en-US" sz="1800" dirty="0" smtClean="0">
                <a:latin typeface="Times New Roman"/>
              </a:rPr>
              <a:t>Q: </a:t>
            </a:r>
            <a:r>
              <a:rPr lang="en-US" dirty="0" smtClean="0">
                <a:latin typeface="Times New Roman"/>
              </a:rPr>
              <a:t>Why did the accident happen?</a:t>
            </a:r>
          </a:p>
          <a:p>
            <a:pPr>
              <a:defRPr/>
            </a:pPr>
            <a:endParaRPr lang="en-US" dirty="0" smtClean="0">
              <a:latin typeface="Times New Roman"/>
            </a:endParaRPr>
          </a:p>
          <a:p>
            <a:pPr>
              <a:defRPr/>
            </a:pPr>
            <a:r>
              <a:rPr lang="en-US" dirty="0" smtClean="0">
                <a:latin typeface="Times New Roman"/>
              </a:rPr>
              <a:t>Using open-ended questions is particularly important when considering how witnesses are often prepared for their depositions. A standard instruction</a:t>
            </a:r>
          </a:p>
          <a:p>
            <a:pPr>
              <a:defRPr/>
            </a:pPr>
            <a:r>
              <a:rPr lang="en-US" dirty="0" smtClean="0">
                <a:latin typeface="Times New Roman"/>
              </a:rPr>
              <a:t>is: "Listen to the question, answer only the question asked, do not volunteer." Open-ended questions do not permit the witness to parse the question and avoid providing information. In effect, the witness is forced to</a:t>
            </a:r>
          </a:p>
          <a:p>
            <a:pPr>
              <a:defRPr/>
            </a:pPr>
            <a:r>
              <a:rPr lang="en-US" dirty="0" smtClean="0">
                <a:latin typeface="Times New Roman"/>
              </a:rPr>
              <a:t>volunteer information.</a:t>
            </a:r>
            <a:endParaRPr lang="en-US" dirty="0"/>
          </a:p>
        </p:txBody>
      </p:sp>
      <p:sp>
        <p:nvSpPr>
          <p:cNvPr id="4" name="Slide Number Placeholder 3"/>
          <p:cNvSpPr>
            <a:spLocks noGrp="1"/>
          </p:cNvSpPr>
          <p:nvPr>
            <p:ph type="sldNum" sz="quarter" idx="5"/>
          </p:nvPr>
        </p:nvSpPr>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fld id="{6752F121-4B5C-46F5-A0EA-22356733D94C}" type="slidenum">
              <a:rPr lang="en-US" altLang="en-US" smtClean="0">
                <a:latin typeface="Arial" panose="020B0604020202020204" pitchFamily="34" charset="0"/>
              </a:rPr>
              <a:pPr>
                <a:defRPr/>
              </a:pPr>
              <a:t>18</a:t>
            </a:fld>
            <a:endParaRPr lang="en-US" altLang="en-US"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smtClean="0">
                <a:latin typeface="Times New Roman"/>
              </a:rPr>
              <a:t>Top of the Funnel: Open-Ended Questions</a:t>
            </a:r>
          </a:p>
          <a:p>
            <a:pPr>
              <a:defRPr/>
            </a:pPr>
            <a:endParaRPr lang="en-US" b="1" i="1" dirty="0" smtClean="0">
              <a:latin typeface="Times New Roman"/>
            </a:endParaRPr>
          </a:p>
          <a:p>
            <a:pPr>
              <a:defRPr/>
            </a:pPr>
            <a:r>
              <a:rPr lang="en-US" dirty="0" smtClean="0">
                <a:latin typeface="Times New Roman"/>
              </a:rPr>
              <a:t>Once you have the list and have decided what topic on the list you will explore first, the next step is </a:t>
            </a:r>
            <a:r>
              <a:rPr lang="en-US" sz="1050" dirty="0" smtClean="0">
                <a:latin typeface="Times New Roman"/>
              </a:rPr>
              <a:t>to </a:t>
            </a:r>
            <a:r>
              <a:rPr lang="en-US" dirty="0" smtClean="0">
                <a:latin typeface="Times New Roman"/>
              </a:rPr>
              <a:t>begin questioning about the topic using open-ended questions. The questions should resemble the wide mouth of a funnel, gathering up everything the witness knows that may be relevant to the topic.  The classic reporter's questions-who, what, when, where, why, how, supplemented by "describe" “explain" and ‘Tell me about'-will best</a:t>
            </a:r>
          </a:p>
          <a:p>
            <a:pPr>
              <a:defRPr/>
            </a:pPr>
            <a:r>
              <a:rPr lang="en-US" dirty="0" smtClean="0">
                <a:latin typeface="Times New Roman"/>
              </a:rPr>
              <a:t>encourage witnesses </a:t>
            </a:r>
            <a:r>
              <a:rPr lang="en-US" sz="1050" dirty="0" smtClean="0">
                <a:latin typeface="Times New Roman"/>
              </a:rPr>
              <a:t>to </a:t>
            </a:r>
            <a:r>
              <a:rPr lang="en-US" dirty="0" smtClean="0">
                <a:latin typeface="Times New Roman"/>
              </a:rPr>
              <a:t>reveal all they know. Open-ended questions force the witness </a:t>
            </a:r>
            <a:r>
              <a:rPr lang="en-US" sz="1050" dirty="0" smtClean="0">
                <a:latin typeface="Times New Roman"/>
              </a:rPr>
              <a:t>to </a:t>
            </a:r>
            <a:r>
              <a:rPr lang="en-US" dirty="0" smtClean="0">
                <a:latin typeface="Times New Roman"/>
              </a:rPr>
              <a:t>provide the information covered by the question making it much more difficult </a:t>
            </a:r>
            <a:r>
              <a:rPr lang="en-US" sz="1050" dirty="0" smtClean="0">
                <a:latin typeface="Times New Roman"/>
              </a:rPr>
              <a:t>to </a:t>
            </a:r>
            <a:r>
              <a:rPr lang="en-US" dirty="0" smtClean="0">
                <a:latin typeface="Times New Roman"/>
              </a:rPr>
              <a:t>hide information or evade the question.</a:t>
            </a:r>
          </a:p>
          <a:p>
            <a:pPr>
              <a:defRPr/>
            </a:pPr>
            <a:endParaRPr lang="en-US" dirty="0" smtClean="0">
              <a:latin typeface="Times New Roman"/>
            </a:endParaRPr>
          </a:p>
          <a:p>
            <a:pPr>
              <a:defRPr/>
            </a:pPr>
            <a:r>
              <a:rPr lang="en-US" dirty="0" smtClean="0">
                <a:latin typeface="Times New Roman"/>
              </a:rPr>
              <a:t>The value of open-ended questions is well illustrated by thinking about the children's game of Battleship. In the game, each side hides its ships by arranging them on a grid the opponent cannot see. Then each player drops</a:t>
            </a:r>
          </a:p>
          <a:p>
            <a:pPr>
              <a:defRPr/>
            </a:pPr>
            <a:r>
              <a:rPr lang="en-US" dirty="0" smtClean="0">
                <a:latin typeface="Times New Roman"/>
              </a:rPr>
              <a:t>bombs on the other side's ships by calling out a location on the opponent's grid. </a:t>
            </a:r>
            <a:r>
              <a:rPr lang="en-US" sz="1600" dirty="0" smtClean="0">
                <a:latin typeface="Times New Roman"/>
              </a:rPr>
              <a:t>If </a:t>
            </a:r>
            <a:r>
              <a:rPr lang="en-US" dirty="0" smtClean="0">
                <a:latin typeface="Times New Roman"/>
              </a:rPr>
              <a:t>the location is not occupied by an opponent's ship, it is a miss, but, if it is occupied, it is a hit. Many depositions are like playing Battleship, with the taking attorney asking a series of narrow questions, hoping for a hit on what the witness knows, but also coming up with many misses. Here is an example of such an examination in a personal injury case.</a:t>
            </a:r>
          </a:p>
          <a:p>
            <a:pPr>
              <a:defRPr/>
            </a:pPr>
            <a:r>
              <a:rPr lang="en-US" dirty="0" smtClean="0">
                <a:latin typeface="Times New Roman"/>
              </a:rPr>
              <a:t>Q: Were you driving west on Mattis Street at the rime of the</a:t>
            </a:r>
          </a:p>
          <a:p>
            <a:pPr>
              <a:defRPr/>
            </a:pPr>
            <a:r>
              <a:rPr lang="en-US" dirty="0" smtClean="0">
                <a:latin typeface="Times New Roman"/>
              </a:rPr>
              <a:t>accident?</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driving within the speed limit?</a:t>
            </a:r>
          </a:p>
          <a:p>
            <a:pPr>
              <a:defRPr/>
            </a:pPr>
            <a:r>
              <a:rPr lang="en-US" dirty="0" smtClean="0">
                <a:latin typeface="Times New Roman"/>
              </a:rPr>
              <a:t>A: Yes.</a:t>
            </a:r>
          </a:p>
          <a:p>
            <a:pPr>
              <a:defRPr/>
            </a:pPr>
            <a:r>
              <a:rPr lang="en-US" dirty="0" smtClean="0">
                <a:latin typeface="Times New Roman"/>
              </a:rPr>
              <a:t>Q: Was the intersection a four-way stop?</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looking at the traffic ahead?</a:t>
            </a:r>
          </a:p>
          <a:p>
            <a:pPr>
              <a:defRPr/>
            </a:pPr>
            <a:r>
              <a:rPr lang="en-US" sz="1100" dirty="0" smtClean="0">
                <a:latin typeface="Arial"/>
              </a:rPr>
              <a:t>A: </a:t>
            </a:r>
            <a:r>
              <a:rPr lang="en-US" dirty="0" smtClean="0">
                <a:latin typeface="Times New Roman"/>
              </a:rPr>
              <a:t>Yes.</a:t>
            </a:r>
          </a:p>
          <a:p>
            <a:pPr>
              <a:defRPr/>
            </a:pPr>
            <a:r>
              <a:rPr lang="en-US" dirty="0" smtClean="0">
                <a:latin typeface="Times New Roman"/>
              </a:rPr>
              <a:t>Q: Was traffic heavy at that time of the morning?</a:t>
            </a:r>
          </a:p>
          <a:p>
            <a:pPr>
              <a:defRPr/>
            </a:pPr>
            <a:r>
              <a:rPr lang="en-US" sz="1600" dirty="0" smtClean="0">
                <a:latin typeface="Times New Roman"/>
              </a:rPr>
              <a:t>A: No.</a:t>
            </a:r>
          </a:p>
          <a:p>
            <a:pPr>
              <a:defRPr/>
            </a:pPr>
            <a:r>
              <a:rPr lang="en-US" sz="1600" dirty="0" smtClean="0">
                <a:latin typeface="Times New Roman"/>
              </a:rPr>
              <a:t>Q_: </a:t>
            </a:r>
            <a:r>
              <a:rPr lang="en-US" dirty="0" smtClean="0">
                <a:latin typeface="Times New Roman"/>
              </a:rPr>
              <a:t>Did you see the plaintiff before the collision?</a:t>
            </a:r>
          </a:p>
          <a:p>
            <a:pPr>
              <a:defRPr/>
            </a:pPr>
            <a:r>
              <a:rPr lang="en-US" dirty="0" smtClean="0">
                <a:latin typeface="Times New Roman"/>
              </a:rPr>
              <a:t>A: Yes</a:t>
            </a:r>
          </a:p>
          <a:p>
            <a:pPr>
              <a:defRPr/>
            </a:pPr>
            <a:endParaRPr lang="en-US" dirty="0" smtClean="0">
              <a:latin typeface="Times New Roman"/>
            </a:endParaRPr>
          </a:p>
          <a:p>
            <a:pPr>
              <a:defRPr/>
            </a:pPr>
            <a:r>
              <a:rPr lang="en-US" dirty="0" smtClean="0">
                <a:latin typeface="Times New Roman"/>
              </a:rPr>
              <a:t>This technique works fine as long as you ask all the right questions. But if you fail to ask a question on a topic on which the witness has information, you will have a miss, just as in Battleship. In the above example, if you fail</a:t>
            </a:r>
          </a:p>
          <a:p>
            <a:pPr>
              <a:defRPr/>
            </a:pPr>
            <a:r>
              <a:rPr lang="en-US" dirty="0" smtClean="0">
                <a:latin typeface="Times New Roman"/>
              </a:rPr>
              <a:t>to ask "Did you stop at the intersection?" the witness will never have to tell how she ignored the stop sign, went through the intersection, and collided with the plaintiff's car. The results are much better when you ask open-ended questions that force witnesses </a:t>
            </a:r>
            <a:r>
              <a:rPr lang="en-US" sz="1100" dirty="0" smtClean="0">
                <a:latin typeface="Times New Roman"/>
              </a:rPr>
              <a:t>to </a:t>
            </a:r>
            <a:r>
              <a:rPr lang="en-US" dirty="0" smtClean="0">
                <a:latin typeface="Times New Roman"/>
              </a:rPr>
              <a:t>tell what they know. Instead of playing Battleship, you are, in effect, asking to look at the opponent's grid.</a:t>
            </a:r>
          </a:p>
          <a:p>
            <a:pPr>
              <a:defRPr/>
            </a:pPr>
            <a:r>
              <a:rPr lang="en-US" sz="1800" dirty="0" smtClean="0">
                <a:latin typeface="Times New Roman"/>
              </a:rPr>
              <a:t>If </a:t>
            </a:r>
            <a:r>
              <a:rPr lang="en-US" dirty="0" smtClean="0">
                <a:latin typeface="Times New Roman"/>
              </a:rPr>
              <a:t>we were </a:t>
            </a:r>
            <a:r>
              <a:rPr lang="en-US" sz="1100" dirty="0" smtClean="0">
                <a:latin typeface="Times New Roman"/>
              </a:rPr>
              <a:t>to </a:t>
            </a:r>
            <a:r>
              <a:rPr lang="en-US" dirty="0" smtClean="0">
                <a:latin typeface="Times New Roman"/>
              </a:rPr>
              <a:t>rerun the above example using open-ended questions, </a:t>
            </a:r>
            <a:r>
              <a:rPr lang="en-US" sz="1400" dirty="0" smtClean="0">
                <a:latin typeface="Times New Roman"/>
              </a:rPr>
              <a:t>it </a:t>
            </a:r>
            <a:r>
              <a:rPr lang="en-US" dirty="0" smtClean="0">
                <a:latin typeface="Times New Roman"/>
              </a:rPr>
              <a:t>would sound like this:</a:t>
            </a:r>
          </a:p>
          <a:p>
            <a:pPr>
              <a:defRPr/>
            </a:pPr>
            <a:r>
              <a:rPr lang="en-US" sz="1800" dirty="0" smtClean="0">
                <a:latin typeface="Times New Roman"/>
              </a:rPr>
              <a:t>Q: </a:t>
            </a:r>
            <a:r>
              <a:rPr lang="en-US" dirty="0" smtClean="0">
                <a:latin typeface="Times New Roman"/>
              </a:rPr>
              <a:t>Tell me what you were doing just before the accident.</a:t>
            </a:r>
          </a:p>
          <a:p>
            <a:pPr>
              <a:defRPr/>
            </a:pPr>
            <a:r>
              <a:rPr lang="en-US" sz="1800" dirty="0" smtClean="0">
                <a:latin typeface="Times New Roman"/>
              </a:rPr>
              <a:t>Q: </a:t>
            </a:r>
            <a:r>
              <a:rPr lang="en-US" dirty="0" smtClean="0">
                <a:latin typeface="Times New Roman"/>
              </a:rPr>
              <a:t>Where were you going?</a:t>
            </a:r>
          </a:p>
          <a:p>
            <a:pPr>
              <a:defRPr/>
            </a:pPr>
            <a:r>
              <a:rPr lang="en-US" sz="1800" dirty="0" smtClean="0">
                <a:latin typeface="Times New Roman"/>
              </a:rPr>
              <a:t>Q: </a:t>
            </a:r>
            <a:r>
              <a:rPr lang="en-US" dirty="0" smtClean="0">
                <a:latin typeface="Times New Roman"/>
              </a:rPr>
              <a:t>Why were you going there?</a:t>
            </a:r>
          </a:p>
          <a:p>
            <a:pPr>
              <a:defRPr/>
            </a:pPr>
            <a:r>
              <a:rPr lang="en-US" sz="1800" dirty="0" smtClean="0">
                <a:latin typeface="Times New Roman"/>
              </a:rPr>
              <a:t>Q: </a:t>
            </a:r>
            <a:r>
              <a:rPr lang="en-US" dirty="0" smtClean="0">
                <a:latin typeface="Times New Roman"/>
              </a:rPr>
              <a:t>What were you looking at?</a:t>
            </a:r>
          </a:p>
          <a:p>
            <a:pPr>
              <a:defRPr/>
            </a:pPr>
            <a:r>
              <a:rPr lang="en-US" sz="1800" dirty="0" smtClean="0">
                <a:latin typeface="Times New Roman"/>
              </a:rPr>
              <a:t>Q: </a:t>
            </a:r>
            <a:r>
              <a:rPr lang="en-US" dirty="0" smtClean="0">
                <a:latin typeface="Times New Roman"/>
              </a:rPr>
              <a:t>What did you see?</a:t>
            </a:r>
          </a:p>
          <a:p>
            <a:pPr>
              <a:defRPr/>
            </a:pPr>
            <a:r>
              <a:rPr lang="en-US" sz="1800" dirty="0" smtClean="0">
                <a:latin typeface="Times New Roman"/>
              </a:rPr>
              <a:t>Q: </a:t>
            </a:r>
            <a:r>
              <a:rPr lang="en-US" dirty="0" smtClean="0">
                <a:latin typeface="Times New Roman"/>
              </a:rPr>
              <a:t>What was the traffic like?</a:t>
            </a:r>
          </a:p>
          <a:p>
            <a:pPr>
              <a:defRPr/>
            </a:pPr>
            <a:r>
              <a:rPr lang="en-US" dirty="0" smtClean="0">
                <a:latin typeface="Times New Roman"/>
              </a:rPr>
              <a:t>Q: Describe the intersection for me.</a:t>
            </a:r>
          </a:p>
          <a:p>
            <a:pPr>
              <a:defRPr/>
            </a:pPr>
            <a:r>
              <a:rPr lang="en-US" sz="1800" dirty="0" smtClean="0">
                <a:latin typeface="Times New Roman"/>
              </a:rPr>
              <a:t>Q: </a:t>
            </a:r>
            <a:r>
              <a:rPr lang="en-US" dirty="0" smtClean="0">
                <a:latin typeface="Times New Roman"/>
              </a:rPr>
              <a:t>What did you do when you came to the intersection?</a:t>
            </a:r>
          </a:p>
          <a:p>
            <a:pPr>
              <a:defRPr/>
            </a:pPr>
            <a:r>
              <a:rPr lang="en-US" sz="2000" dirty="0" smtClean="0">
                <a:latin typeface="Arial"/>
              </a:rPr>
              <a:t>Q </a:t>
            </a:r>
            <a:r>
              <a:rPr lang="en-US" dirty="0" smtClean="0">
                <a:latin typeface="Times New Roman"/>
              </a:rPr>
              <a:t>When did you </a:t>
            </a:r>
            <a:r>
              <a:rPr lang="en-US" sz="1800" dirty="0" smtClean="0">
                <a:latin typeface="Times New Roman"/>
              </a:rPr>
              <a:t>first </a:t>
            </a:r>
            <a:r>
              <a:rPr lang="en-US" dirty="0" smtClean="0">
                <a:latin typeface="Times New Roman"/>
              </a:rPr>
              <a:t>see the plaintiff?</a:t>
            </a:r>
          </a:p>
          <a:p>
            <a:pPr>
              <a:defRPr/>
            </a:pPr>
            <a:r>
              <a:rPr lang="en-US" sz="1800" dirty="0" smtClean="0">
                <a:latin typeface="Times New Roman"/>
              </a:rPr>
              <a:t>Q: </a:t>
            </a:r>
            <a:r>
              <a:rPr lang="en-US" dirty="0" smtClean="0">
                <a:latin typeface="Times New Roman"/>
              </a:rPr>
              <a:t>Tell me everything that happened after you saw the plaintiff.</a:t>
            </a:r>
          </a:p>
          <a:p>
            <a:pPr>
              <a:defRPr/>
            </a:pPr>
            <a:r>
              <a:rPr lang="en-US" sz="1800" dirty="0" smtClean="0">
                <a:latin typeface="Times New Roman"/>
              </a:rPr>
              <a:t>Q: </a:t>
            </a:r>
            <a:r>
              <a:rPr lang="en-US" dirty="0" smtClean="0">
                <a:latin typeface="Times New Roman"/>
              </a:rPr>
              <a:t>Why did the accident happen?</a:t>
            </a:r>
          </a:p>
          <a:p>
            <a:pPr>
              <a:defRPr/>
            </a:pPr>
            <a:endParaRPr lang="en-US" dirty="0" smtClean="0">
              <a:latin typeface="Times New Roman"/>
            </a:endParaRPr>
          </a:p>
          <a:p>
            <a:pPr>
              <a:defRPr/>
            </a:pPr>
            <a:r>
              <a:rPr lang="en-US" dirty="0" smtClean="0">
                <a:latin typeface="Times New Roman"/>
              </a:rPr>
              <a:t>Using open-ended questions is particularly important when considering how witnesses are often prepared for their depositions. A standard instruction</a:t>
            </a:r>
          </a:p>
          <a:p>
            <a:pPr>
              <a:defRPr/>
            </a:pPr>
            <a:r>
              <a:rPr lang="en-US" dirty="0" smtClean="0">
                <a:latin typeface="Times New Roman"/>
              </a:rPr>
              <a:t>is: "Listen to the question, answer only the question asked, do not volunteer." Open-ended questions do not permit the witness to parse the question and avoid providing information. In effect, the witness is forced to</a:t>
            </a:r>
          </a:p>
          <a:p>
            <a:pPr>
              <a:defRPr/>
            </a:pPr>
            <a:r>
              <a:rPr lang="en-US" dirty="0" smtClean="0">
                <a:latin typeface="Times New Roman"/>
              </a:rPr>
              <a:t>volunteer information.</a:t>
            </a:r>
            <a:endParaRPr lang="en-US" dirty="0"/>
          </a:p>
        </p:txBody>
      </p:sp>
      <p:sp>
        <p:nvSpPr>
          <p:cNvPr id="4" name="Slide Number Placeholder 3"/>
          <p:cNvSpPr>
            <a:spLocks noGrp="1"/>
          </p:cNvSpPr>
          <p:nvPr>
            <p:ph type="sldNum" sz="quarter" idx="5"/>
          </p:nvPr>
        </p:nvSpPr>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fld id="{0B302C82-F824-4B42-A41F-C2EC8CB4E055}" type="slidenum">
              <a:rPr lang="en-US" altLang="en-US" smtClean="0">
                <a:latin typeface="Arial" panose="020B0604020202020204" pitchFamily="34" charset="0"/>
              </a:rPr>
              <a:pPr>
                <a:defRPr/>
              </a:pPr>
              <a:t>19</a:t>
            </a:fld>
            <a:endParaRPr lang="en-US" altLang="en-US" smtClean="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smtClean="0">
                <a:latin typeface="Times New Roman"/>
              </a:rPr>
              <a:t>Top of the Funnel: Open-Ended Questions</a:t>
            </a:r>
          </a:p>
          <a:p>
            <a:pPr>
              <a:defRPr/>
            </a:pPr>
            <a:endParaRPr lang="en-US" b="1" i="1" dirty="0" smtClean="0">
              <a:latin typeface="Times New Roman"/>
            </a:endParaRPr>
          </a:p>
          <a:p>
            <a:pPr>
              <a:defRPr/>
            </a:pPr>
            <a:r>
              <a:rPr lang="en-US" dirty="0" smtClean="0">
                <a:latin typeface="Times New Roman"/>
              </a:rPr>
              <a:t>Once you have the list and have decided what topic on the list you will explore first, the next step is </a:t>
            </a:r>
            <a:r>
              <a:rPr lang="en-US" sz="1050" dirty="0" smtClean="0">
                <a:latin typeface="Times New Roman"/>
              </a:rPr>
              <a:t>to </a:t>
            </a:r>
            <a:r>
              <a:rPr lang="en-US" dirty="0" smtClean="0">
                <a:latin typeface="Times New Roman"/>
              </a:rPr>
              <a:t>begin questioning about the topic using open-ended questions. The questions should resemble the wide mouth of a funnel, gathering up everything the witness knows that may be relevant to the topic.  The classic reporter's questions-who, what, when, where, why, how, supplemented by "describe" “explain" and ‘Tell me about'-will best</a:t>
            </a:r>
          </a:p>
          <a:p>
            <a:pPr>
              <a:defRPr/>
            </a:pPr>
            <a:r>
              <a:rPr lang="en-US" dirty="0" smtClean="0">
                <a:latin typeface="Times New Roman"/>
              </a:rPr>
              <a:t>encourage witnesses </a:t>
            </a:r>
            <a:r>
              <a:rPr lang="en-US" sz="1050" dirty="0" smtClean="0">
                <a:latin typeface="Times New Roman"/>
              </a:rPr>
              <a:t>to </a:t>
            </a:r>
            <a:r>
              <a:rPr lang="en-US" dirty="0" smtClean="0">
                <a:latin typeface="Times New Roman"/>
              </a:rPr>
              <a:t>reveal all they know. Open-ended questions force the witness </a:t>
            </a:r>
            <a:r>
              <a:rPr lang="en-US" sz="1050" dirty="0" smtClean="0">
                <a:latin typeface="Times New Roman"/>
              </a:rPr>
              <a:t>to </a:t>
            </a:r>
            <a:r>
              <a:rPr lang="en-US" dirty="0" smtClean="0">
                <a:latin typeface="Times New Roman"/>
              </a:rPr>
              <a:t>provide the information covered by the question making it much more difficult </a:t>
            </a:r>
            <a:r>
              <a:rPr lang="en-US" sz="1050" dirty="0" smtClean="0">
                <a:latin typeface="Times New Roman"/>
              </a:rPr>
              <a:t>to </a:t>
            </a:r>
            <a:r>
              <a:rPr lang="en-US" dirty="0" smtClean="0">
                <a:latin typeface="Times New Roman"/>
              </a:rPr>
              <a:t>hide information or evade the question.</a:t>
            </a:r>
          </a:p>
          <a:p>
            <a:pPr>
              <a:defRPr/>
            </a:pPr>
            <a:endParaRPr lang="en-US" dirty="0" smtClean="0">
              <a:latin typeface="Times New Roman"/>
            </a:endParaRPr>
          </a:p>
          <a:p>
            <a:pPr>
              <a:defRPr/>
            </a:pPr>
            <a:r>
              <a:rPr lang="en-US" dirty="0" smtClean="0">
                <a:latin typeface="Times New Roman"/>
              </a:rPr>
              <a:t>The value of open-ended questions is well illustrated by thinking about the children's game of Battleship. In the game, each side hides its ships by arranging them on a grid the opponent cannot see. Then each player drops</a:t>
            </a:r>
          </a:p>
          <a:p>
            <a:pPr>
              <a:defRPr/>
            </a:pPr>
            <a:r>
              <a:rPr lang="en-US" dirty="0" smtClean="0">
                <a:latin typeface="Times New Roman"/>
              </a:rPr>
              <a:t>bombs on the other side's ships by calling out a location on the opponent's grid. </a:t>
            </a:r>
            <a:r>
              <a:rPr lang="en-US" sz="1600" dirty="0" smtClean="0">
                <a:latin typeface="Times New Roman"/>
              </a:rPr>
              <a:t>If </a:t>
            </a:r>
            <a:r>
              <a:rPr lang="en-US" dirty="0" smtClean="0">
                <a:latin typeface="Times New Roman"/>
              </a:rPr>
              <a:t>the location is not occupied by an opponent's ship, it is a miss, but, if it is occupied, it is a hit. Many depositions are like playing Battleship, with the taking attorney asking a series of narrow questions, hoping for a hit on what the witness knows, but also coming up with many misses. Here is an example of such an examination in a personal injury case.</a:t>
            </a:r>
          </a:p>
          <a:p>
            <a:pPr>
              <a:defRPr/>
            </a:pPr>
            <a:r>
              <a:rPr lang="en-US" dirty="0" smtClean="0">
                <a:latin typeface="Times New Roman"/>
              </a:rPr>
              <a:t>Q: Were you driving west on Mattis Street at the rime of the</a:t>
            </a:r>
          </a:p>
          <a:p>
            <a:pPr>
              <a:defRPr/>
            </a:pPr>
            <a:r>
              <a:rPr lang="en-US" dirty="0" smtClean="0">
                <a:latin typeface="Times New Roman"/>
              </a:rPr>
              <a:t>accident?</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driving within the speed limit?</a:t>
            </a:r>
          </a:p>
          <a:p>
            <a:pPr>
              <a:defRPr/>
            </a:pPr>
            <a:r>
              <a:rPr lang="en-US" dirty="0" smtClean="0">
                <a:latin typeface="Times New Roman"/>
              </a:rPr>
              <a:t>A: Yes.</a:t>
            </a:r>
          </a:p>
          <a:p>
            <a:pPr>
              <a:defRPr/>
            </a:pPr>
            <a:r>
              <a:rPr lang="en-US" dirty="0" smtClean="0">
                <a:latin typeface="Times New Roman"/>
              </a:rPr>
              <a:t>Q: Was the intersection a four-way stop?</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looking at the traffic ahead?</a:t>
            </a:r>
          </a:p>
          <a:p>
            <a:pPr>
              <a:defRPr/>
            </a:pPr>
            <a:r>
              <a:rPr lang="en-US" sz="1100" dirty="0" smtClean="0">
                <a:latin typeface="Arial"/>
              </a:rPr>
              <a:t>A: </a:t>
            </a:r>
            <a:r>
              <a:rPr lang="en-US" dirty="0" smtClean="0">
                <a:latin typeface="Times New Roman"/>
              </a:rPr>
              <a:t>Yes.</a:t>
            </a:r>
          </a:p>
          <a:p>
            <a:pPr>
              <a:defRPr/>
            </a:pPr>
            <a:r>
              <a:rPr lang="en-US" dirty="0" smtClean="0">
                <a:latin typeface="Times New Roman"/>
              </a:rPr>
              <a:t>Q: Was traffic heavy at that time of the morning?</a:t>
            </a:r>
          </a:p>
          <a:p>
            <a:pPr>
              <a:defRPr/>
            </a:pPr>
            <a:r>
              <a:rPr lang="en-US" sz="1600" dirty="0" smtClean="0">
                <a:latin typeface="Times New Roman"/>
              </a:rPr>
              <a:t>A: No.</a:t>
            </a:r>
          </a:p>
          <a:p>
            <a:pPr>
              <a:defRPr/>
            </a:pPr>
            <a:r>
              <a:rPr lang="en-US" sz="1600" dirty="0" smtClean="0">
                <a:latin typeface="Times New Roman"/>
              </a:rPr>
              <a:t>Q_: </a:t>
            </a:r>
            <a:r>
              <a:rPr lang="en-US" dirty="0" smtClean="0">
                <a:latin typeface="Times New Roman"/>
              </a:rPr>
              <a:t>Did you see the plaintiff before the collision?</a:t>
            </a:r>
          </a:p>
          <a:p>
            <a:pPr>
              <a:defRPr/>
            </a:pPr>
            <a:r>
              <a:rPr lang="en-US" dirty="0" smtClean="0">
                <a:latin typeface="Times New Roman"/>
              </a:rPr>
              <a:t>A: Yes</a:t>
            </a:r>
          </a:p>
          <a:p>
            <a:pPr>
              <a:defRPr/>
            </a:pPr>
            <a:endParaRPr lang="en-US" dirty="0" smtClean="0">
              <a:latin typeface="Times New Roman"/>
            </a:endParaRPr>
          </a:p>
          <a:p>
            <a:pPr>
              <a:defRPr/>
            </a:pPr>
            <a:r>
              <a:rPr lang="en-US" dirty="0" smtClean="0">
                <a:latin typeface="Times New Roman"/>
              </a:rPr>
              <a:t>This technique works fine as long as you ask all the right questions. But if you fail to ask a question on a topic on which the witness has information, you will have a miss, just as in Battleship. In the above example, if you fail</a:t>
            </a:r>
          </a:p>
          <a:p>
            <a:pPr>
              <a:defRPr/>
            </a:pPr>
            <a:r>
              <a:rPr lang="en-US" dirty="0" smtClean="0">
                <a:latin typeface="Times New Roman"/>
              </a:rPr>
              <a:t>to ask "Did you stop at the intersection?" the witness will never have to tell how she ignored the stop sign, went through the intersection, and collided with the plaintiff's car. The results are much better when you ask open-ended questions that force witnesses </a:t>
            </a:r>
            <a:r>
              <a:rPr lang="en-US" sz="1100" dirty="0" smtClean="0">
                <a:latin typeface="Times New Roman"/>
              </a:rPr>
              <a:t>to </a:t>
            </a:r>
            <a:r>
              <a:rPr lang="en-US" dirty="0" smtClean="0">
                <a:latin typeface="Times New Roman"/>
              </a:rPr>
              <a:t>tell what they know. Instead of playing Battleship, you are, in effect, asking to look at the opponent's grid.</a:t>
            </a:r>
          </a:p>
          <a:p>
            <a:pPr>
              <a:defRPr/>
            </a:pPr>
            <a:r>
              <a:rPr lang="en-US" sz="1800" dirty="0" smtClean="0">
                <a:latin typeface="Times New Roman"/>
              </a:rPr>
              <a:t>If </a:t>
            </a:r>
            <a:r>
              <a:rPr lang="en-US" dirty="0" smtClean="0">
                <a:latin typeface="Times New Roman"/>
              </a:rPr>
              <a:t>we were </a:t>
            </a:r>
            <a:r>
              <a:rPr lang="en-US" sz="1100" dirty="0" smtClean="0">
                <a:latin typeface="Times New Roman"/>
              </a:rPr>
              <a:t>to </a:t>
            </a:r>
            <a:r>
              <a:rPr lang="en-US" dirty="0" smtClean="0">
                <a:latin typeface="Times New Roman"/>
              </a:rPr>
              <a:t>rerun the above example using open-ended questions, </a:t>
            </a:r>
            <a:r>
              <a:rPr lang="en-US" sz="1400" dirty="0" smtClean="0">
                <a:latin typeface="Times New Roman"/>
              </a:rPr>
              <a:t>it </a:t>
            </a:r>
            <a:r>
              <a:rPr lang="en-US" dirty="0" smtClean="0">
                <a:latin typeface="Times New Roman"/>
              </a:rPr>
              <a:t>would sound like this:</a:t>
            </a:r>
          </a:p>
          <a:p>
            <a:pPr>
              <a:defRPr/>
            </a:pPr>
            <a:r>
              <a:rPr lang="en-US" sz="1800" dirty="0" smtClean="0">
                <a:latin typeface="Times New Roman"/>
              </a:rPr>
              <a:t>Q: </a:t>
            </a:r>
            <a:r>
              <a:rPr lang="en-US" dirty="0" smtClean="0">
                <a:latin typeface="Times New Roman"/>
              </a:rPr>
              <a:t>Tell me what you were doing just before the accident.</a:t>
            </a:r>
          </a:p>
          <a:p>
            <a:pPr>
              <a:defRPr/>
            </a:pPr>
            <a:r>
              <a:rPr lang="en-US" sz="1800" dirty="0" smtClean="0">
                <a:latin typeface="Times New Roman"/>
              </a:rPr>
              <a:t>Q: </a:t>
            </a:r>
            <a:r>
              <a:rPr lang="en-US" dirty="0" smtClean="0">
                <a:latin typeface="Times New Roman"/>
              </a:rPr>
              <a:t>Where were you going?</a:t>
            </a:r>
          </a:p>
          <a:p>
            <a:pPr>
              <a:defRPr/>
            </a:pPr>
            <a:r>
              <a:rPr lang="en-US" sz="1800" dirty="0" smtClean="0">
                <a:latin typeface="Times New Roman"/>
              </a:rPr>
              <a:t>Q: </a:t>
            </a:r>
            <a:r>
              <a:rPr lang="en-US" dirty="0" smtClean="0">
                <a:latin typeface="Times New Roman"/>
              </a:rPr>
              <a:t>Why were you going there?</a:t>
            </a:r>
          </a:p>
          <a:p>
            <a:pPr>
              <a:defRPr/>
            </a:pPr>
            <a:r>
              <a:rPr lang="en-US" sz="1800" dirty="0" smtClean="0">
                <a:latin typeface="Times New Roman"/>
              </a:rPr>
              <a:t>Q: </a:t>
            </a:r>
            <a:r>
              <a:rPr lang="en-US" dirty="0" smtClean="0">
                <a:latin typeface="Times New Roman"/>
              </a:rPr>
              <a:t>What were you looking at?</a:t>
            </a:r>
          </a:p>
          <a:p>
            <a:pPr>
              <a:defRPr/>
            </a:pPr>
            <a:r>
              <a:rPr lang="en-US" sz="1800" dirty="0" smtClean="0">
                <a:latin typeface="Times New Roman"/>
              </a:rPr>
              <a:t>Q: </a:t>
            </a:r>
            <a:r>
              <a:rPr lang="en-US" dirty="0" smtClean="0">
                <a:latin typeface="Times New Roman"/>
              </a:rPr>
              <a:t>What did you see?</a:t>
            </a:r>
          </a:p>
          <a:p>
            <a:pPr>
              <a:defRPr/>
            </a:pPr>
            <a:r>
              <a:rPr lang="en-US" sz="1800" dirty="0" smtClean="0">
                <a:latin typeface="Times New Roman"/>
              </a:rPr>
              <a:t>Q: </a:t>
            </a:r>
            <a:r>
              <a:rPr lang="en-US" dirty="0" smtClean="0">
                <a:latin typeface="Times New Roman"/>
              </a:rPr>
              <a:t>What was the traffic like?</a:t>
            </a:r>
          </a:p>
          <a:p>
            <a:pPr>
              <a:defRPr/>
            </a:pPr>
            <a:r>
              <a:rPr lang="en-US" dirty="0" smtClean="0">
                <a:latin typeface="Times New Roman"/>
              </a:rPr>
              <a:t>Q: Describe the intersection for me.</a:t>
            </a:r>
          </a:p>
          <a:p>
            <a:pPr>
              <a:defRPr/>
            </a:pPr>
            <a:r>
              <a:rPr lang="en-US" sz="1800" dirty="0" smtClean="0">
                <a:latin typeface="Times New Roman"/>
              </a:rPr>
              <a:t>Q: </a:t>
            </a:r>
            <a:r>
              <a:rPr lang="en-US" dirty="0" smtClean="0">
                <a:latin typeface="Times New Roman"/>
              </a:rPr>
              <a:t>What did you do when you came to the intersection?</a:t>
            </a:r>
          </a:p>
          <a:p>
            <a:pPr>
              <a:defRPr/>
            </a:pPr>
            <a:r>
              <a:rPr lang="en-US" sz="2000" dirty="0" smtClean="0">
                <a:latin typeface="Arial"/>
              </a:rPr>
              <a:t>Q </a:t>
            </a:r>
            <a:r>
              <a:rPr lang="en-US" dirty="0" smtClean="0">
                <a:latin typeface="Times New Roman"/>
              </a:rPr>
              <a:t>When did you </a:t>
            </a:r>
            <a:r>
              <a:rPr lang="en-US" sz="1800" dirty="0" smtClean="0">
                <a:latin typeface="Times New Roman"/>
              </a:rPr>
              <a:t>first </a:t>
            </a:r>
            <a:r>
              <a:rPr lang="en-US" dirty="0" smtClean="0">
                <a:latin typeface="Times New Roman"/>
              </a:rPr>
              <a:t>see the plaintiff?</a:t>
            </a:r>
          </a:p>
          <a:p>
            <a:pPr>
              <a:defRPr/>
            </a:pPr>
            <a:r>
              <a:rPr lang="en-US" sz="1800" dirty="0" smtClean="0">
                <a:latin typeface="Times New Roman"/>
              </a:rPr>
              <a:t>Q: </a:t>
            </a:r>
            <a:r>
              <a:rPr lang="en-US" dirty="0" smtClean="0">
                <a:latin typeface="Times New Roman"/>
              </a:rPr>
              <a:t>Tell me everything that happened after you saw the plaintiff.</a:t>
            </a:r>
          </a:p>
          <a:p>
            <a:pPr>
              <a:defRPr/>
            </a:pPr>
            <a:r>
              <a:rPr lang="en-US" sz="1800" dirty="0" smtClean="0">
                <a:latin typeface="Times New Roman"/>
              </a:rPr>
              <a:t>Q: </a:t>
            </a:r>
            <a:r>
              <a:rPr lang="en-US" dirty="0" smtClean="0">
                <a:latin typeface="Times New Roman"/>
              </a:rPr>
              <a:t>Why did the accident happen?</a:t>
            </a:r>
          </a:p>
          <a:p>
            <a:pPr>
              <a:defRPr/>
            </a:pPr>
            <a:endParaRPr lang="en-US" dirty="0" smtClean="0">
              <a:latin typeface="Times New Roman"/>
            </a:endParaRPr>
          </a:p>
          <a:p>
            <a:pPr>
              <a:defRPr/>
            </a:pPr>
            <a:r>
              <a:rPr lang="en-US" dirty="0" smtClean="0">
                <a:latin typeface="Times New Roman"/>
              </a:rPr>
              <a:t>Using open-ended questions is particularly important when considering how witnesses are often prepared for their depositions. A standard instruction</a:t>
            </a:r>
          </a:p>
          <a:p>
            <a:pPr>
              <a:defRPr/>
            </a:pPr>
            <a:r>
              <a:rPr lang="en-US" dirty="0" smtClean="0">
                <a:latin typeface="Times New Roman"/>
              </a:rPr>
              <a:t>is: "Listen to the question, answer only the question asked, do not volunteer." Open-ended questions do not permit the witness to parse the question and avoid providing information. In effect, the witness is forced to</a:t>
            </a:r>
          </a:p>
          <a:p>
            <a:pPr>
              <a:defRPr/>
            </a:pPr>
            <a:r>
              <a:rPr lang="en-US" dirty="0" smtClean="0">
                <a:latin typeface="Times New Roman"/>
              </a:rPr>
              <a:t>volunteer information.</a:t>
            </a:r>
            <a:endParaRPr lang="en-US" dirty="0"/>
          </a:p>
        </p:txBody>
      </p:sp>
      <p:sp>
        <p:nvSpPr>
          <p:cNvPr id="4" name="Slide Number Placeholder 3"/>
          <p:cNvSpPr>
            <a:spLocks noGrp="1"/>
          </p:cNvSpPr>
          <p:nvPr>
            <p:ph type="sldNum" sz="quarter" idx="5"/>
          </p:nvPr>
        </p:nvSpPr>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fld id="{B8FF03E3-9889-4155-B744-EA176F272B60}" type="slidenum">
              <a:rPr lang="en-US" altLang="en-US" smtClean="0">
                <a:latin typeface="Arial" panose="020B0604020202020204" pitchFamily="34" charset="0"/>
              </a:rPr>
              <a:pPr>
                <a:defRPr/>
              </a:pPr>
              <a:t>20</a:t>
            </a:fld>
            <a:endParaRPr lang="en-US" altLang="en-US"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smtClean="0">
                <a:latin typeface="Times New Roman"/>
              </a:rPr>
              <a:t>Top of the Funnel: Open-Ended Questions</a:t>
            </a:r>
          </a:p>
          <a:p>
            <a:pPr>
              <a:defRPr/>
            </a:pPr>
            <a:endParaRPr lang="en-US" b="1" i="1" dirty="0" smtClean="0">
              <a:latin typeface="Times New Roman"/>
            </a:endParaRPr>
          </a:p>
          <a:p>
            <a:pPr>
              <a:defRPr/>
            </a:pPr>
            <a:r>
              <a:rPr lang="en-US" dirty="0" smtClean="0">
                <a:latin typeface="Times New Roman"/>
              </a:rPr>
              <a:t>Once you have the list and have decided what topic on the list you will explore first, the next step is </a:t>
            </a:r>
            <a:r>
              <a:rPr lang="en-US" sz="1050" dirty="0" smtClean="0">
                <a:latin typeface="Times New Roman"/>
              </a:rPr>
              <a:t>to </a:t>
            </a:r>
            <a:r>
              <a:rPr lang="en-US" dirty="0" smtClean="0">
                <a:latin typeface="Times New Roman"/>
              </a:rPr>
              <a:t>begin questioning about the topic using open-ended questions. The questions should resemble the wide mouth of a funnel, gathering up everything the witness knows that may be relevant to the topic.  The classic reporter's questions-who, what, when, where, why, how, supplemented by "describe" “explain" and ‘Tell me about'-will best</a:t>
            </a:r>
          </a:p>
          <a:p>
            <a:pPr>
              <a:defRPr/>
            </a:pPr>
            <a:r>
              <a:rPr lang="en-US" dirty="0" smtClean="0">
                <a:latin typeface="Times New Roman"/>
              </a:rPr>
              <a:t>encourage witnesses </a:t>
            </a:r>
            <a:r>
              <a:rPr lang="en-US" sz="1050" dirty="0" smtClean="0">
                <a:latin typeface="Times New Roman"/>
              </a:rPr>
              <a:t>to </a:t>
            </a:r>
            <a:r>
              <a:rPr lang="en-US" dirty="0" smtClean="0">
                <a:latin typeface="Times New Roman"/>
              </a:rPr>
              <a:t>reveal all they know. Open-ended questions force the witness </a:t>
            </a:r>
            <a:r>
              <a:rPr lang="en-US" sz="1050" dirty="0" smtClean="0">
                <a:latin typeface="Times New Roman"/>
              </a:rPr>
              <a:t>to </a:t>
            </a:r>
            <a:r>
              <a:rPr lang="en-US" dirty="0" smtClean="0">
                <a:latin typeface="Times New Roman"/>
              </a:rPr>
              <a:t>provide the information covered by the question making it much more difficult </a:t>
            </a:r>
            <a:r>
              <a:rPr lang="en-US" sz="1050" dirty="0" smtClean="0">
                <a:latin typeface="Times New Roman"/>
              </a:rPr>
              <a:t>to </a:t>
            </a:r>
            <a:r>
              <a:rPr lang="en-US" dirty="0" smtClean="0">
                <a:latin typeface="Times New Roman"/>
              </a:rPr>
              <a:t>hide information or evade the question.</a:t>
            </a:r>
          </a:p>
          <a:p>
            <a:pPr>
              <a:defRPr/>
            </a:pPr>
            <a:endParaRPr lang="en-US" dirty="0" smtClean="0">
              <a:latin typeface="Times New Roman"/>
            </a:endParaRPr>
          </a:p>
          <a:p>
            <a:pPr>
              <a:defRPr/>
            </a:pPr>
            <a:r>
              <a:rPr lang="en-US" dirty="0" smtClean="0">
                <a:latin typeface="Times New Roman"/>
              </a:rPr>
              <a:t>The value of open-ended questions is well illustrated by thinking about the children's game of Battleship. In the game, each side hides its ships by arranging them on a grid the opponent cannot see. Then each player drops</a:t>
            </a:r>
          </a:p>
          <a:p>
            <a:pPr>
              <a:defRPr/>
            </a:pPr>
            <a:r>
              <a:rPr lang="en-US" dirty="0" smtClean="0">
                <a:latin typeface="Times New Roman"/>
              </a:rPr>
              <a:t>bombs on the other side's ships by calling out a location on the opponent's grid. </a:t>
            </a:r>
            <a:r>
              <a:rPr lang="en-US" sz="1600" dirty="0" smtClean="0">
                <a:latin typeface="Times New Roman"/>
              </a:rPr>
              <a:t>If </a:t>
            </a:r>
            <a:r>
              <a:rPr lang="en-US" dirty="0" smtClean="0">
                <a:latin typeface="Times New Roman"/>
              </a:rPr>
              <a:t>the location is not occupied by an opponent's ship, it is a miss, but, if it is occupied, it is a hit. Many depositions are like playing Battleship, with the taking attorney asking a series of narrow questions, hoping for a hit on what the witness knows, but also coming up with many misses. Here is an example of such an examination in a personal injury case.</a:t>
            </a:r>
          </a:p>
          <a:p>
            <a:pPr>
              <a:defRPr/>
            </a:pPr>
            <a:r>
              <a:rPr lang="en-US" dirty="0" smtClean="0">
                <a:latin typeface="Times New Roman"/>
              </a:rPr>
              <a:t>Q: Were you driving west on Mattis Street at the rime of the</a:t>
            </a:r>
          </a:p>
          <a:p>
            <a:pPr>
              <a:defRPr/>
            </a:pPr>
            <a:r>
              <a:rPr lang="en-US" dirty="0" smtClean="0">
                <a:latin typeface="Times New Roman"/>
              </a:rPr>
              <a:t>accident?</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driving within the speed limit?</a:t>
            </a:r>
          </a:p>
          <a:p>
            <a:pPr>
              <a:defRPr/>
            </a:pPr>
            <a:r>
              <a:rPr lang="en-US" dirty="0" smtClean="0">
                <a:latin typeface="Times New Roman"/>
              </a:rPr>
              <a:t>A: Yes.</a:t>
            </a:r>
          </a:p>
          <a:p>
            <a:pPr>
              <a:defRPr/>
            </a:pPr>
            <a:r>
              <a:rPr lang="en-US" dirty="0" smtClean="0">
                <a:latin typeface="Times New Roman"/>
              </a:rPr>
              <a:t>Q: Was the intersection a four-way stop?</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looking at the traffic ahead?</a:t>
            </a:r>
          </a:p>
          <a:p>
            <a:pPr>
              <a:defRPr/>
            </a:pPr>
            <a:r>
              <a:rPr lang="en-US" sz="1100" dirty="0" smtClean="0">
                <a:latin typeface="Arial"/>
              </a:rPr>
              <a:t>A: </a:t>
            </a:r>
            <a:r>
              <a:rPr lang="en-US" dirty="0" smtClean="0">
                <a:latin typeface="Times New Roman"/>
              </a:rPr>
              <a:t>Yes.</a:t>
            </a:r>
          </a:p>
          <a:p>
            <a:pPr>
              <a:defRPr/>
            </a:pPr>
            <a:r>
              <a:rPr lang="en-US" dirty="0" smtClean="0">
                <a:latin typeface="Times New Roman"/>
              </a:rPr>
              <a:t>Q: Was traffic heavy at that time of the morning?</a:t>
            </a:r>
          </a:p>
          <a:p>
            <a:pPr>
              <a:defRPr/>
            </a:pPr>
            <a:r>
              <a:rPr lang="en-US" sz="1600" dirty="0" smtClean="0">
                <a:latin typeface="Times New Roman"/>
              </a:rPr>
              <a:t>A: No.</a:t>
            </a:r>
          </a:p>
          <a:p>
            <a:pPr>
              <a:defRPr/>
            </a:pPr>
            <a:r>
              <a:rPr lang="en-US" sz="1600" dirty="0" smtClean="0">
                <a:latin typeface="Times New Roman"/>
              </a:rPr>
              <a:t>Q_: </a:t>
            </a:r>
            <a:r>
              <a:rPr lang="en-US" dirty="0" smtClean="0">
                <a:latin typeface="Times New Roman"/>
              </a:rPr>
              <a:t>Did you see the plaintiff before the collision?</a:t>
            </a:r>
          </a:p>
          <a:p>
            <a:pPr>
              <a:defRPr/>
            </a:pPr>
            <a:r>
              <a:rPr lang="en-US" dirty="0" smtClean="0">
                <a:latin typeface="Times New Roman"/>
              </a:rPr>
              <a:t>A: Yes</a:t>
            </a:r>
          </a:p>
          <a:p>
            <a:pPr>
              <a:defRPr/>
            </a:pPr>
            <a:endParaRPr lang="en-US" dirty="0" smtClean="0">
              <a:latin typeface="Times New Roman"/>
            </a:endParaRPr>
          </a:p>
          <a:p>
            <a:pPr>
              <a:defRPr/>
            </a:pPr>
            <a:r>
              <a:rPr lang="en-US" dirty="0" smtClean="0">
                <a:latin typeface="Times New Roman"/>
              </a:rPr>
              <a:t>This technique works fine as long as you ask all the right questions. But if you fail to ask a question on a topic on which the witness has information, you will have a miss, just as in Battleship. In the above example, if you fail</a:t>
            </a:r>
          </a:p>
          <a:p>
            <a:pPr>
              <a:defRPr/>
            </a:pPr>
            <a:r>
              <a:rPr lang="en-US" dirty="0" smtClean="0">
                <a:latin typeface="Times New Roman"/>
              </a:rPr>
              <a:t>to ask "Did you stop at the intersection?" the witness will never have to tell how she ignored the stop sign, went through the intersection, and collided with the plaintiff's car. The results are much better when you ask open-ended questions that force witnesses </a:t>
            </a:r>
            <a:r>
              <a:rPr lang="en-US" sz="1100" dirty="0" smtClean="0">
                <a:latin typeface="Times New Roman"/>
              </a:rPr>
              <a:t>to </a:t>
            </a:r>
            <a:r>
              <a:rPr lang="en-US" dirty="0" smtClean="0">
                <a:latin typeface="Times New Roman"/>
              </a:rPr>
              <a:t>tell what they know. Instead of playing Battleship, you are, in effect, asking to look at the opponent's grid.</a:t>
            </a:r>
          </a:p>
          <a:p>
            <a:pPr>
              <a:defRPr/>
            </a:pPr>
            <a:r>
              <a:rPr lang="en-US" sz="1800" dirty="0" smtClean="0">
                <a:latin typeface="Times New Roman"/>
              </a:rPr>
              <a:t>If </a:t>
            </a:r>
            <a:r>
              <a:rPr lang="en-US" dirty="0" smtClean="0">
                <a:latin typeface="Times New Roman"/>
              </a:rPr>
              <a:t>we were </a:t>
            </a:r>
            <a:r>
              <a:rPr lang="en-US" sz="1100" dirty="0" smtClean="0">
                <a:latin typeface="Times New Roman"/>
              </a:rPr>
              <a:t>to </a:t>
            </a:r>
            <a:r>
              <a:rPr lang="en-US" dirty="0" smtClean="0">
                <a:latin typeface="Times New Roman"/>
              </a:rPr>
              <a:t>rerun the above example using open-ended questions, </a:t>
            </a:r>
            <a:r>
              <a:rPr lang="en-US" sz="1400" dirty="0" smtClean="0">
                <a:latin typeface="Times New Roman"/>
              </a:rPr>
              <a:t>it </a:t>
            </a:r>
            <a:r>
              <a:rPr lang="en-US" dirty="0" smtClean="0">
                <a:latin typeface="Times New Roman"/>
              </a:rPr>
              <a:t>would sound like this:</a:t>
            </a:r>
          </a:p>
          <a:p>
            <a:pPr>
              <a:defRPr/>
            </a:pPr>
            <a:r>
              <a:rPr lang="en-US" sz="1800" dirty="0" smtClean="0">
                <a:latin typeface="Times New Roman"/>
              </a:rPr>
              <a:t>Q: </a:t>
            </a:r>
            <a:r>
              <a:rPr lang="en-US" dirty="0" smtClean="0">
                <a:latin typeface="Times New Roman"/>
              </a:rPr>
              <a:t>Tell me what you were doing just before the accident.</a:t>
            </a:r>
          </a:p>
          <a:p>
            <a:pPr>
              <a:defRPr/>
            </a:pPr>
            <a:r>
              <a:rPr lang="en-US" sz="1800" dirty="0" smtClean="0">
                <a:latin typeface="Times New Roman"/>
              </a:rPr>
              <a:t>Q: </a:t>
            </a:r>
            <a:r>
              <a:rPr lang="en-US" dirty="0" smtClean="0">
                <a:latin typeface="Times New Roman"/>
              </a:rPr>
              <a:t>Where were you going?</a:t>
            </a:r>
          </a:p>
          <a:p>
            <a:pPr>
              <a:defRPr/>
            </a:pPr>
            <a:r>
              <a:rPr lang="en-US" sz="1800" dirty="0" smtClean="0">
                <a:latin typeface="Times New Roman"/>
              </a:rPr>
              <a:t>Q: </a:t>
            </a:r>
            <a:r>
              <a:rPr lang="en-US" dirty="0" smtClean="0">
                <a:latin typeface="Times New Roman"/>
              </a:rPr>
              <a:t>Why were you going there?</a:t>
            </a:r>
          </a:p>
          <a:p>
            <a:pPr>
              <a:defRPr/>
            </a:pPr>
            <a:r>
              <a:rPr lang="en-US" sz="1800" dirty="0" smtClean="0">
                <a:latin typeface="Times New Roman"/>
              </a:rPr>
              <a:t>Q: </a:t>
            </a:r>
            <a:r>
              <a:rPr lang="en-US" dirty="0" smtClean="0">
                <a:latin typeface="Times New Roman"/>
              </a:rPr>
              <a:t>What were you looking at?</a:t>
            </a:r>
          </a:p>
          <a:p>
            <a:pPr>
              <a:defRPr/>
            </a:pPr>
            <a:r>
              <a:rPr lang="en-US" sz="1800" dirty="0" smtClean="0">
                <a:latin typeface="Times New Roman"/>
              </a:rPr>
              <a:t>Q: </a:t>
            </a:r>
            <a:r>
              <a:rPr lang="en-US" dirty="0" smtClean="0">
                <a:latin typeface="Times New Roman"/>
              </a:rPr>
              <a:t>What did you see?</a:t>
            </a:r>
          </a:p>
          <a:p>
            <a:pPr>
              <a:defRPr/>
            </a:pPr>
            <a:r>
              <a:rPr lang="en-US" sz="1800" dirty="0" smtClean="0">
                <a:latin typeface="Times New Roman"/>
              </a:rPr>
              <a:t>Q: </a:t>
            </a:r>
            <a:r>
              <a:rPr lang="en-US" dirty="0" smtClean="0">
                <a:latin typeface="Times New Roman"/>
              </a:rPr>
              <a:t>What was the traffic like?</a:t>
            </a:r>
          </a:p>
          <a:p>
            <a:pPr>
              <a:defRPr/>
            </a:pPr>
            <a:r>
              <a:rPr lang="en-US" dirty="0" smtClean="0">
                <a:latin typeface="Times New Roman"/>
              </a:rPr>
              <a:t>Q: Describe the intersection for me.</a:t>
            </a:r>
          </a:p>
          <a:p>
            <a:pPr>
              <a:defRPr/>
            </a:pPr>
            <a:r>
              <a:rPr lang="en-US" sz="1800" dirty="0" smtClean="0">
                <a:latin typeface="Times New Roman"/>
              </a:rPr>
              <a:t>Q: </a:t>
            </a:r>
            <a:r>
              <a:rPr lang="en-US" dirty="0" smtClean="0">
                <a:latin typeface="Times New Roman"/>
              </a:rPr>
              <a:t>What did you do when you came to the intersection?</a:t>
            </a:r>
          </a:p>
          <a:p>
            <a:pPr>
              <a:defRPr/>
            </a:pPr>
            <a:r>
              <a:rPr lang="en-US" sz="2000" dirty="0" smtClean="0">
                <a:latin typeface="Arial"/>
              </a:rPr>
              <a:t>Q </a:t>
            </a:r>
            <a:r>
              <a:rPr lang="en-US" dirty="0" smtClean="0">
                <a:latin typeface="Times New Roman"/>
              </a:rPr>
              <a:t>When did you </a:t>
            </a:r>
            <a:r>
              <a:rPr lang="en-US" sz="1800" dirty="0" smtClean="0">
                <a:latin typeface="Times New Roman"/>
              </a:rPr>
              <a:t>first </a:t>
            </a:r>
            <a:r>
              <a:rPr lang="en-US" dirty="0" smtClean="0">
                <a:latin typeface="Times New Roman"/>
              </a:rPr>
              <a:t>see the plaintiff?</a:t>
            </a:r>
          </a:p>
          <a:p>
            <a:pPr>
              <a:defRPr/>
            </a:pPr>
            <a:r>
              <a:rPr lang="en-US" sz="1800" dirty="0" smtClean="0">
                <a:latin typeface="Times New Roman"/>
              </a:rPr>
              <a:t>Q: </a:t>
            </a:r>
            <a:r>
              <a:rPr lang="en-US" dirty="0" smtClean="0">
                <a:latin typeface="Times New Roman"/>
              </a:rPr>
              <a:t>Tell me everything that happened after you saw the plaintiff.</a:t>
            </a:r>
          </a:p>
          <a:p>
            <a:pPr>
              <a:defRPr/>
            </a:pPr>
            <a:r>
              <a:rPr lang="en-US" sz="1800" dirty="0" smtClean="0">
                <a:latin typeface="Times New Roman"/>
              </a:rPr>
              <a:t>Q: </a:t>
            </a:r>
            <a:r>
              <a:rPr lang="en-US" dirty="0" smtClean="0">
                <a:latin typeface="Times New Roman"/>
              </a:rPr>
              <a:t>Why did the accident happen?</a:t>
            </a:r>
          </a:p>
          <a:p>
            <a:pPr>
              <a:defRPr/>
            </a:pPr>
            <a:endParaRPr lang="en-US" dirty="0" smtClean="0">
              <a:latin typeface="Times New Roman"/>
            </a:endParaRPr>
          </a:p>
          <a:p>
            <a:pPr>
              <a:defRPr/>
            </a:pPr>
            <a:r>
              <a:rPr lang="en-US" dirty="0" smtClean="0">
                <a:latin typeface="Times New Roman"/>
              </a:rPr>
              <a:t>Using open-ended questions is particularly important when considering how witnesses are often prepared for their depositions. A standard instruction</a:t>
            </a:r>
          </a:p>
          <a:p>
            <a:pPr>
              <a:defRPr/>
            </a:pPr>
            <a:r>
              <a:rPr lang="en-US" dirty="0" smtClean="0">
                <a:latin typeface="Times New Roman"/>
              </a:rPr>
              <a:t>is: "Listen to the question, answer only the question asked, do not volunteer." Open-ended questions do not permit the witness to parse the question and avoid providing information. In effect, the witness is forced to</a:t>
            </a:r>
          </a:p>
          <a:p>
            <a:pPr>
              <a:defRPr/>
            </a:pPr>
            <a:r>
              <a:rPr lang="en-US" dirty="0" smtClean="0">
                <a:latin typeface="Times New Roman"/>
              </a:rPr>
              <a:t>volunteer information.</a:t>
            </a:r>
            <a:endParaRPr lang="en-US" dirty="0"/>
          </a:p>
        </p:txBody>
      </p:sp>
      <p:sp>
        <p:nvSpPr>
          <p:cNvPr id="4" name="Slide Number Placeholder 3"/>
          <p:cNvSpPr>
            <a:spLocks noGrp="1"/>
          </p:cNvSpPr>
          <p:nvPr>
            <p:ph type="sldNum" sz="quarter" idx="5"/>
          </p:nvPr>
        </p:nvSpPr>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fld id="{2BBDBC2E-1451-4B30-AF7B-2C35D1E814B0}" type="slidenum">
              <a:rPr lang="en-US" altLang="en-US" smtClean="0">
                <a:latin typeface="Arial" panose="020B0604020202020204" pitchFamily="34" charset="0"/>
              </a:rPr>
              <a:pPr>
                <a:defRPr/>
              </a:pPr>
              <a:t>21</a:t>
            </a:fld>
            <a:endParaRPr lang="en-US" altLang="en-US" smtClean="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smtClean="0">
                <a:latin typeface="Times New Roman"/>
              </a:rPr>
              <a:t>Top of the Funnel: Open-Ended Questions</a:t>
            </a:r>
          </a:p>
          <a:p>
            <a:pPr>
              <a:defRPr/>
            </a:pPr>
            <a:endParaRPr lang="en-US" b="1" i="1" dirty="0" smtClean="0">
              <a:latin typeface="Times New Roman"/>
            </a:endParaRPr>
          </a:p>
          <a:p>
            <a:pPr>
              <a:defRPr/>
            </a:pPr>
            <a:r>
              <a:rPr lang="en-US" dirty="0" smtClean="0">
                <a:latin typeface="Times New Roman"/>
              </a:rPr>
              <a:t>Once you have the list and have decided what topic on the list you will explore first, the next step is </a:t>
            </a:r>
            <a:r>
              <a:rPr lang="en-US" sz="1050" dirty="0" smtClean="0">
                <a:latin typeface="Times New Roman"/>
              </a:rPr>
              <a:t>to </a:t>
            </a:r>
            <a:r>
              <a:rPr lang="en-US" dirty="0" smtClean="0">
                <a:latin typeface="Times New Roman"/>
              </a:rPr>
              <a:t>begin questioning about the topic using open-ended questions. The questions should resemble the wide mouth of a funnel, gathering up everything the witness knows that may be relevant to the topic.  The classic reporter's questions-who, what, when, where, why, how, supplemented by "describe" “explain" and ‘Tell me about'-will best</a:t>
            </a:r>
          </a:p>
          <a:p>
            <a:pPr>
              <a:defRPr/>
            </a:pPr>
            <a:r>
              <a:rPr lang="en-US" dirty="0" smtClean="0">
                <a:latin typeface="Times New Roman"/>
              </a:rPr>
              <a:t>encourage witnesses </a:t>
            </a:r>
            <a:r>
              <a:rPr lang="en-US" sz="1050" dirty="0" smtClean="0">
                <a:latin typeface="Times New Roman"/>
              </a:rPr>
              <a:t>to </a:t>
            </a:r>
            <a:r>
              <a:rPr lang="en-US" dirty="0" smtClean="0">
                <a:latin typeface="Times New Roman"/>
              </a:rPr>
              <a:t>reveal all they know. Open-ended questions force the witness </a:t>
            </a:r>
            <a:r>
              <a:rPr lang="en-US" sz="1050" dirty="0" smtClean="0">
                <a:latin typeface="Times New Roman"/>
              </a:rPr>
              <a:t>to </a:t>
            </a:r>
            <a:r>
              <a:rPr lang="en-US" dirty="0" smtClean="0">
                <a:latin typeface="Times New Roman"/>
              </a:rPr>
              <a:t>provide the information covered by the question making it much more difficult </a:t>
            </a:r>
            <a:r>
              <a:rPr lang="en-US" sz="1050" dirty="0" smtClean="0">
                <a:latin typeface="Times New Roman"/>
              </a:rPr>
              <a:t>to </a:t>
            </a:r>
            <a:r>
              <a:rPr lang="en-US" dirty="0" smtClean="0">
                <a:latin typeface="Times New Roman"/>
              </a:rPr>
              <a:t>hide information or evade the question.</a:t>
            </a:r>
          </a:p>
          <a:p>
            <a:pPr>
              <a:defRPr/>
            </a:pPr>
            <a:endParaRPr lang="en-US" dirty="0" smtClean="0">
              <a:latin typeface="Times New Roman"/>
            </a:endParaRPr>
          </a:p>
          <a:p>
            <a:pPr>
              <a:defRPr/>
            </a:pPr>
            <a:r>
              <a:rPr lang="en-US" dirty="0" smtClean="0">
                <a:latin typeface="Times New Roman"/>
              </a:rPr>
              <a:t>The value of open-ended questions is well illustrated by thinking about the children's game of Battleship. In the game, each side hides its ships by arranging them on a grid the opponent cannot see. Then each player drops</a:t>
            </a:r>
          </a:p>
          <a:p>
            <a:pPr>
              <a:defRPr/>
            </a:pPr>
            <a:r>
              <a:rPr lang="en-US" dirty="0" smtClean="0">
                <a:latin typeface="Times New Roman"/>
              </a:rPr>
              <a:t>bombs on the other side's ships by calling out a location on the opponent's grid. </a:t>
            </a:r>
            <a:r>
              <a:rPr lang="en-US" sz="1600" dirty="0" smtClean="0">
                <a:latin typeface="Times New Roman"/>
              </a:rPr>
              <a:t>If </a:t>
            </a:r>
            <a:r>
              <a:rPr lang="en-US" dirty="0" smtClean="0">
                <a:latin typeface="Times New Roman"/>
              </a:rPr>
              <a:t>the location is not occupied by an opponent's ship, it is a miss, but, if it is occupied, it is a hit. Many depositions are like playing Battleship, with the taking attorney asking a series of narrow questions, hoping for a hit on what the witness knows, but also coming up with many misses. Here is an example of such an examination in a personal injury case.</a:t>
            </a:r>
          </a:p>
          <a:p>
            <a:pPr>
              <a:defRPr/>
            </a:pPr>
            <a:r>
              <a:rPr lang="en-US" dirty="0" smtClean="0">
                <a:latin typeface="Times New Roman"/>
              </a:rPr>
              <a:t>Q: Were you driving west on Mattis Street at the rime of the</a:t>
            </a:r>
          </a:p>
          <a:p>
            <a:pPr>
              <a:defRPr/>
            </a:pPr>
            <a:r>
              <a:rPr lang="en-US" dirty="0" smtClean="0">
                <a:latin typeface="Times New Roman"/>
              </a:rPr>
              <a:t>accident?</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driving within the speed limit?</a:t>
            </a:r>
          </a:p>
          <a:p>
            <a:pPr>
              <a:defRPr/>
            </a:pPr>
            <a:r>
              <a:rPr lang="en-US" dirty="0" smtClean="0">
                <a:latin typeface="Times New Roman"/>
              </a:rPr>
              <a:t>A: Yes.</a:t>
            </a:r>
          </a:p>
          <a:p>
            <a:pPr>
              <a:defRPr/>
            </a:pPr>
            <a:r>
              <a:rPr lang="en-US" dirty="0" smtClean="0">
                <a:latin typeface="Times New Roman"/>
              </a:rPr>
              <a:t>Q: Was the intersection a four-way stop?</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looking at the traffic ahead?</a:t>
            </a:r>
          </a:p>
          <a:p>
            <a:pPr>
              <a:defRPr/>
            </a:pPr>
            <a:r>
              <a:rPr lang="en-US" sz="1100" dirty="0" smtClean="0">
                <a:latin typeface="Arial"/>
              </a:rPr>
              <a:t>A: </a:t>
            </a:r>
            <a:r>
              <a:rPr lang="en-US" dirty="0" smtClean="0">
                <a:latin typeface="Times New Roman"/>
              </a:rPr>
              <a:t>Yes.</a:t>
            </a:r>
          </a:p>
          <a:p>
            <a:pPr>
              <a:defRPr/>
            </a:pPr>
            <a:r>
              <a:rPr lang="en-US" dirty="0" smtClean="0">
                <a:latin typeface="Times New Roman"/>
              </a:rPr>
              <a:t>Q: Was traffic heavy at that time of the morning?</a:t>
            </a:r>
          </a:p>
          <a:p>
            <a:pPr>
              <a:defRPr/>
            </a:pPr>
            <a:r>
              <a:rPr lang="en-US" sz="1600" dirty="0" smtClean="0">
                <a:latin typeface="Times New Roman"/>
              </a:rPr>
              <a:t>A: No.</a:t>
            </a:r>
          </a:p>
          <a:p>
            <a:pPr>
              <a:defRPr/>
            </a:pPr>
            <a:r>
              <a:rPr lang="en-US" sz="1600" dirty="0" smtClean="0">
                <a:latin typeface="Times New Roman"/>
              </a:rPr>
              <a:t>Q_: </a:t>
            </a:r>
            <a:r>
              <a:rPr lang="en-US" dirty="0" smtClean="0">
                <a:latin typeface="Times New Roman"/>
              </a:rPr>
              <a:t>Did you see the plaintiff before the collision?</a:t>
            </a:r>
          </a:p>
          <a:p>
            <a:pPr>
              <a:defRPr/>
            </a:pPr>
            <a:r>
              <a:rPr lang="en-US" dirty="0" smtClean="0">
                <a:latin typeface="Times New Roman"/>
              </a:rPr>
              <a:t>A: Yes</a:t>
            </a:r>
          </a:p>
          <a:p>
            <a:pPr>
              <a:defRPr/>
            </a:pPr>
            <a:endParaRPr lang="en-US" dirty="0" smtClean="0">
              <a:latin typeface="Times New Roman"/>
            </a:endParaRPr>
          </a:p>
          <a:p>
            <a:pPr>
              <a:defRPr/>
            </a:pPr>
            <a:r>
              <a:rPr lang="en-US" dirty="0" smtClean="0">
                <a:latin typeface="Times New Roman"/>
              </a:rPr>
              <a:t>This technique works fine as long as you ask all the right questions. But if you fail to ask a question on a topic on which the witness has information, you will have a miss, just as in Battleship. In the above example, if you fail</a:t>
            </a:r>
          </a:p>
          <a:p>
            <a:pPr>
              <a:defRPr/>
            </a:pPr>
            <a:r>
              <a:rPr lang="en-US" dirty="0" smtClean="0">
                <a:latin typeface="Times New Roman"/>
              </a:rPr>
              <a:t>to ask "Did you stop at the intersection?" the witness will never have to tell how she ignored the stop sign, went through the intersection, and collided with the plaintiff's car. The results are much better when you ask open-ended questions that force witnesses </a:t>
            </a:r>
            <a:r>
              <a:rPr lang="en-US" sz="1100" dirty="0" smtClean="0">
                <a:latin typeface="Times New Roman"/>
              </a:rPr>
              <a:t>to </a:t>
            </a:r>
            <a:r>
              <a:rPr lang="en-US" dirty="0" smtClean="0">
                <a:latin typeface="Times New Roman"/>
              </a:rPr>
              <a:t>tell what they know. Instead of playing Battleship, you are, in effect, asking to look at the opponent's grid.</a:t>
            </a:r>
          </a:p>
          <a:p>
            <a:pPr>
              <a:defRPr/>
            </a:pPr>
            <a:r>
              <a:rPr lang="en-US" sz="1800" dirty="0" smtClean="0">
                <a:latin typeface="Times New Roman"/>
              </a:rPr>
              <a:t>If </a:t>
            </a:r>
            <a:r>
              <a:rPr lang="en-US" dirty="0" smtClean="0">
                <a:latin typeface="Times New Roman"/>
              </a:rPr>
              <a:t>we were </a:t>
            </a:r>
            <a:r>
              <a:rPr lang="en-US" sz="1100" dirty="0" smtClean="0">
                <a:latin typeface="Times New Roman"/>
              </a:rPr>
              <a:t>to </a:t>
            </a:r>
            <a:r>
              <a:rPr lang="en-US" dirty="0" smtClean="0">
                <a:latin typeface="Times New Roman"/>
              </a:rPr>
              <a:t>rerun the above example using open-ended questions, </a:t>
            </a:r>
            <a:r>
              <a:rPr lang="en-US" sz="1400" dirty="0" smtClean="0">
                <a:latin typeface="Times New Roman"/>
              </a:rPr>
              <a:t>it </a:t>
            </a:r>
            <a:r>
              <a:rPr lang="en-US" dirty="0" smtClean="0">
                <a:latin typeface="Times New Roman"/>
              </a:rPr>
              <a:t>would sound like this:</a:t>
            </a:r>
          </a:p>
          <a:p>
            <a:pPr>
              <a:defRPr/>
            </a:pPr>
            <a:r>
              <a:rPr lang="en-US" sz="1800" dirty="0" smtClean="0">
                <a:latin typeface="Times New Roman"/>
              </a:rPr>
              <a:t>Q: </a:t>
            </a:r>
            <a:r>
              <a:rPr lang="en-US" dirty="0" smtClean="0">
                <a:latin typeface="Times New Roman"/>
              </a:rPr>
              <a:t>Tell me what you were doing just before the accident.</a:t>
            </a:r>
          </a:p>
          <a:p>
            <a:pPr>
              <a:defRPr/>
            </a:pPr>
            <a:r>
              <a:rPr lang="en-US" sz="1800" dirty="0" smtClean="0">
                <a:latin typeface="Times New Roman"/>
              </a:rPr>
              <a:t>Q: </a:t>
            </a:r>
            <a:r>
              <a:rPr lang="en-US" dirty="0" smtClean="0">
                <a:latin typeface="Times New Roman"/>
              </a:rPr>
              <a:t>Where were you going?</a:t>
            </a:r>
          </a:p>
          <a:p>
            <a:pPr>
              <a:defRPr/>
            </a:pPr>
            <a:r>
              <a:rPr lang="en-US" sz="1800" dirty="0" smtClean="0">
                <a:latin typeface="Times New Roman"/>
              </a:rPr>
              <a:t>Q: </a:t>
            </a:r>
            <a:r>
              <a:rPr lang="en-US" dirty="0" smtClean="0">
                <a:latin typeface="Times New Roman"/>
              </a:rPr>
              <a:t>Why were you going there?</a:t>
            </a:r>
          </a:p>
          <a:p>
            <a:pPr>
              <a:defRPr/>
            </a:pPr>
            <a:r>
              <a:rPr lang="en-US" sz="1800" dirty="0" smtClean="0">
                <a:latin typeface="Times New Roman"/>
              </a:rPr>
              <a:t>Q: </a:t>
            </a:r>
            <a:r>
              <a:rPr lang="en-US" dirty="0" smtClean="0">
                <a:latin typeface="Times New Roman"/>
              </a:rPr>
              <a:t>What were you looking at?</a:t>
            </a:r>
          </a:p>
          <a:p>
            <a:pPr>
              <a:defRPr/>
            </a:pPr>
            <a:r>
              <a:rPr lang="en-US" sz="1800" dirty="0" smtClean="0">
                <a:latin typeface="Times New Roman"/>
              </a:rPr>
              <a:t>Q: </a:t>
            </a:r>
            <a:r>
              <a:rPr lang="en-US" dirty="0" smtClean="0">
                <a:latin typeface="Times New Roman"/>
              </a:rPr>
              <a:t>What did you see?</a:t>
            </a:r>
          </a:p>
          <a:p>
            <a:pPr>
              <a:defRPr/>
            </a:pPr>
            <a:r>
              <a:rPr lang="en-US" sz="1800" dirty="0" smtClean="0">
                <a:latin typeface="Times New Roman"/>
              </a:rPr>
              <a:t>Q: </a:t>
            </a:r>
            <a:r>
              <a:rPr lang="en-US" dirty="0" smtClean="0">
                <a:latin typeface="Times New Roman"/>
              </a:rPr>
              <a:t>What was the traffic like?</a:t>
            </a:r>
          </a:p>
          <a:p>
            <a:pPr>
              <a:defRPr/>
            </a:pPr>
            <a:r>
              <a:rPr lang="en-US" dirty="0" smtClean="0">
                <a:latin typeface="Times New Roman"/>
              </a:rPr>
              <a:t>Q: Describe the intersection for me.</a:t>
            </a:r>
          </a:p>
          <a:p>
            <a:pPr>
              <a:defRPr/>
            </a:pPr>
            <a:r>
              <a:rPr lang="en-US" sz="1800" dirty="0" smtClean="0">
                <a:latin typeface="Times New Roman"/>
              </a:rPr>
              <a:t>Q: </a:t>
            </a:r>
            <a:r>
              <a:rPr lang="en-US" dirty="0" smtClean="0">
                <a:latin typeface="Times New Roman"/>
              </a:rPr>
              <a:t>What did you do when you came to the intersection?</a:t>
            </a:r>
          </a:p>
          <a:p>
            <a:pPr>
              <a:defRPr/>
            </a:pPr>
            <a:r>
              <a:rPr lang="en-US" sz="2000" dirty="0" smtClean="0">
                <a:latin typeface="Arial"/>
              </a:rPr>
              <a:t>Q </a:t>
            </a:r>
            <a:r>
              <a:rPr lang="en-US" dirty="0" smtClean="0">
                <a:latin typeface="Times New Roman"/>
              </a:rPr>
              <a:t>When did you </a:t>
            </a:r>
            <a:r>
              <a:rPr lang="en-US" sz="1800" dirty="0" smtClean="0">
                <a:latin typeface="Times New Roman"/>
              </a:rPr>
              <a:t>first </a:t>
            </a:r>
            <a:r>
              <a:rPr lang="en-US" dirty="0" smtClean="0">
                <a:latin typeface="Times New Roman"/>
              </a:rPr>
              <a:t>see the plaintiff?</a:t>
            </a:r>
          </a:p>
          <a:p>
            <a:pPr>
              <a:defRPr/>
            </a:pPr>
            <a:r>
              <a:rPr lang="en-US" sz="1800" dirty="0" smtClean="0">
                <a:latin typeface="Times New Roman"/>
              </a:rPr>
              <a:t>Q: </a:t>
            </a:r>
            <a:r>
              <a:rPr lang="en-US" dirty="0" smtClean="0">
                <a:latin typeface="Times New Roman"/>
              </a:rPr>
              <a:t>Tell me everything that happened after you saw the plaintiff.</a:t>
            </a:r>
          </a:p>
          <a:p>
            <a:pPr>
              <a:defRPr/>
            </a:pPr>
            <a:r>
              <a:rPr lang="en-US" sz="1800" dirty="0" smtClean="0">
                <a:latin typeface="Times New Roman"/>
              </a:rPr>
              <a:t>Q: </a:t>
            </a:r>
            <a:r>
              <a:rPr lang="en-US" dirty="0" smtClean="0">
                <a:latin typeface="Times New Roman"/>
              </a:rPr>
              <a:t>Why did the accident happen?</a:t>
            </a:r>
          </a:p>
          <a:p>
            <a:pPr>
              <a:defRPr/>
            </a:pPr>
            <a:endParaRPr lang="en-US" dirty="0" smtClean="0">
              <a:latin typeface="Times New Roman"/>
            </a:endParaRPr>
          </a:p>
          <a:p>
            <a:pPr>
              <a:defRPr/>
            </a:pPr>
            <a:r>
              <a:rPr lang="en-US" dirty="0" smtClean="0">
                <a:latin typeface="Times New Roman"/>
              </a:rPr>
              <a:t>Using open-ended questions is particularly important when considering how witnesses are often prepared for their depositions. A standard instruction</a:t>
            </a:r>
          </a:p>
          <a:p>
            <a:pPr>
              <a:defRPr/>
            </a:pPr>
            <a:r>
              <a:rPr lang="en-US" dirty="0" smtClean="0">
                <a:latin typeface="Times New Roman"/>
              </a:rPr>
              <a:t>is: "Listen to the question, answer only the question asked, do not volunteer." Open-ended questions do not permit the witness to parse the question and avoid providing information. In effect, the witness is forced to</a:t>
            </a:r>
          </a:p>
          <a:p>
            <a:pPr>
              <a:defRPr/>
            </a:pPr>
            <a:r>
              <a:rPr lang="en-US" dirty="0" smtClean="0">
                <a:latin typeface="Times New Roman"/>
              </a:rPr>
              <a:t>volunteer information.</a:t>
            </a:r>
            <a:endParaRPr lang="en-US" dirty="0"/>
          </a:p>
        </p:txBody>
      </p:sp>
      <p:sp>
        <p:nvSpPr>
          <p:cNvPr id="4" name="Slide Number Placeholder 3"/>
          <p:cNvSpPr>
            <a:spLocks noGrp="1"/>
          </p:cNvSpPr>
          <p:nvPr>
            <p:ph type="sldNum" sz="quarter" idx="5"/>
          </p:nvPr>
        </p:nvSpPr>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fld id="{EA738354-B4F4-4AFC-82D4-6DAA1629616E}" type="slidenum">
              <a:rPr lang="en-US" altLang="en-US" smtClean="0">
                <a:latin typeface="Arial" panose="020B0604020202020204" pitchFamily="34" charset="0"/>
              </a:rPr>
              <a:pPr>
                <a:defRPr/>
              </a:pPr>
              <a:t>22</a:t>
            </a:fld>
            <a:endParaRPr lang="en-US" altLang="en-US" smtClean="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Gathering Information</a:t>
            </a:r>
          </a:p>
          <a:p>
            <a:pPr>
              <a:defRPr/>
            </a:pPr>
            <a:endParaRPr lang="en-US" dirty="0" smtClean="0"/>
          </a:p>
          <a:p>
            <a:pPr>
              <a:defRPr/>
            </a:pPr>
            <a:r>
              <a:rPr lang="en-US" dirty="0" smtClean="0"/>
              <a:t>The most common reason for taking a deposition is to gather information. Depositions allow you to learn the facts. In other words, how the events occurred, what the other side knows what information supports your version of events, what the weaknesses are your own case, where the flaws exist in the opponent’s case, and what other witnesses might have useful information.</a:t>
            </a:r>
          </a:p>
          <a:p>
            <a:pPr>
              <a:defRPr/>
            </a:pPr>
            <a:r>
              <a:rPr lang="en-US" dirty="0" smtClean="0"/>
              <a:t>Find out what you don’t know.</a:t>
            </a:r>
          </a:p>
          <a:p>
            <a:pPr>
              <a:defRPr/>
            </a:pPr>
            <a:r>
              <a:rPr lang="en-US" dirty="0" smtClean="0"/>
              <a:t>Confirming what you think you know;</a:t>
            </a:r>
          </a:p>
          <a:p>
            <a:pPr>
              <a:defRPr/>
            </a:pPr>
            <a:r>
              <a:rPr lang="en-US" dirty="0" smtClean="0"/>
              <a:t>Testing out legal and factual theories;</a:t>
            </a:r>
          </a:p>
          <a:p>
            <a:pPr>
              <a:defRPr/>
            </a:pPr>
            <a:endParaRPr lang="en-US" dirty="0"/>
          </a:p>
        </p:txBody>
      </p:sp>
      <p:sp>
        <p:nvSpPr>
          <p:cNvPr id="4" name="Slide Number Placeholder 3"/>
          <p:cNvSpPr>
            <a:spLocks noGrp="1"/>
          </p:cNvSpPr>
          <p:nvPr>
            <p:ph type="sldNum" sz="quarter" idx="5"/>
          </p:nvPr>
        </p:nvSpPr>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fld id="{362DF8E4-44A5-49BA-8AFF-A4385D9A7F5C}" type="slidenum">
              <a:rPr lang="en-US" altLang="en-US" smtClean="0">
                <a:latin typeface="Arial" panose="020B0604020202020204" pitchFamily="34" charset="0"/>
              </a:rPr>
              <a:pPr>
                <a:defRPr/>
              </a:pPr>
              <a:t>23</a:t>
            </a:fld>
            <a:endParaRPr lang="en-US" altLang="en-US" smtClean="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smtClean="0">
                <a:latin typeface="Times New Roman"/>
              </a:rPr>
              <a:t>Top of the Funnel: Open-Ended Questions</a:t>
            </a:r>
          </a:p>
          <a:p>
            <a:pPr>
              <a:defRPr/>
            </a:pPr>
            <a:endParaRPr lang="en-US" b="1" i="1" dirty="0" smtClean="0">
              <a:latin typeface="Times New Roman"/>
            </a:endParaRPr>
          </a:p>
          <a:p>
            <a:pPr>
              <a:defRPr/>
            </a:pPr>
            <a:r>
              <a:rPr lang="en-US" dirty="0" smtClean="0">
                <a:latin typeface="Times New Roman"/>
              </a:rPr>
              <a:t>Once you have the list and have decided what topic on the list you will explore first, the next step is </a:t>
            </a:r>
            <a:r>
              <a:rPr lang="en-US" sz="1050" dirty="0" smtClean="0">
                <a:latin typeface="Times New Roman"/>
              </a:rPr>
              <a:t>to </a:t>
            </a:r>
            <a:r>
              <a:rPr lang="en-US" dirty="0" smtClean="0">
                <a:latin typeface="Times New Roman"/>
              </a:rPr>
              <a:t>begin questioning about the topic using open-ended questions. The questions should resemble the wide mouth of a funnel, gathering up everything the witness knows that may be relevant to the topic.  The classic reporter's questions-who, what, when, where, why, how, supplemented by "describe" “explain" and ‘Tell me about'-will best</a:t>
            </a:r>
          </a:p>
          <a:p>
            <a:pPr>
              <a:defRPr/>
            </a:pPr>
            <a:r>
              <a:rPr lang="en-US" dirty="0" smtClean="0">
                <a:latin typeface="Times New Roman"/>
              </a:rPr>
              <a:t>encourage witnesses </a:t>
            </a:r>
            <a:r>
              <a:rPr lang="en-US" sz="1050" dirty="0" smtClean="0">
                <a:latin typeface="Times New Roman"/>
              </a:rPr>
              <a:t>to </a:t>
            </a:r>
            <a:r>
              <a:rPr lang="en-US" dirty="0" smtClean="0">
                <a:latin typeface="Times New Roman"/>
              </a:rPr>
              <a:t>reveal all they know. Open-ended questions force the witness </a:t>
            </a:r>
            <a:r>
              <a:rPr lang="en-US" sz="1050" dirty="0" smtClean="0">
                <a:latin typeface="Times New Roman"/>
              </a:rPr>
              <a:t>to </a:t>
            </a:r>
            <a:r>
              <a:rPr lang="en-US" dirty="0" smtClean="0">
                <a:latin typeface="Times New Roman"/>
              </a:rPr>
              <a:t>provide the information covered by the question making it much more difficult </a:t>
            </a:r>
            <a:r>
              <a:rPr lang="en-US" sz="1050" dirty="0" smtClean="0">
                <a:latin typeface="Times New Roman"/>
              </a:rPr>
              <a:t>to </a:t>
            </a:r>
            <a:r>
              <a:rPr lang="en-US" dirty="0" smtClean="0">
                <a:latin typeface="Times New Roman"/>
              </a:rPr>
              <a:t>hide information or evade the question.</a:t>
            </a:r>
          </a:p>
          <a:p>
            <a:pPr>
              <a:defRPr/>
            </a:pPr>
            <a:endParaRPr lang="en-US" dirty="0" smtClean="0">
              <a:latin typeface="Times New Roman"/>
            </a:endParaRPr>
          </a:p>
          <a:p>
            <a:pPr>
              <a:defRPr/>
            </a:pPr>
            <a:r>
              <a:rPr lang="en-US" dirty="0" smtClean="0">
                <a:latin typeface="Times New Roman"/>
              </a:rPr>
              <a:t>The value of open-ended questions is well illustrated by thinking about the children's game of Battleship. In the game, each side hides its ships by arranging them on a grid the opponent cannot see. Then each player drops</a:t>
            </a:r>
          </a:p>
          <a:p>
            <a:pPr>
              <a:defRPr/>
            </a:pPr>
            <a:r>
              <a:rPr lang="en-US" dirty="0" smtClean="0">
                <a:latin typeface="Times New Roman"/>
              </a:rPr>
              <a:t>bombs on the other side's ships by calling out a location on the opponent's grid. </a:t>
            </a:r>
            <a:r>
              <a:rPr lang="en-US" sz="1600" dirty="0" smtClean="0">
                <a:latin typeface="Times New Roman"/>
              </a:rPr>
              <a:t>If </a:t>
            </a:r>
            <a:r>
              <a:rPr lang="en-US" dirty="0" smtClean="0">
                <a:latin typeface="Times New Roman"/>
              </a:rPr>
              <a:t>the location is not occupied by an opponent's ship, it is a miss, but, if it is occupied, it is a hit. Many depositions are like playing Battleship, with the taking attorney asking a series of narrow questions, hoping for a hit on what the witness knows, but also coming up with many misses. Here is an example of such an examination in a personal injury case.</a:t>
            </a:r>
          </a:p>
          <a:p>
            <a:pPr>
              <a:defRPr/>
            </a:pPr>
            <a:r>
              <a:rPr lang="en-US" dirty="0" smtClean="0">
                <a:latin typeface="Times New Roman"/>
              </a:rPr>
              <a:t>Q: Were you driving west on Mattis Street at the rime of the</a:t>
            </a:r>
          </a:p>
          <a:p>
            <a:pPr>
              <a:defRPr/>
            </a:pPr>
            <a:r>
              <a:rPr lang="en-US" dirty="0" smtClean="0">
                <a:latin typeface="Times New Roman"/>
              </a:rPr>
              <a:t>accident?</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driving within the speed limit?</a:t>
            </a:r>
          </a:p>
          <a:p>
            <a:pPr>
              <a:defRPr/>
            </a:pPr>
            <a:r>
              <a:rPr lang="en-US" dirty="0" smtClean="0">
                <a:latin typeface="Times New Roman"/>
              </a:rPr>
              <a:t>A: Yes.</a:t>
            </a:r>
          </a:p>
          <a:p>
            <a:pPr>
              <a:defRPr/>
            </a:pPr>
            <a:r>
              <a:rPr lang="en-US" dirty="0" smtClean="0">
                <a:latin typeface="Times New Roman"/>
              </a:rPr>
              <a:t>Q: Was the intersection a four-way stop?</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looking at the traffic ahead?</a:t>
            </a:r>
          </a:p>
          <a:p>
            <a:pPr>
              <a:defRPr/>
            </a:pPr>
            <a:r>
              <a:rPr lang="en-US" sz="1100" dirty="0" smtClean="0">
                <a:latin typeface="Arial"/>
              </a:rPr>
              <a:t>A: </a:t>
            </a:r>
            <a:r>
              <a:rPr lang="en-US" dirty="0" smtClean="0">
                <a:latin typeface="Times New Roman"/>
              </a:rPr>
              <a:t>Yes.</a:t>
            </a:r>
          </a:p>
          <a:p>
            <a:pPr>
              <a:defRPr/>
            </a:pPr>
            <a:r>
              <a:rPr lang="en-US" dirty="0" smtClean="0">
                <a:latin typeface="Times New Roman"/>
              </a:rPr>
              <a:t>Q: Was traffic heavy at that time of the morning?</a:t>
            </a:r>
          </a:p>
          <a:p>
            <a:pPr>
              <a:defRPr/>
            </a:pPr>
            <a:r>
              <a:rPr lang="en-US" sz="1600" dirty="0" smtClean="0">
                <a:latin typeface="Times New Roman"/>
              </a:rPr>
              <a:t>A: No.</a:t>
            </a:r>
          </a:p>
          <a:p>
            <a:pPr>
              <a:defRPr/>
            </a:pPr>
            <a:r>
              <a:rPr lang="en-US" sz="1600" dirty="0" smtClean="0">
                <a:latin typeface="Times New Roman"/>
              </a:rPr>
              <a:t>Q_: </a:t>
            </a:r>
            <a:r>
              <a:rPr lang="en-US" dirty="0" smtClean="0">
                <a:latin typeface="Times New Roman"/>
              </a:rPr>
              <a:t>Did you see the plaintiff before the collision?</a:t>
            </a:r>
          </a:p>
          <a:p>
            <a:pPr>
              <a:defRPr/>
            </a:pPr>
            <a:r>
              <a:rPr lang="en-US" dirty="0" smtClean="0">
                <a:latin typeface="Times New Roman"/>
              </a:rPr>
              <a:t>A: Yes</a:t>
            </a:r>
          </a:p>
          <a:p>
            <a:pPr>
              <a:defRPr/>
            </a:pPr>
            <a:endParaRPr lang="en-US" dirty="0" smtClean="0">
              <a:latin typeface="Times New Roman"/>
            </a:endParaRPr>
          </a:p>
          <a:p>
            <a:pPr>
              <a:defRPr/>
            </a:pPr>
            <a:r>
              <a:rPr lang="en-US" dirty="0" smtClean="0">
                <a:latin typeface="Times New Roman"/>
              </a:rPr>
              <a:t>This technique works fine as long as you ask all the right questions. But if you fail to ask a question on a topic on which the witness has information, you will have a miss, just as in Battleship. In the above example, if you fail</a:t>
            </a:r>
          </a:p>
          <a:p>
            <a:pPr>
              <a:defRPr/>
            </a:pPr>
            <a:r>
              <a:rPr lang="en-US" dirty="0" smtClean="0">
                <a:latin typeface="Times New Roman"/>
              </a:rPr>
              <a:t>to ask "Did you stop at the intersection?" the witness will never have to tell how she ignored the stop sign, went through the intersection, and collided with the plaintiff's car. The results are much better when you ask open-ended questions that force witnesses </a:t>
            </a:r>
            <a:r>
              <a:rPr lang="en-US" sz="1100" dirty="0" smtClean="0">
                <a:latin typeface="Times New Roman"/>
              </a:rPr>
              <a:t>to </a:t>
            </a:r>
            <a:r>
              <a:rPr lang="en-US" dirty="0" smtClean="0">
                <a:latin typeface="Times New Roman"/>
              </a:rPr>
              <a:t>tell what they know. Instead of playing Battleship, you are, in effect, asking to look at the opponent's grid.</a:t>
            </a:r>
          </a:p>
          <a:p>
            <a:pPr>
              <a:defRPr/>
            </a:pPr>
            <a:r>
              <a:rPr lang="en-US" sz="1800" dirty="0" smtClean="0">
                <a:latin typeface="Times New Roman"/>
              </a:rPr>
              <a:t>If </a:t>
            </a:r>
            <a:r>
              <a:rPr lang="en-US" dirty="0" smtClean="0">
                <a:latin typeface="Times New Roman"/>
              </a:rPr>
              <a:t>we were </a:t>
            </a:r>
            <a:r>
              <a:rPr lang="en-US" sz="1100" dirty="0" smtClean="0">
                <a:latin typeface="Times New Roman"/>
              </a:rPr>
              <a:t>to </a:t>
            </a:r>
            <a:r>
              <a:rPr lang="en-US" dirty="0" smtClean="0">
                <a:latin typeface="Times New Roman"/>
              </a:rPr>
              <a:t>rerun the above example using open-ended questions, </a:t>
            </a:r>
            <a:r>
              <a:rPr lang="en-US" sz="1400" dirty="0" smtClean="0">
                <a:latin typeface="Times New Roman"/>
              </a:rPr>
              <a:t>it </a:t>
            </a:r>
            <a:r>
              <a:rPr lang="en-US" dirty="0" smtClean="0">
                <a:latin typeface="Times New Roman"/>
              </a:rPr>
              <a:t>would sound like this:</a:t>
            </a:r>
          </a:p>
          <a:p>
            <a:pPr>
              <a:defRPr/>
            </a:pPr>
            <a:r>
              <a:rPr lang="en-US" sz="1800" dirty="0" smtClean="0">
                <a:latin typeface="Times New Roman"/>
              </a:rPr>
              <a:t>Q: </a:t>
            </a:r>
            <a:r>
              <a:rPr lang="en-US" dirty="0" smtClean="0">
                <a:latin typeface="Times New Roman"/>
              </a:rPr>
              <a:t>Tell me what you were doing just before the accident.</a:t>
            </a:r>
          </a:p>
          <a:p>
            <a:pPr>
              <a:defRPr/>
            </a:pPr>
            <a:r>
              <a:rPr lang="en-US" sz="1800" dirty="0" smtClean="0">
                <a:latin typeface="Times New Roman"/>
              </a:rPr>
              <a:t>Q: </a:t>
            </a:r>
            <a:r>
              <a:rPr lang="en-US" dirty="0" smtClean="0">
                <a:latin typeface="Times New Roman"/>
              </a:rPr>
              <a:t>Where were you going?</a:t>
            </a:r>
          </a:p>
          <a:p>
            <a:pPr>
              <a:defRPr/>
            </a:pPr>
            <a:r>
              <a:rPr lang="en-US" sz="1800" dirty="0" smtClean="0">
                <a:latin typeface="Times New Roman"/>
              </a:rPr>
              <a:t>Q: </a:t>
            </a:r>
            <a:r>
              <a:rPr lang="en-US" dirty="0" smtClean="0">
                <a:latin typeface="Times New Roman"/>
              </a:rPr>
              <a:t>Why were you going there?</a:t>
            </a:r>
          </a:p>
          <a:p>
            <a:pPr>
              <a:defRPr/>
            </a:pPr>
            <a:r>
              <a:rPr lang="en-US" sz="1800" dirty="0" smtClean="0">
                <a:latin typeface="Times New Roman"/>
              </a:rPr>
              <a:t>Q: </a:t>
            </a:r>
            <a:r>
              <a:rPr lang="en-US" dirty="0" smtClean="0">
                <a:latin typeface="Times New Roman"/>
              </a:rPr>
              <a:t>What were you looking at?</a:t>
            </a:r>
          </a:p>
          <a:p>
            <a:pPr>
              <a:defRPr/>
            </a:pPr>
            <a:r>
              <a:rPr lang="en-US" sz="1800" dirty="0" smtClean="0">
                <a:latin typeface="Times New Roman"/>
              </a:rPr>
              <a:t>Q: </a:t>
            </a:r>
            <a:r>
              <a:rPr lang="en-US" dirty="0" smtClean="0">
                <a:latin typeface="Times New Roman"/>
              </a:rPr>
              <a:t>What did you see?</a:t>
            </a:r>
          </a:p>
          <a:p>
            <a:pPr>
              <a:defRPr/>
            </a:pPr>
            <a:r>
              <a:rPr lang="en-US" sz="1800" dirty="0" smtClean="0">
                <a:latin typeface="Times New Roman"/>
              </a:rPr>
              <a:t>Q: </a:t>
            </a:r>
            <a:r>
              <a:rPr lang="en-US" dirty="0" smtClean="0">
                <a:latin typeface="Times New Roman"/>
              </a:rPr>
              <a:t>What was the traffic like?</a:t>
            </a:r>
          </a:p>
          <a:p>
            <a:pPr>
              <a:defRPr/>
            </a:pPr>
            <a:r>
              <a:rPr lang="en-US" dirty="0" smtClean="0">
                <a:latin typeface="Times New Roman"/>
              </a:rPr>
              <a:t>Q: Describe the intersection for me.</a:t>
            </a:r>
          </a:p>
          <a:p>
            <a:pPr>
              <a:defRPr/>
            </a:pPr>
            <a:r>
              <a:rPr lang="en-US" sz="1800" dirty="0" smtClean="0">
                <a:latin typeface="Times New Roman"/>
              </a:rPr>
              <a:t>Q: </a:t>
            </a:r>
            <a:r>
              <a:rPr lang="en-US" dirty="0" smtClean="0">
                <a:latin typeface="Times New Roman"/>
              </a:rPr>
              <a:t>What did you do when you came to the intersection?</a:t>
            </a:r>
          </a:p>
          <a:p>
            <a:pPr>
              <a:defRPr/>
            </a:pPr>
            <a:r>
              <a:rPr lang="en-US" sz="2000" dirty="0" smtClean="0">
                <a:latin typeface="Arial"/>
              </a:rPr>
              <a:t>Q </a:t>
            </a:r>
            <a:r>
              <a:rPr lang="en-US" dirty="0" smtClean="0">
                <a:latin typeface="Times New Roman"/>
              </a:rPr>
              <a:t>When did you </a:t>
            </a:r>
            <a:r>
              <a:rPr lang="en-US" sz="1800" dirty="0" smtClean="0">
                <a:latin typeface="Times New Roman"/>
              </a:rPr>
              <a:t>first </a:t>
            </a:r>
            <a:r>
              <a:rPr lang="en-US" dirty="0" smtClean="0">
                <a:latin typeface="Times New Roman"/>
              </a:rPr>
              <a:t>see the plaintiff?</a:t>
            </a:r>
          </a:p>
          <a:p>
            <a:pPr>
              <a:defRPr/>
            </a:pPr>
            <a:r>
              <a:rPr lang="en-US" sz="1800" dirty="0" smtClean="0">
                <a:latin typeface="Times New Roman"/>
              </a:rPr>
              <a:t>Q: </a:t>
            </a:r>
            <a:r>
              <a:rPr lang="en-US" dirty="0" smtClean="0">
                <a:latin typeface="Times New Roman"/>
              </a:rPr>
              <a:t>Tell me everything that happened after you saw the plaintiff.</a:t>
            </a:r>
          </a:p>
          <a:p>
            <a:pPr>
              <a:defRPr/>
            </a:pPr>
            <a:r>
              <a:rPr lang="en-US" sz="1800" dirty="0" smtClean="0">
                <a:latin typeface="Times New Roman"/>
              </a:rPr>
              <a:t>Q: </a:t>
            </a:r>
            <a:r>
              <a:rPr lang="en-US" dirty="0" smtClean="0">
                <a:latin typeface="Times New Roman"/>
              </a:rPr>
              <a:t>Why did the accident happen?</a:t>
            </a:r>
          </a:p>
          <a:p>
            <a:pPr>
              <a:defRPr/>
            </a:pPr>
            <a:endParaRPr lang="en-US" dirty="0" smtClean="0">
              <a:latin typeface="Times New Roman"/>
            </a:endParaRPr>
          </a:p>
          <a:p>
            <a:pPr>
              <a:defRPr/>
            </a:pPr>
            <a:r>
              <a:rPr lang="en-US" dirty="0" smtClean="0">
                <a:latin typeface="Times New Roman"/>
              </a:rPr>
              <a:t>Using open-ended questions is particularly important when considering how witnesses are often prepared for their depositions. A standard instruction</a:t>
            </a:r>
          </a:p>
          <a:p>
            <a:pPr>
              <a:defRPr/>
            </a:pPr>
            <a:r>
              <a:rPr lang="en-US" dirty="0" smtClean="0">
                <a:latin typeface="Times New Roman"/>
              </a:rPr>
              <a:t>is: "Listen to the question, answer only the question asked, do not volunteer." Open-ended questions do not permit the witness to parse the question and avoid providing information. In effect, the witness is forced to</a:t>
            </a:r>
          </a:p>
          <a:p>
            <a:pPr>
              <a:defRPr/>
            </a:pPr>
            <a:r>
              <a:rPr lang="en-US" dirty="0" smtClean="0">
                <a:latin typeface="Times New Roman"/>
              </a:rPr>
              <a:t>volunteer information.</a:t>
            </a:r>
            <a:endParaRPr lang="en-US" dirty="0"/>
          </a:p>
        </p:txBody>
      </p:sp>
      <p:sp>
        <p:nvSpPr>
          <p:cNvPr id="4" name="Slide Number Placeholder 3"/>
          <p:cNvSpPr>
            <a:spLocks noGrp="1"/>
          </p:cNvSpPr>
          <p:nvPr>
            <p:ph type="sldNum" sz="quarter" idx="5"/>
          </p:nvPr>
        </p:nvSpPr>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fld id="{80ED0767-A714-49AB-87B9-FA520B9299D7}" type="slidenum">
              <a:rPr lang="en-US" altLang="en-US" smtClean="0">
                <a:latin typeface="Arial" panose="020B0604020202020204" pitchFamily="34" charset="0"/>
              </a:rPr>
              <a:pPr>
                <a:defRPr/>
              </a:pPr>
              <a:t>24</a:t>
            </a:fld>
            <a:endParaRPr lang="en-US" altLang="en-US" smtClean="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smtClean="0">
                <a:latin typeface="Times New Roman"/>
              </a:rPr>
              <a:t>Top of the Funnel: Open-Ended Questions</a:t>
            </a:r>
          </a:p>
          <a:p>
            <a:pPr>
              <a:defRPr/>
            </a:pPr>
            <a:endParaRPr lang="en-US" b="1" i="1" dirty="0" smtClean="0">
              <a:latin typeface="Times New Roman"/>
            </a:endParaRPr>
          </a:p>
          <a:p>
            <a:pPr>
              <a:defRPr/>
            </a:pPr>
            <a:r>
              <a:rPr lang="en-US" dirty="0" smtClean="0">
                <a:latin typeface="Times New Roman"/>
              </a:rPr>
              <a:t>Once you have the list and have decided what topic on the list you will explore first, the next step is </a:t>
            </a:r>
            <a:r>
              <a:rPr lang="en-US" sz="1050" dirty="0" smtClean="0">
                <a:latin typeface="Times New Roman"/>
              </a:rPr>
              <a:t>to </a:t>
            </a:r>
            <a:r>
              <a:rPr lang="en-US" dirty="0" smtClean="0">
                <a:latin typeface="Times New Roman"/>
              </a:rPr>
              <a:t>begin questioning about the topic using open-ended questions. The questions should resemble the wide mouth of a funnel, gathering up everything the witness knows that may be relevant to the topic.  The classic reporter's questions-who, what, when, where, why, how, supplemented by "describe" “explain" and ‘Tell me about'-will best</a:t>
            </a:r>
          </a:p>
          <a:p>
            <a:pPr>
              <a:defRPr/>
            </a:pPr>
            <a:r>
              <a:rPr lang="en-US" dirty="0" smtClean="0">
                <a:latin typeface="Times New Roman"/>
              </a:rPr>
              <a:t>encourage witnesses </a:t>
            </a:r>
            <a:r>
              <a:rPr lang="en-US" sz="1050" dirty="0" smtClean="0">
                <a:latin typeface="Times New Roman"/>
              </a:rPr>
              <a:t>to </a:t>
            </a:r>
            <a:r>
              <a:rPr lang="en-US" dirty="0" smtClean="0">
                <a:latin typeface="Times New Roman"/>
              </a:rPr>
              <a:t>reveal all they know. Open-ended questions force the witness </a:t>
            </a:r>
            <a:r>
              <a:rPr lang="en-US" sz="1050" dirty="0" smtClean="0">
                <a:latin typeface="Times New Roman"/>
              </a:rPr>
              <a:t>to </a:t>
            </a:r>
            <a:r>
              <a:rPr lang="en-US" dirty="0" smtClean="0">
                <a:latin typeface="Times New Roman"/>
              </a:rPr>
              <a:t>provide the information covered by the question making it much more difficult </a:t>
            </a:r>
            <a:r>
              <a:rPr lang="en-US" sz="1050" dirty="0" smtClean="0">
                <a:latin typeface="Times New Roman"/>
              </a:rPr>
              <a:t>to </a:t>
            </a:r>
            <a:r>
              <a:rPr lang="en-US" dirty="0" smtClean="0">
                <a:latin typeface="Times New Roman"/>
              </a:rPr>
              <a:t>hide information or evade the question.</a:t>
            </a:r>
          </a:p>
          <a:p>
            <a:pPr>
              <a:defRPr/>
            </a:pPr>
            <a:endParaRPr lang="en-US" dirty="0" smtClean="0">
              <a:latin typeface="Times New Roman"/>
            </a:endParaRPr>
          </a:p>
          <a:p>
            <a:pPr>
              <a:defRPr/>
            </a:pPr>
            <a:r>
              <a:rPr lang="en-US" dirty="0" smtClean="0">
                <a:latin typeface="Times New Roman"/>
              </a:rPr>
              <a:t>The value of open-ended questions is well illustrated by thinking about the children's game of Battleship. In the game, each side hides its ships by arranging them on a grid the opponent cannot see. Then each player drops</a:t>
            </a:r>
          </a:p>
          <a:p>
            <a:pPr>
              <a:defRPr/>
            </a:pPr>
            <a:r>
              <a:rPr lang="en-US" dirty="0" smtClean="0">
                <a:latin typeface="Times New Roman"/>
              </a:rPr>
              <a:t>bombs on the other side's ships by calling out a location on the opponent's grid. </a:t>
            </a:r>
            <a:r>
              <a:rPr lang="en-US" sz="1600" dirty="0" smtClean="0">
                <a:latin typeface="Times New Roman"/>
              </a:rPr>
              <a:t>If </a:t>
            </a:r>
            <a:r>
              <a:rPr lang="en-US" dirty="0" smtClean="0">
                <a:latin typeface="Times New Roman"/>
              </a:rPr>
              <a:t>the location is not occupied by an opponent's ship, it is a miss, but, if it is occupied, it is a hit. Many depositions are like playing Battleship, with the taking attorney asking a series of narrow questions, hoping for a hit on what the witness knows, but also coming up with many misses. Here is an example of such an examination in a personal injury case.</a:t>
            </a:r>
          </a:p>
          <a:p>
            <a:pPr>
              <a:defRPr/>
            </a:pPr>
            <a:r>
              <a:rPr lang="en-US" dirty="0" smtClean="0">
                <a:latin typeface="Times New Roman"/>
              </a:rPr>
              <a:t>Q: Were you driving west on Mattis Street at the rime of the</a:t>
            </a:r>
          </a:p>
          <a:p>
            <a:pPr>
              <a:defRPr/>
            </a:pPr>
            <a:r>
              <a:rPr lang="en-US" dirty="0" smtClean="0">
                <a:latin typeface="Times New Roman"/>
              </a:rPr>
              <a:t>accident?</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driving within the speed limit?</a:t>
            </a:r>
          </a:p>
          <a:p>
            <a:pPr>
              <a:defRPr/>
            </a:pPr>
            <a:r>
              <a:rPr lang="en-US" dirty="0" smtClean="0">
                <a:latin typeface="Times New Roman"/>
              </a:rPr>
              <a:t>A: Yes.</a:t>
            </a:r>
          </a:p>
          <a:p>
            <a:pPr>
              <a:defRPr/>
            </a:pPr>
            <a:r>
              <a:rPr lang="en-US" dirty="0" smtClean="0">
                <a:latin typeface="Times New Roman"/>
              </a:rPr>
              <a:t>Q: Was the intersection a four-way stop?</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looking at the traffic ahead?</a:t>
            </a:r>
          </a:p>
          <a:p>
            <a:pPr>
              <a:defRPr/>
            </a:pPr>
            <a:r>
              <a:rPr lang="en-US" sz="1100" dirty="0" smtClean="0">
                <a:latin typeface="Arial"/>
              </a:rPr>
              <a:t>A: </a:t>
            </a:r>
            <a:r>
              <a:rPr lang="en-US" dirty="0" smtClean="0">
                <a:latin typeface="Times New Roman"/>
              </a:rPr>
              <a:t>Yes.</a:t>
            </a:r>
          </a:p>
          <a:p>
            <a:pPr>
              <a:defRPr/>
            </a:pPr>
            <a:r>
              <a:rPr lang="en-US" dirty="0" smtClean="0">
                <a:latin typeface="Times New Roman"/>
              </a:rPr>
              <a:t>Q: Was traffic heavy at that time of the morning?</a:t>
            </a:r>
          </a:p>
          <a:p>
            <a:pPr>
              <a:defRPr/>
            </a:pPr>
            <a:r>
              <a:rPr lang="en-US" sz="1600" dirty="0" smtClean="0">
                <a:latin typeface="Times New Roman"/>
              </a:rPr>
              <a:t>A: No.</a:t>
            </a:r>
          </a:p>
          <a:p>
            <a:pPr>
              <a:defRPr/>
            </a:pPr>
            <a:r>
              <a:rPr lang="en-US" sz="1600" dirty="0" smtClean="0">
                <a:latin typeface="Times New Roman"/>
              </a:rPr>
              <a:t>Q_: </a:t>
            </a:r>
            <a:r>
              <a:rPr lang="en-US" dirty="0" smtClean="0">
                <a:latin typeface="Times New Roman"/>
              </a:rPr>
              <a:t>Did you see the plaintiff before the collision?</a:t>
            </a:r>
          </a:p>
          <a:p>
            <a:pPr>
              <a:defRPr/>
            </a:pPr>
            <a:r>
              <a:rPr lang="en-US" dirty="0" smtClean="0">
                <a:latin typeface="Times New Roman"/>
              </a:rPr>
              <a:t>A: Yes</a:t>
            </a:r>
          </a:p>
          <a:p>
            <a:pPr>
              <a:defRPr/>
            </a:pPr>
            <a:endParaRPr lang="en-US" dirty="0" smtClean="0">
              <a:latin typeface="Times New Roman"/>
            </a:endParaRPr>
          </a:p>
          <a:p>
            <a:pPr>
              <a:defRPr/>
            </a:pPr>
            <a:r>
              <a:rPr lang="en-US" dirty="0" smtClean="0">
                <a:latin typeface="Times New Roman"/>
              </a:rPr>
              <a:t>This technique works fine as long as you ask all the right questions. But if you fail to ask a question on a topic on which the witness has information, you will have a miss, just as in Battleship. In the above example, if you fail</a:t>
            </a:r>
          </a:p>
          <a:p>
            <a:pPr>
              <a:defRPr/>
            </a:pPr>
            <a:r>
              <a:rPr lang="en-US" dirty="0" smtClean="0">
                <a:latin typeface="Times New Roman"/>
              </a:rPr>
              <a:t>to ask "Did you stop at the intersection?" the witness will never have to tell how she ignored the stop sign, went through the intersection, and collided with the plaintiff's car. The results are much better when you ask open-ended questions that force witnesses </a:t>
            </a:r>
            <a:r>
              <a:rPr lang="en-US" sz="1100" dirty="0" smtClean="0">
                <a:latin typeface="Times New Roman"/>
              </a:rPr>
              <a:t>to </a:t>
            </a:r>
            <a:r>
              <a:rPr lang="en-US" dirty="0" smtClean="0">
                <a:latin typeface="Times New Roman"/>
              </a:rPr>
              <a:t>tell what they know. Instead of playing Battleship, you are, in effect, asking to look at the opponent's grid.</a:t>
            </a:r>
          </a:p>
          <a:p>
            <a:pPr>
              <a:defRPr/>
            </a:pPr>
            <a:r>
              <a:rPr lang="en-US" sz="1800" dirty="0" smtClean="0">
                <a:latin typeface="Times New Roman"/>
              </a:rPr>
              <a:t>If </a:t>
            </a:r>
            <a:r>
              <a:rPr lang="en-US" dirty="0" smtClean="0">
                <a:latin typeface="Times New Roman"/>
              </a:rPr>
              <a:t>we were </a:t>
            </a:r>
            <a:r>
              <a:rPr lang="en-US" sz="1100" dirty="0" smtClean="0">
                <a:latin typeface="Times New Roman"/>
              </a:rPr>
              <a:t>to </a:t>
            </a:r>
            <a:r>
              <a:rPr lang="en-US" dirty="0" smtClean="0">
                <a:latin typeface="Times New Roman"/>
              </a:rPr>
              <a:t>rerun the above example using open-ended questions, </a:t>
            </a:r>
            <a:r>
              <a:rPr lang="en-US" sz="1400" dirty="0" smtClean="0">
                <a:latin typeface="Times New Roman"/>
              </a:rPr>
              <a:t>it </a:t>
            </a:r>
            <a:r>
              <a:rPr lang="en-US" dirty="0" smtClean="0">
                <a:latin typeface="Times New Roman"/>
              </a:rPr>
              <a:t>would sound like this:</a:t>
            </a:r>
          </a:p>
          <a:p>
            <a:pPr>
              <a:defRPr/>
            </a:pPr>
            <a:r>
              <a:rPr lang="en-US" sz="1800" dirty="0" smtClean="0">
                <a:latin typeface="Times New Roman"/>
              </a:rPr>
              <a:t>Q: </a:t>
            </a:r>
            <a:r>
              <a:rPr lang="en-US" dirty="0" smtClean="0">
                <a:latin typeface="Times New Roman"/>
              </a:rPr>
              <a:t>Tell me what you were doing just before the accident.</a:t>
            </a:r>
          </a:p>
          <a:p>
            <a:pPr>
              <a:defRPr/>
            </a:pPr>
            <a:r>
              <a:rPr lang="en-US" sz="1800" dirty="0" smtClean="0">
                <a:latin typeface="Times New Roman"/>
              </a:rPr>
              <a:t>Q: </a:t>
            </a:r>
            <a:r>
              <a:rPr lang="en-US" dirty="0" smtClean="0">
                <a:latin typeface="Times New Roman"/>
              </a:rPr>
              <a:t>Where were you going?</a:t>
            </a:r>
          </a:p>
          <a:p>
            <a:pPr>
              <a:defRPr/>
            </a:pPr>
            <a:r>
              <a:rPr lang="en-US" sz="1800" dirty="0" smtClean="0">
                <a:latin typeface="Times New Roman"/>
              </a:rPr>
              <a:t>Q: </a:t>
            </a:r>
            <a:r>
              <a:rPr lang="en-US" dirty="0" smtClean="0">
                <a:latin typeface="Times New Roman"/>
              </a:rPr>
              <a:t>Why were you going there?</a:t>
            </a:r>
          </a:p>
          <a:p>
            <a:pPr>
              <a:defRPr/>
            </a:pPr>
            <a:r>
              <a:rPr lang="en-US" sz="1800" dirty="0" smtClean="0">
                <a:latin typeface="Times New Roman"/>
              </a:rPr>
              <a:t>Q: </a:t>
            </a:r>
            <a:r>
              <a:rPr lang="en-US" dirty="0" smtClean="0">
                <a:latin typeface="Times New Roman"/>
              </a:rPr>
              <a:t>What were you looking at?</a:t>
            </a:r>
          </a:p>
          <a:p>
            <a:pPr>
              <a:defRPr/>
            </a:pPr>
            <a:r>
              <a:rPr lang="en-US" sz="1800" dirty="0" smtClean="0">
                <a:latin typeface="Times New Roman"/>
              </a:rPr>
              <a:t>Q: </a:t>
            </a:r>
            <a:r>
              <a:rPr lang="en-US" dirty="0" smtClean="0">
                <a:latin typeface="Times New Roman"/>
              </a:rPr>
              <a:t>What did you see?</a:t>
            </a:r>
          </a:p>
          <a:p>
            <a:pPr>
              <a:defRPr/>
            </a:pPr>
            <a:r>
              <a:rPr lang="en-US" sz="1800" dirty="0" smtClean="0">
                <a:latin typeface="Times New Roman"/>
              </a:rPr>
              <a:t>Q: </a:t>
            </a:r>
            <a:r>
              <a:rPr lang="en-US" dirty="0" smtClean="0">
                <a:latin typeface="Times New Roman"/>
              </a:rPr>
              <a:t>What was the traffic like?</a:t>
            </a:r>
          </a:p>
          <a:p>
            <a:pPr>
              <a:defRPr/>
            </a:pPr>
            <a:r>
              <a:rPr lang="en-US" dirty="0" smtClean="0">
                <a:latin typeface="Times New Roman"/>
              </a:rPr>
              <a:t>Q: Describe the intersection for me.</a:t>
            </a:r>
          </a:p>
          <a:p>
            <a:pPr>
              <a:defRPr/>
            </a:pPr>
            <a:r>
              <a:rPr lang="en-US" sz="1800" dirty="0" smtClean="0">
                <a:latin typeface="Times New Roman"/>
              </a:rPr>
              <a:t>Q: </a:t>
            </a:r>
            <a:r>
              <a:rPr lang="en-US" dirty="0" smtClean="0">
                <a:latin typeface="Times New Roman"/>
              </a:rPr>
              <a:t>What did you do when you came to the intersection?</a:t>
            </a:r>
          </a:p>
          <a:p>
            <a:pPr>
              <a:defRPr/>
            </a:pPr>
            <a:r>
              <a:rPr lang="en-US" sz="2000" dirty="0" smtClean="0">
                <a:latin typeface="Arial"/>
              </a:rPr>
              <a:t>Q </a:t>
            </a:r>
            <a:r>
              <a:rPr lang="en-US" dirty="0" smtClean="0">
                <a:latin typeface="Times New Roman"/>
              </a:rPr>
              <a:t>When did you </a:t>
            </a:r>
            <a:r>
              <a:rPr lang="en-US" sz="1800" dirty="0" smtClean="0">
                <a:latin typeface="Times New Roman"/>
              </a:rPr>
              <a:t>first </a:t>
            </a:r>
            <a:r>
              <a:rPr lang="en-US" dirty="0" smtClean="0">
                <a:latin typeface="Times New Roman"/>
              </a:rPr>
              <a:t>see the plaintiff?</a:t>
            </a:r>
          </a:p>
          <a:p>
            <a:pPr>
              <a:defRPr/>
            </a:pPr>
            <a:r>
              <a:rPr lang="en-US" sz="1800" dirty="0" smtClean="0">
                <a:latin typeface="Times New Roman"/>
              </a:rPr>
              <a:t>Q: </a:t>
            </a:r>
            <a:r>
              <a:rPr lang="en-US" dirty="0" smtClean="0">
                <a:latin typeface="Times New Roman"/>
              </a:rPr>
              <a:t>Tell me everything that happened after you saw the plaintiff.</a:t>
            </a:r>
          </a:p>
          <a:p>
            <a:pPr>
              <a:defRPr/>
            </a:pPr>
            <a:r>
              <a:rPr lang="en-US" sz="1800" dirty="0" smtClean="0">
                <a:latin typeface="Times New Roman"/>
              </a:rPr>
              <a:t>Q: </a:t>
            </a:r>
            <a:r>
              <a:rPr lang="en-US" dirty="0" smtClean="0">
                <a:latin typeface="Times New Roman"/>
              </a:rPr>
              <a:t>Why did the accident happen?</a:t>
            </a:r>
          </a:p>
          <a:p>
            <a:pPr>
              <a:defRPr/>
            </a:pPr>
            <a:endParaRPr lang="en-US" dirty="0" smtClean="0">
              <a:latin typeface="Times New Roman"/>
            </a:endParaRPr>
          </a:p>
          <a:p>
            <a:pPr>
              <a:defRPr/>
            </a:pPr>
            <a:r>
              <a:rPr lang="en-US" dirty="0" smtClean="0">
                <a:latin typeface="Times New Roman"/>
              </a:rPr>
              <a:t>Using open-ended questions is particularly important when considering how witnesses are often prepared for their depositions. A standard instruction</a:t>
            </a:r>
          </a:p>
          <a:p>
            <a:pPr>
              <a:defRPr/>
            </a:pPr>
            <a:r>
              <a:rPr lang="en-US" dirty="0" smtClean="0">
                <a:latin typeface="Times New Roman"/>
              </a:rPr>
              <a:t>is: "Listen to the question, answer only the question asked, do not volunteer." Open-ended questions do not permit the witness to parse the question and avoid providing information. In effect, the witness is forced to</a:t>
            </a:r>
          </a:p>
          <a:p>
            <a:pPr>
              <a:defRPr/>
            </a:pPr>
            <a:r>
              <a:rPr lang="en-US" dirty="0" smtClean="0">
                <a:latin typeface="Times New Roman"/>
              </a:rPr>
              <a:t>volunteer information.</a:t>
            </a:r>
            <a:endParaRPr lang="en-US" dirty="0"/>
          </a:p>
        </p:txBody>
      </p:sp>
      <p:sp>
        <p:nvSpPr>
          <p:cNvPr id="4" name="Slide Number Placeholder 3"/>
          <p:cNvSpPr>
            <a:spLocks noGrp="1"/>
          </p:cNvSpPr>
          <p:nvPr>
            <p:ph type="sldNum" sz="quarter" idx="5"/>
          </p:nvPr>
        </p:nvSpPr>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fld id="{59290774-A259-465A-9CD7-09F344C77312}" type="slidenum">
              <a:rPr lang="en-US" altLang="en-US" smtClean="0">
                <a:latin typeface="Arial" panose="020B0604020202020204" pitchFamily="34" charset="0"/>
              </a:rPr>
              <a:pPr>
                <a:defRPr/>
              </a:pPr>
              <a:t>26</a:t>
            </a:fld>
            <a:endParaRPr lang="en-US" altLang="en-US" smtClean="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smtClean="0">
                <a:latin typeface="Times New Roman"/>
              </a:rPr>
              <a:t>Top of the Funnel: Open-Ended Questions</a:t>
            </a:r>
          </a:p>
          <a:p>
            <a:pPr>
              <a:defRPr/>
            </a:pPr>
            <a:endParaRPr lang="en-US" b="1" i="1" dirty="0" smtClean="0">
              <a:latin typeface="Times New Roman"/>
            </a:endParaRPr>
          </a:p>
          <a:p>
            <a:pPr>
              <a:defRPr/>
            </a:pPr>
            <a:r>
              <a:rPr lang="en-US" dirty="0" smtClean="0">
                <a:latin typeface="Times New Roman"/>
              </a:rPr>
              <a:t>Once you have the list and have decided what topic on the list you will explore first, the next step is </a:t>
            </a:r>
            <a:r>
              <a:rPr lang="en-US" sz="1050" dirty="0" smtClean="0">
                <a:latin typeface="Times New Roman"/>
              </a:rPr>
              <a:t>to </a:t>
            </a:r>
            <a:r>
              <a:rPr lang="en-US" dirty="0" smtClean="0">
                <a:latin typeface="Times New Roman"/>
              </a:rPr>
              <a:t>begin questioning about the topic using open-ended questions. The questions should resemble the wide mouth of a funnel, gathering up everything the witness knows that may be relevant to the topic.  The classic reporter's questions-who, what, when, where, why, how, supplemented by "describe" “explain" and ‘Tell me about'-will best</a:t>
            </a:r>
          </a:p>
          <a:p>
            <a:pPr>
              <a:defRPr/>
            </a:pPr>
            <a:r>
              <a:rPr lang="en-US" dirty="0" smtClean="0">
                <a:latin typeface="Times New Roman"/>
              </a:rPr>
              <a:t>encourage witnesses </a:t>
            </a:r>
            <a:r>
              <a:rPr lang="en-US" sz="1050" dirty="0" smtClean="0">
                <a:latin typeface="Times New Roman"/>
              </a:rPr>
              <a:t>to </a:t>
            </a:r>
            <a:r>
              <a:rPr lang="en-US" dirty="0" smtClean="0">
                <a:latin typeface="Times New Roman"/>
              </a:rPr>
              <a:t>reveal all they know. Open-ended questions force the witness </a:t>
            </a:r>
            <a:r>
              <a:rPr lang="en-US" sz="1050" dirty="0" smtClean="0">
                <a:latin typeface="Times New Roman"/>
              </a:rPr>
              <a:t>to </a:t>
            </a:r>
            <a:r>
              <a:rPr lang="en-US" dirty="0" smtClean="0">
                <a:latin typeface="Times New Roman"/>
              </a:rPr>
              <a:t>provide the information covered by the question making it much more difficult </a:t>
            </a:r>
            <a:r>
              <a:rPr lang="en-US" sz="1050" dirty="0" smtClean="0">
                <a:latin typeface="Times New Roman"/>
              </a:rPr>
              <a:t>to </a:t>
            </a:r>
            <a:r>
              <a:rPr lang="en-US" dirty="0" smtClean="0">
                <a:latin typeface="Times New Roman"/>
              </a:rPr>
              <a:t>hide information or evade the question.</a:t>
            </a:r>
          </a:p>
          <a:p>
            <a:pPr>
              <a:defRPr/>
            </a:pPr>
            <a:endParaRPr lang="en-US" dirty="0" smtClean="0">
              <a:latin typeface="Times New Roman"/>
            </a:endParaRPr>
          </a:p>
          <a:p>
            <a:pPr>
              <a:defRPr/>
            </a:pPr>
            <a:r>
              <a:rPr lang="en-US" dirty="0" smtClean="0">
                <a:latin typeface="Times New Roman"/>
              </a:rPr>
              <a:t>The value of open-ended questions is well illustrated by thinking about the children's game of Battleship. In the game, each side hides its ships by arranging them on a grid the opponent cannot see. Then each player drops</a:t>
            </a:r>
          </a:p>
          <a:p>
            <a:pPr>
              <a:defRPr/>
            </a:pPr>
            <a:r>
              <a:rPr lang="en-US" dirty="0" smtClean="0">
                <a:latin typeface="Times New Roman"/>
              </a:rPr>
              <a:t>bombs on the other side's ships by calling out a location on the opponent's grid. </a:t>
            </a:r>
            <a:r>
              <a:rPr lang="en-US" sz="1600" dirty="0" smtClean="0">
                <a:latin typeface="Times New Roman"/>
              </a:rPr>
              <a:t>If </a:t>
            </a:r>
            <a:r>
              <a:rPr lang="en-US" dirty="0" smtClean="0">
                <a:latin typeface="Times New Roman"/>
              </a:rPr>
              <a:t>the location is not occupied by an opponent's ship, it is a miss, but, if it is occupied, it is a hit. Many depositions are like playing Battleship, with the taking attorney asking a series of narrow questions, hoping for a hit on what the witness knows, but also coming up with many misses. Here is an example of such an examination in a personal injury case.</a:t>
            </a:r>
          </a:p>
          <a:p>
            <a:pPr>
              <a:defRPr/>
            </a:pPr>
            <a:r>
              <a:rPr lang="en-US" dirty="0" smtClean="0">
                <a:latin typeface="Times New Roman"/>
              </a:rPr>
              <a:t>Q: Were you driving west on Mattis Street at the rime of the</a:t>
            </a:r>
          </a:p>
          <a:p>
            <a:pPr>
              <a:defRPr/>
            </a:pPr>
            <a:r>
              <a:rPr lang="en-US" dirty="0" smtClean="0">
                <a:latin typeface="Times New Roman"/>
              </a:rPr>
              <a:t>accident?</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driving within the speed limit?</a:t>
            </a:r>
          </a:p>
          <a:p>
            <a:pPr>
              <a:defRPr/>
            </a:pPr>
            <a:r>
              <a:rPr lang="en-US" dirty="0" smtClean="0">
                <a:latin typeface="Times New Roman"/>
              </a:rPr>
              <a:t>A: Yes.</a:t>
            </a:r>
          </a:p>
          <a:p>
            <a:pPr>
              <a:defRPr/>
            </a:pPr>
            <a:r>
              <a:rPr lang="en-US" dirty="0" smtClean="0">
                <a:latin typeface="Times New Roman"/>
              </a:rPr>
              <a:t>Q: Was the intersection a four-way stop?</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looking at the traffic ahead?</a:t>
            </a:r>
          </a:p>
          <a:p>
            <a:pPr>
              <a:defRPr/>
            </a:pPr>
            <a:r>
              <a:rPr lang="en-US" sz="1100" dirty="0" smtClean="0">
                <a:latin typeface="Arial"/>
              </a:rPr>
              <a:t>A: </a:t>
            </a:r>
            <a:r>
              <a:rPr lang="en-US" dirty="0" smtClean="0">
                <a:latin typeface="Times New Roman"/>
              </a:rPr>
              <a:t>Yes.</a:t>
            </a:r>
          </a:p>
          <a:p>
            <a:pPr>
              <a:defRPr/>
            </a:pPr>
            <a:r>
              <a:rPr lang="en-US" dirty="0" smtClean="0">
                <a:latin typeface="Times New Roman"/>
              </a:rPr>
              <a:t>Q: Was traffic heavy at that time of the morning?</a:t>
            </a:r>
          </a:p>
          <a:p>
            <a:pPr>
              <a:defRPr/>
            </a:pPr>
            <a:r>
              <a:rPr lang="en-US" sz="1600" dirty="0" smtClean="0">
                <a:latin typeface="Times New Roman"/>
              </a:rPr>
              <a:t>A: No.</a:t>
            </a:r>
          </a:p>
          <a:p>
            <a:pPr>
              <a:defRPr/>
            </a:pPr>
            <a:r>
              <a:rPr lang="en-US" sz="1600" dirty="0" smtClean="0">
                <a:latin typeface="Times New Roman"/>
              </a:rPr>
              <a:t>Q_: </a:t>
            </a:r>
            <a:r>
              <a:rPr lang="en-US" dirty="0" smtClean="0">
                <a:latin typeface="Times New Roman"/>
              </a:rPr>
              <a:t>Did you see the plaintiff before the collision?</a:t>
            </a:r>
          </a:p>
          <a:p>
            <a:pPr>
              <a:defRPr/>
            </a:pPr>
            <a:r>
              <a:rPr lang="en-US" dirty="0" smtClean="0">
                <a:latin typeface="Times New Roman"/>
              </a:rPr>
              <a:t>A: Yes</a:t>
            </a:r>
          </a:p>
          <a:p>
            <a:pPr>
              <a:defRPr/>
            </a:pPr>
            <a:endParaRPr lang="en-US" dirty="0" smtClean="0">
              <a:latin typeface="Times New Roman"/>
            </a:endParaRPr>
          </a:p>
          <a:p>
            <a:pPr>
              <a:defRPr/>
            </a:pPr>
            <a:r>
              <a:rPr lang="en-US" dirty="0" smtClean="0">
                <a:latin typeface="Times New Roman"/>
              </a:rPr>
              <a:t>This technique works fine as long as you ask all the right questions. But if you fail to ask a question on a topic on which the witness has information, you will have a miss, just as in Battleship. In the above example, if you fail</a:t>
            </a:r>
          </a:p>
          <a:p>
            <a:pPr>
              <a:defRPr/>
            </a:pPr>
            <a:r>
              <a:rPr lang="en-US" dirty="0" smtClean="0">
                <a:latin typeface="Times New Roman"/>
              </a:rPr>
              <a:t>to ask "Did you stop at the intersection?" the witness will never have to tell how she ignored the stop sign, went through the intersection, and collided with the plaintiff's car. The results are much better when you ask open-ended questions that force witnesses </a:t>
            </a:r>
            <a:r>
              <a:rPr lang="en-US" sz="1100" dirty="0" smtClean="0">
                <a:latin typeface="Times New Roman"/>
              </a:rPr>
              <a:t>to </a:t>
            </a:r>
            <a:r>
              <a:rPr lang="en-US" dirty="0" smtClean="0">
                <a:latin typeface="Times New Roman"/>
              </a:rPr>
              <a:t>tell what they know. Instead of playing Battleship, you are, in effect, asking to look at the opponent's grid.</a:t>
            </a:r>
          </a:p>
          <a:p>
            <a:pPr>
              <a:defRPr/>
            </a:pPr>
            <a:r>
              <a:rPr lang="en-US" sz="1800" dirty="0" smtClean="0">
                <a:latin typeface="Times New Roman"/>
              </a:rPr>
              <a:t>If </a:t>
            </a:r>
            <a:r>
              <a:rPr lang="en-US" dirty="0" smtClean="0">
                <a:latin typeface="Times New Roman"/>
              </a:rPr>
              <a:t>we were </a:t>
            </a:r>
            <a:r>
              <a:rPr lang="en-US" sz="1100" dirty="0" smtClean="0">
                <a:latin typeface="Times New Roman"/>
              </a:rPr>
              <a:t>to </a:t>
            </a:r>
            <a:r>
              <a:rPr lang="en-US" dirty="0" smtClean="0">
                <a:latin typeface="Times New Roman"/>
              </a:rPr>
              <a:t>rerun the above example using open-ended questions, </a:t>
            </a:r>
            <a:r>
              <a:rPr lang="en-US" sz="1400" dirty="0" smtClean="0">
                <a:latin typeface="Times New Roman"/>
              </a:rPr>
              <a:t>it </a:t>
            </a:r>
            <a:r>
              <a:rPr lang="en-US" dirty="0" smtClean="0">
                <a:latin typeface="Times New Roman"/>
              </a:rPr>
              <a:t>would sound like this:</a:t>
            </a:r>
          </a:p>
          <a:p>
            <a:pPr>
              <a:defRPr/>
            </a:pPr>
            <a:r>
              <a:rPr lang="en-US" sz="1800" dirty="0" smtClean="0">
                <a:latin typeface="Times New Roman"/>
              </a:rPr>
              <a:t>Q: </a:t>
            </a:r>
            <a:r>
              <a:rPr lang="en-US" dirty="0" smtClean="0">
                <a:latin typeface="Times New Roman"/>
              </a:rPr>
              <a:t>Tell me what you were doing just before the accident.</a:t>
            </a:r>
          </a:p>
          <a:p>
            <a:pPr>
              <a:defRPr/>
            </a:pPr>
            <a:r>
              <a:rPr lang="en-US" sz="1800" dirty="0" smtClean="0">
                <a:latin typeface="Times New Roman"/>
              </a:rPr>
              <a:t>Q: </a:t>
            </a:r>
            <a:r>
              <a:rPr lang="en-US" dirty="0" smtClean="0">
                <a:latin typeface="Times New Roman"/>
              </a:rPr>
              <a:t>Where were you going?</a:t>
            </a:r>
          </a:p>
          <a:p>
            <a:pPr>
              <a:defRPr/>
            </a:pPr>
            <a:r>
              <a:rPr lang="en-US" sz="1800" dirty="0" smtClean="0">
                <a:latin typeface="Times New Roman"/>
              </a:rPr>
              <a:t>Q: </a:t>
            </a:r>
            <a:r>
              <a:rPr lang="en-US" dirty="0" smtClean="0">
                <a:latin typeface="Times New Roman"/>
              </a:rPr>
              <a:t>Why were you going there?</a:t>
            </a:r>
          </a:p>
          <a:p>
            <a:pPr>
              <a:defRPr/>
            </a:pPr>
            <a:r>
              <a:rPr lang="en-US" sz="1800" dirty="0" smtClean="0">
                <a:latin typeface="Times New Roman"/>
              </a:rPr>
              <a:t>Q: </a:t>
            </a:r>
            <a:r>
              <a:rPr lang="en-US" dirty="0" smtClean="0">
                <a:latin typeface="Times New Roman"/>
              </a:rPr>
              <a:t>What were you looking at?</a:t>
            </a:r>
          </a:p>
          <a:p>
            <a:pPr>
              <a:defRPr/>
            </a:pPr>
            <a:r>
              <a:rPr lang="en-US" sz="1800" dirty="0" smtClean="0">
                <a:latin typeface="Times New Roman"/>
              </a:rPr>
              <a:t>Q: </a:t>
            </a:r>
            <a:r>
              <a:rPr lang="en-US" dirty="0" smtClean="0">
                <a:latin typeface="Times New Roman"/>
              </a:rPr>
              <a:t>What did you see?</a:t>
            </a:r>
          </a:p>
          <a:p>
            <a:pPr>
              <a:defRPr/>
            </a:pPr>
            <a:r>
              <a:rPr lang="en-US" sz="1800" dirty="0" smtClean="0">
                <a:latin typeface="Times New Roman"/>
              </a:rPr>
              <a:t>Q: </a:t>
            </a:r>
            <a:r>
              <a:rPr lang="en-US" dirty="0" smtClean="0">
                <a:latin typeface="Times New Roman"/>
              </a:rPr>
              <a:t>What was the traffic like?</a:t>
            </a:r>
          </a:p>
          <a:p>
            <a:pPr>
              <a:defRPr/>
            </a:pPr>
            <a:r>
              <a:rPr lang="en-US" dirty="0" smtClean="0">
                <a:latin typeface="Times New Roman"/>
              </a:rPr>
              <a:t>Q: Describe the intersection for me.</a:t>
            </a:r>
          </a:p>
          <a:p>
            <a:pPr>
              <a:defRPr/>
            </a:pPr>
            <a:r>
              <a:rPr lang="en-US" sz="1800" dirty="0" smtClean="0">
                <a:latin typeface="Times New Roman"/>
              </a:rPr>
              <a:t>Q: </a:t>
            </a:r>
            <a:r>
              <a:rPr lang="en-US" dirty="0" smtClean="0">
                <a:latin typeface="Times New Roman"/>
              </a:rPr>
              <a:t>What did you do when you came to the intersection?</a:t>
            </a:r>
          </a:p>
          <a:p>
            <a:pPr>
              <a:defRPr/>
            </a:pPr>
            <a:r>
              <a:rPr lang="en-US" sz="2000" dirty="0" smtClean="0">
                <a:latin typeface="Arial"/>
              </a:rPr>
              <a:t>Q </a:t>
            </a:r>
            <a:r>
              <a:rPr lang="en-US" dirty="0" smtClean="0">
                <a:latin typeface="Times New Roman"/>
              </a:rPr>
              <a:t>When did you </a:t>
            </a:r>
            <a:r>
              <a:rPr lang="en-US" sz="1800" dirty="0" smtClean="0">
                <a:latin typeface="Times New Roman"/>
              </a:rPr>
              <a:t>first </a:t>
            </a:r>
            <a:r>
              <a:rPr lang="en-US" dirty="0" smtClean="0">
                <a:latin typeface="Times New Roman"/>
              </a:rPr>
              <a:t>see the plaintiff?</a:t>
            </a:r>
          </a:p>
          <a:p>
            <a:pPr>
              <a:defRPr/>
            </a:pPr>
            <a:r>
              <a:rPr lang="en-US" sz="1800" dirty="0" smtClean="0">
                <a:latin typeface="Times New Roman"/>
              </a:rPr>
              <a:t>Q: </a:t>
            </a:r>
            <a:r>
              <a:rPr lang="en-US" dirty="0" smtClean="0">
                <a:latin typeface="Times New Roman"/>
              </a:rPr>
              <a:t>Tell me everything that happened after you saw the plaintiff.</a:t>
            </a:r>
          </a:p>
          <a:p>
            <a:pPr>
              <a:defRPr/>
            </a:pPr>
            <a:r>
              <a:rPr lang="en-US" sz="1800" dirty="0" smtClean="0">
                <a:latin typeface="Times New Roman"/>
              </a:rPr>
              <a:t>Q: </a:t>
            </a:r>
            <a:r>
              <a:rPr lang="en-US" dirty="0" smtClean="0">
                <a:latin typeface="Times New Roman"/>
              </a:rPr>
              <a:t>Why did the accident happen?</a:t>
            </a:r>
          </a:p>
          <a:p>
            <a:pPr>
              <a:defRPr/>
            </a:pPr>
            <a:endParaRPr lang="en-US" dirty="0" smtClean="0">
              <a:latin typeface="Times New Roman"/>
            </a:endParaRPr>
          </a:p>
          <a:p>
            <a:pPr>
              <a:defRPr/>
            </a:pPr>
            <a:r>
              <a:rPr lang="en-US" dirty="0" smtClean="0">
                <a:latin typeface="Times New Roman"/>
              </a:rPr>
              <a:t>Using open-ended questions is particularly important when considering how witnesses are often prepared for their depositions. A standard instruction</a:t>
            </a:r>
          </a:p>
          <a:p>
            <a:pPr>
              <a:defRPr/>
            </a:pPr>
            <a:r>
              <a:rPr lang="en-US" dirty="0" smtClean="0">
                <a:latin typeface="Times New Roman"/>
              </a:rPr>
              <a:t>is: "Listen to the question, answer only the question asked, do not volunteer." Open-ended questions do not permit the witness to parse the question and avoid providing information. In effect, the witness is forced to</a:t>
            </a:r>
          </a:p>
          <a:p>
            <a:pPr>
              <a:defRPr/>
            </a:pPr>
            <a:r>
              <a:rPr lang="en-US" dirty="0" smtClean="0">
                <a:latin typeface="Times New Roman"/>
              </a:rPr>
              <a:t>volunteer information.</a:t>
            </a:r>
            <a:endParaRPr lang="en-US" dirty="0"/>
          </a:p>
        </p:txBody>
      </p:sp>
      <p:sp>
        <p:nvSpPr>
          <p:cNvPr id="4" name="Slide Number Placeholder 3"/>
          <p:cNvSpPr>
            <a:spLocks noGrp="1"/>
          </p:cNvSpPr>
          <p:nvPr>
            <p:ph type="sldNum" sz="quarter" idx="5"/>
          </p:nvPr>
        </p:nvSpPr>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fld id="{44CFE6A2-FBF6-4BFB-AEBE-5165681CDA73}" type="slidenum">
              <a:rPr lang="en-US" altLang="en-US" smtClean="0">
                <a:latin typeface="Arial" panose="020B0604020202020204" pitchFamily="34" charset="0"/>
              </a:rPr>
              <a:pPr>
                <a:defRPr/>
              </a:pPr>
              <a:t>28</a:t>
            </a:fld>
            <a:endParaRPr lang="en-US"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Times New Roman"/>
              </a:rPr>
              <a:t>The best method of gathering new information </a:t>
            </a:r>
            <a:r>
              <a:rPr lang="en-US" sz="1600" i="1" dirty="0" smtClean="0">
                <a:latin typeface="Times New Roman"/>
              </a:rPr>
              <a:t>is </a:t>
            </a:r>
            <a:r>
              <a:rPr lang="en-US" dirty="0" smtClean="0">
                <a:latin typeface="Times New Roman"/>
              </a:rPr>
              <a:t>through the use of what is</a:t>
            </a:r>
            <a:r>
              <a:rPr lang="en-US" sz="1600" i="1" dirty="0" smtClean="0">
                <a:latin typeface="Times New Roman"/>
              </a:rPr>
              <a:t> </a:t>
            </a:r>
            <a:r>
              <a:rPr lang="en-US" dirty="0" smtClean="0">
                <a:latin typeface="Times New Roman"/>
              </a:rPr>
              <a:t>called the </a:t>
            </a:r>
            <a:r>
              <a:rPr lang="en-US" sz="1600" i="1" dirty="0" smtClean="0">
                <a:latin typeface="Times New Roman"/>
              </a:rPr>
              <a:t>funnel approach. </a:t>
            </a:r>
            <a:r>
              <a:rPr lang="en-US" dirty="0" smtClean="0">
                <a:latin typeface="Times New Roman"/>
              </a:rPr>
              <a:t>The name of this technique comes from its resemblance to a funnel.</a:t>
            </a:r>
          </a:p>
          <a:p>
            <a:pPr>
              <a:defRPr/>
            </a:pPr>
            <a:endParaRPr lang="en-US" dirty="0" smtClean="0">
              <a:latin typeface="Times New Roman"/>
            </a:endParaRPr>
          </a:p>
          <a:p>
            <a:pPr>
              <a:defRPr/>
            </a:pPr>
            <a:r>
              <a:rPr lang="en-US" dirty="0" smtClean="0">
                <a:latin typeface="Times New Roman"/>
              </a:rPr>
              <a:t>When starting to question on a new topic, the first step should be </a:t>
            </a:r>
            <a:r>
              <a:rPr lang="en-US" sz="1050" dirty="0" smtClean="0">
                <a:latin typeface="Times New Roman"/>
              </a:rPr>
              <a:t>to </a:t>
            </a:r>
            <a:r>
              <a:rPr lang="en-US" dirty="0" smtClean="0">
                <a:latin typeface="Times New Roman"/>
              </a:rPr>
              <a:t>get an overview. This will give you some idea of what you will encounter as the questioning proceeds. </a:t>
            </a:r>
            <a:r>
              <a:rPr lang="en-US" sz="1600" dirty="0" smtClean="0">
                <a:latin typeface="Times New Roman"/>
              </a:rPr>
              <a:t>It will </a:t>
            </a:r>
            <a:r>
              <a:rPr lang="en-US" dirty="0" smtClean="0">
                <a:latin typeface="Times New Roman"/>
              </a:rPr>
              <a:t>also get the witness talking about the topic and it encourages a discussion of those facts the witness considers important. Having some idea of what the witness considers to be important may prove </a:t>
            </a:r>
            <a:r>
              <a:rPr lang="en-US" sz="1050" dirty="0" smtClean="0">
                <a:latin typeface="Times New Roman"/>
              </a:rPr>
              <a:t>to </a:t>
            </a:r>
            <a:r>
              <a:rPr lang="en-US" dirty="0" smtClean="0">
                <a:latin typeface="Times New Roman"/>
              </a:rPr>
              <a:t>be useful information when you are determining how best to deal with the witness. Generally, the more open the question, the more you will learn from the witness. For example, in a contract action, your overview question might be:</a:t>
            </a:r>
          </a:p>
          <a:p>
            <a:pPr>
              <a:defRPr/>
            </a:pPr>
            <a:r>
              <a:rPr lang="en-US" dirty="0" smtClean="0">
                <a:latin typeface="Times New Roman"/>
              </a:rPr>
              <a:t>Q: Tell me how this transaction came about?</a:t>
            </a:r>
          </a:p>
          <a:p>
            <a:pPr>
              <a:defRPr/>
            </a:pPr>
            <a:r>
              <a:rPr lang="en-US" dirty="0" smtClean="0">
                <a:latin typeface="Times New Roman"/>
              </a:rPr>
              <a:t>And in a personal injury case, it could be:</a:t>
            </a:r>
          </a:p>
          <a:p>
            <a:pPr>
              <a:defRPr/>
            </a:pPr>
            <a:r>
              <a:rPr lang="en-US" sz="1600" dirty="0" smtClean="0">
                <a:latin typeface="Times New Roman"/>
              </a:rPr>
              <a:t>Q: </a:t>
            </a:r>
            <a:r>
              <a:rPr lang="en-US" dirty="0" smtClean="0">
                <a:latin typeface="Times New Roman"/>
              </a:rPr>
              <a:t>Tell me everything that happened to cause this accident?</a:t>
            </a:r>
          </a:p>
          <a:p>
            <a:pPr>
              <a:defRPr/>
            </a:pPr>
            <a:endParaRPr lang="en-US" b="1" i="1" dirty="0" smtClean="0">
              <a:latin typeface="Times New Roman"/>
            </a:endParaRPr>
          </a:p>
          <a:p>
            <a:pPr>
              <a:defRPr/>
            </a:pPr>
            <a:r>
              <a:rPr lang="en-US" b="1" i="1" dirty="0" smtClean="0">
                <a:latin typeface="Times New Roman"/>
              </a:rPr>
              <a:t>"Getting the list"</a:t>
            </a:r>
          </a:p>
          <a:p>
            <a:pPr>
              <a:defRPr/>
            </a:pPr>
            <a:r>
              <a:rPr lang="en-US" dirty="0" smtClean="0">
                <a:latin typeface="Times New Roman"/>
              </a:rPr>
              <a:t>The next step in using the funnel approach </a:t>
            </a:r>
            <a:r>
              <a:rPr lang="en-US" sz="1600" i="1" dirty="0" smtClean="0">
                <a:latin typeface="Times New Roman"/>
              </a:rPr>
              <a:t>is </a:t>
            </a:r>
            <a:r>
              <a:rPr lang="en-US" dirty="0" smtClean="0">
                <a:latin typeface="Times New Roman"/>
              </a:rPr>
              <a:t>"getting the list." The purpose here is </a:t>
            </a:r>
            <a:r>
              <a:rPr lang="en-US" sz="1100" i="1" dirty="0" smtClean="0">
                <a:latin typeface="Times New Roman"/>
              </a:rPr>
              <a:t>to </a:t>
            </a:r>
            <a:r>
              <a:rPr lang="en-US" dirty="0" smtClean="0">
                <a:latin typeface="Times New Roman"/>
              </a:rPr>
              <a:t>find out the breadth and scope of the witness's knowledge of a topic before finding out in detail what the witness knows about that topic. Getting the list is nothing more than staking out the limits of the witness's knowledge. Example questions are:</a:t>
            </a:r>
          </a:p>
          <a:p>
            <a:pPr>
              <a:defRPr/>
            </a:pPr>
            <a:endParaRPr lang="en-US" dirty="0" smtClean="0">
              <a:latin typeface="Times New Roman"/>
            </a:endParaRPr>
          </a:p>
          <a:p>
            <a:pPr>
              <a:defRPr/>
            </a:pPr>
            <a:r>
              <a:rPr lang="en-US" sz="1800" dirty="0" smtClean="0">
                <a:latin typeface="Arial"/>
              </a:rPr>
              <a:t>•</a:t>
            </a:r>
            <a:r>
              <a:rPr lang="en-US" dirty="0" smtClean="0">
                <a:latin typeface="Times New Roman"/>
              </a:rPr>
              <a:t>Tell me how you first learned about ....</a:t>
            </a:r>
          </a:p>
          <a:p>
            <a:pPr>
              <a:defRPr/>
            </a:pPr>
            <a:r>
              <a:rPr lang="en-US" dirty="0" smtClean="0">
                <a:latin typeface="Arial"/>
              </a:rPr>
              <a:t>•</a:t>
            </a:r>
            <a:r>
              <a:rPr lang="en-US" dirty="0" smtClean="0">
                <a:latin typeface="Times New Roman"/>
              </a:rPr>
              <a:t> What was your job at the time?</a:t>
            </a:r>
          </a:p>
          <a:p>
            <a:pPr>
              <a:defRPr/>
            </a:pPr>
            <a:r>
              <a:rPr lang="en-US" dirty="0" smtClean="0">
                <a:latin typeface="Arial"/>
              </a:rPr>
              <a:t>• </a:t>
            </a:r>
            <a:r>
              <a:rPr lang="en-US" dirty="0" smtClean="0">
                <a:latin typeface="Times New Roman"/>
              </a:rPr>
              <a:t>How were you involved?</a:t>
            </a:r>
          </a:p>
          <a:p>
            <a:pPr>
              <a:defRPr/>
            </a:pPr>
            <a:r>
              <a:rPr lang="en-US" dirty="0" smtClean="0">
                <a:latin typeface="Arial"/>
              </a:rPr>
              <a:t>•</a:t>
            </a:r>
            <a:r>
              <a:rPr lang="en-US" dirty="0" smtClean="0">
                <a:latin typeface="Times New Roman"/>
              </a:rPr>
              <a:t>Who else was involved?</a:t>
            </a:r>
          </a:p>
          <a:p>
            <a:pPr>
              <a:defRPr/>
            </a:pPr>
            <a:r>
              <a:rPr lang="en-US" dirty="0" smtClean="0">
                <a:latin typeface="Times New Roman"/>
              </a:rPr>
              <a:t>• What did Dennis do?</a:t>
            </a:r>
          </a:p>
          <a:p>
            <a:pPr>
              <a:defRPr/>
            </a:pPr>
            <a:r>
              <a:rPr lang="en-US" dirty="0" smtClean="0">
                <a:latin typeface="Times New Roman"/>
              </a:rPr>
              <a:t>• How could it have been prevented?</a:t>
            </a:r>
          </a:p>
          <a:p>
            <a:pPr>
              <a:defRPr/>
            </a:pPr>
            <a:r>
              <a:rPr lang="en-US" dirty="0" smtClean="0">
                <a:latin typeface="Times New Roman"/>
              </a:rPr>
              <a:t>• How has the process changed?</a:t>
            </a:r>
          </a:p>
          <a:p>
            <a:pPr>
              <a:defRPr/>
            </a:pPr>
            <a:r>
              <a:rPr lang="en-US" dirty="0" smtClean="0">
                <a:latin typeface="Times New Roman"/>
              </a:rPr>
              <a:t>• What is the policy now?</a:t>
            </a:r>
          </a:p>
          <a:p>
            <a:pPr>
              <a:defRPr/>
            </a:pPr>
            <a:r>
              <a:rPr lang="en-US" dirty="0" smtClean="0">
                <a:latin typeface="Times New Roman"/>
              </a:rPr>
              <a:t>• When were you last involved with sales?</a:t>
            </a:r>
          </a:p>
          <a:p>
            <a:pPr>
              <a:defRPr/>
            </a:pPr>
            <a:r>
              <a:rPr lang="en-US" dirty="0" smtClean="0">
                <a:latin typeface="Times New Roman"/>
              </a:rPr>
              <a:t>• Why did you leave?</a:t>
            </a:r>
            <a:endParaRPr lang="en-US" sz="800" dirty="0" smtClean="0">
              <a:latin typeface="Times New Roman"/>
            </a:endParaRPr>
          </a:p>
          <a:p>
            <a:pPr>
              <a:defRPr/>
            </a:pPr>
            <a:endParaRPr lang="en-US" sz="800" dirty="0" smtClean="0">
              <a:latin typeface="Times New Roman"/>
            </a:endParaRPr>
          </a:p>
          <a:p>
            <a:pPr>
              <a:defRPr/>
            </a:pPr>
            <a:r>
              <a:rPr lang="en-US" dirty="0" smtClean="0">
                <a:latin typeface="Times New Roman"/>
              </a:rPr>
              <a:t>Once you have obtained "the list" and have staked out the scope of the topics to be explored, you can then decide which items or subjects on the list are important and which can be ignored or postponed.</a:t>
            </a:r>
          </a:p>
          <a:p>
            <a:pPr>
              <a:defRPr/>
            </a:pPr>
            <a:endParaRPr lang="en-US" dirty="0" smtClean="0">
              <a:latin typeface="Times New Roman"/>
            </a:endParaRPr>
          </a:p>
          <a:p>
            <a:pPr>
              <a:defRPr/>
            </a:pPr>
            <a:r>
              <a:rPr lang="en-US" dirty="0" smtClean="0">
                <a:latin typeface="Times New Roman"/>
              </a:rPr>
              <a:t>Let's take a look at how to go about getting the list in a specific context. Assume that the shipping manager at a parts supplier is being deposed about the manager's job responsibilities. An example of getting the list in that situation might look like this:</a:t>
            </a:r>
          </a:p>
          <a:p>
            <a:pPr>
              <a:defRPr/>
            </a:pPr>
            <a:r>
              <a:rPr lang="en-US" sz="1600" dirty="0" smtClean="0">
                <a:latin typeface="Times New Roman"/>
              </a:rPr>
              <a:t>Q: </a:t>
            </a:r>
            <a:r>
              <a:rPr lang="en-US" dirty="0" smtClean="0">
                <a:latin typeface="Times New Roman"/>
              </a:rPr>
              <a:t>What are your responsibilities as shipping manager?</a:t>
            </a:r>
          </a:p>
          <a:p>
            <a:pPr>
              <a:defRPr/>
            </a:pPr>
            <a:r>
              <a:rPr lang="en-US" dirty="0" smtClean="0">
                <a:latin typeface="Times New Roman"/>
              </a:rPr>
              <a:t>A: I am in charge of all shipments going out of the company.</a:t>
            </a:r>
          </a:p>
          <a:p>
            <a:pPr>
              <a:defRPr/>
            </a:pPr>
            <a:r>
              <a:rPr lang="en-US" sz="1600" dirty="0" smtClean="0">
                <a:latin typeface="Times New Roman"/>
              </a:rPr>
              <a:t>Q: </a:t>
            </a:r>
            <a:r>
              <a:rPr lang="en-US" dirty="0" smtClean="0">
                <a:latin typeface="Times New Roman"/>
              </a:rPr>
              <a:t>What ocher responsibilities do you have?</a:t>
            </a:r>
          </a:p>
          <a:p>
            <a:pPr>
              <a:defRPr/>
            </a:pPr>
            <a:r>
              <a:rPr lang="en-US" dirty="0" smtClean="0">
                <a:latin typeface="Times New Roman"/>
              </a:rPr>
              <a:t>A: </a:t>
            </a:r>
            <a:r>
              <a:rPr lang="en-US" sz="1600" dirty="0" smtClean="0">
                <a:latin typeface="Times New Roman"/>
              </a:rPr>
              <a:t>If </a:t>
            </a:r>
            <a:r>
              <a:rPr lang="en-US" dirty="0" smtClean="0">
                <a:latin typeface="Times New Roman"/>
              </a:rPr>
              <a:t>insurance is required on a shipment, I also arrange that.</a:t>
            </a:r>
          </a:p>
          <a:p>
            <a:pPr>
              <a:defRPr/>
            </a:pPr>
            <a:r>
              <a:rPr lang="en-US" sz="1600" dirty="0" smtClean="0">
                <a:latin typeface="Times New Roman"/>
              </a:rPr>
              <a:t>Q: </a:t>
            </a:r>
            <a:r>
              <a:rPr lang="en-US" dirty="0" smtClean="0">
                <a:latin typeface="Times New Roman"/>
              </a:rPr>
              <a:t>What else?</a:t>
            </a:r>
          </a:p>
          <a:p>
            <a:pPr>
              <a:defRPr/>
            </a:pPr>
            <a:r>
              <a:rPr lang="en-US" dirty="0" smtClean="0"/>
              <a:t>A: I have to arrange the type of shipping used.</a:t>
            </a:r>
          </a:p>
          <a:p>
            <a:pPr>
              <a:defRPr/>
            </a:pPr>
            <a:r>
              <a:rPr lang="en-US" dirty="0" smtClean="0"/>
              <a:t>Q: Any other responsibilities?</a:t>
            </a:r>
          </a:p>
          <a:p>
            <a:pPr>
              <a:defRPr/>
            </a:pPr>
            <a:r>
              <a:rPr lang="en-US" dirty="0" smtClean="0"/>
              <a:t>A: I have to make sure that the amount of the shipping</a:t>
            </a:r>
          </a:p>
          <a:p>
            <a:pPr>
              <a:defRPr/>
            </a:pPr>
            <a:r>
              <a:rPr lang="en-US" dirty="0" smtClean="0"/>
              <a:t>charges is passed on to billing.</a:t>
            </a:r>
          </a:p>
          <a:p>
            <a:pPr>
              <a:defRPr/>
            </a:pPr>
            <a:r>
              <a:rPr lang="en-US" dirty="0" smtClean="0"/>
              <a:t>Q: What else?</a:t>
            </a:r>
          </a:p>
          <a:p>
            <a:pPr>
              <a:defRPr/>
            </a:pPr>
            <a:r>
              <a:rPr lang="en-US" dirty="0" smtClean="0"/>
              <a:t>A: That's everything.</a:t>
            </a:r>
          </a:p>
          <a:p>
            <a:pPr>
              <a:defRPr/>
            </a:pPr>
            <a:endParaRPr lang="en-US" dirty="0" smtClean="0"/>
          </a:p>
          <a:p>
            <a:pPr>
              <a:defRPr/>
            </a:pPr>
            <a:r>
              <a:rPr lang="en-US" dirty="0" smtClean="0">
                <a:latin typeface="Times New Roman"/>
              </a:rPr>
              <a:t>Although it may be termed "getting the list," often obtaining a chronology provides the best list. A chronology, like a list of duties, has the effect of staking out the limits of a witness's knowledge of a topic. For example,</a:t>
            </a:r>
          </a:p>
          <a:p>
            <a:pPr>
              <a:defRPr/>
            </a:pPr>
            <a:r>
              <a:rPr lang="en-US" dirty="0" smtClean="0">
                <a:latin typeface="Times New Roman"/>
              </a:rPr>
              <a:t>getting a chronological list from the plaintiff in a personal injury case might sound like this:</a:t>
            </a:r>
          </a:p>
          <a:p>
            <a:pPr>
              <a:defRPr/>
            </a:pPr>
            <a:r>
              <a:rPr lang="en-US" sz="1600" dirty="0" smtClean="0">
                <a:latin typeface="Times New Roman"/>
              </a:rPr>
              <a:t>Q: </a:t>
            </a:r>
            <a:r>
              <a:rPr lang="en-US" dirty="0" smtClean="0">
                <a:latin typeface="Times New Roman"/>
              </a:rPr>
              <a:t>I want you to take me through what happened that day</a:t>
            </a:r>
          </a:p>
          <a:p>
            <a:pPr>
              <a:defRPr/>
            </a:pPr>
            <a:r>
              <a:rPr lang="en-US" sz="1100" b="1" dirty="0" smtClean="0">
                <a:latin typeface="Times New Roman"/>
              </a:rPr>
              <a:t>from the moment you left the house until the accident</a:t>
            </a:r>
          </a:p>
          <a:p>
            <a:pPr>
              <a:defRPr/>
            </a:pPr>
            <a:r>
              <a:rPr lang="en-US" dirty="0" smtClean="0">
                <a:latin typeface="Times New Roman"/>
              </a:rPr>
              <a:t>occurred. When did you leave the house?</a:t>
            </a:r>
          </a:p>
          <a:p>
            <a:pPr>
              <a:defRPr/>
            </a:pPr>
            <a:r>
              <a:rPr lang="en-US" dirty="0" smtClean="0">
                <a:latin typeface="Times New Roman"/>
              </a:rPr>
              <a:t>A: About 8:15 in the morning.</a:t>
            </a:r>
          </a:p>
          <a:p>
            <a:pPr>
              <a:defRPr/>
            </a:pPr>
            <a:r>
              <a:rPr lang="en-US" sz="1600" dirty="0" smtClean="0">
                <a:latin typeface="Times New Roman"/>
              </a:rPr>
              <a:t>Q: </a:t>
            </a:r>
            <a:r>
              <a:rPr lang="en-US" dirty="0" smtClean="0">
                <a:latin typeface="Times New Roman"/>
              </a:rPr>
              <a:t>What happened after you left?</a:t>
            </a:r>
          </a:p>
          <a:p>
            <a:pPr>
              <a:defRPr/>
            </a:pPr>
            <a:r>
              <a:rPr lang="en-US" dirty="0" smtClean="0">
                <a:latin typeface="Times New Roman"/>
              </a:rPr>
              <a:t>A: I drove down 15th Street.</a:t>
            </a:r>
          </a:p>
          <a:p>
            <a:pPr>
              <a:defRPr/>
            </a:pPr>
            <a:r>
              <a:rPr lang="en-US" sz="1600" dirty="0" smtClean="0">
                <a:latin typeface="Times New Roman"/>
              </a:rPr>
              <a:t>Q: </a:t>
            </a:r>
            <a:r>
              <a:rPr lang="en-US" dirty="0" smtClean="0">
                <a:latin typeface="Times New Roman"/>
              </a:rPr>
              <a:t>What next?</a:t>
            </a:r>
          </a:p>
          <a:p>
            <a:pPr>
              <a:defRPr/>
            </a:pPr>
            <a:r>
              <a:rPr lang="en-US" dirty="0" smtClean="0">
                <a:latin typeface="Times New Roman"/>
              </a:rPr>
              <a:t>A: As I approached the intersection with Yale Street, I saw a car stopped at the stop sign on Yale.</a:t>
            </a:r>
          </a:p>
          <a:p>
            <a:pPr>
              <a:defRPr/>
            </a:pPr>
            <a:r>
              <a:rPr lang="en-US" sz="1600" dirty="0" smtClean="0">
                <a:latin typeface="Times New Roman"/>
              </a:rPr>
              <a:t>Q: </a:t>
            </a:r>
            <a:r>
              <a:rPr lang="en-US" dirty="0" smtClean="0">
                <a:latin typeface="Times New Roman"/>
              </a:rPr>
              <a:t>What happened next?</a:t>
            </a:r>
          </a:p>
          <a:p>
            <a:pPr>
              <a:defRPr/>
            </a:pPr>
            <a:r>
              <a:rPr lang="en-US" sz="1100" b="1" dirty="0" smtClean="0">
                <a:latin typeface="Times New Roman"/>
              </a:rPr>
              <a:t>A: As I was going through the intersection) the car at the </a:t>
            </a:r>
            <a:r>
              <a:rPr lang="en-US" dirty="0" smtClean="0">
                <a:latin typeface="Times New Roman"/>
              </a:rPr>
              <a:t>stop sign suddenly shot forward and hit my car.</a:t>
            </a:r>
          </a:p>
          <a:p>
            <a:pPr>
              <a:defRPr/>
            </a:pPr>
            <a:r>
              <a:rPr lang="en-US" sz="1600" dirty="0" smtClean="0">
                <a:latin typeface="Times New Roman"/>
              </a:rPr>
              <a:t>Q: </a:t>
            </a:r>
            <a:r>
              <a:rPr lang="en-US" dirty="0" smtClean="0">
                <a:latin typeface="Times New Roman"/>
              </a:rPr>
              <a:t>What next?</a:t>
            </a:r>
          </a:p>
          <a:p>
            <a:pPr>
              <a:defRPr/>
            </a:pPr>
            <a:r>
              <a:rPr lang="en-US" dirty="0" smtClean="0">
                <a:latin typeface="Times New Roman"/>
              </a:rPr>
              <a:t>A: I heard a big crash, and I was thrown against the door.</a:t>
            </a:r>
          </a:p>
          <a:p>
            <a:pPr>
              <a:defRPr/>
            </a:pPr>
            <a:r>
              <a:rPr lang="en-US" sz="1600" dirty="0" smtClean="0">
                <a:latin typeface="Times New Roman"/>
              </a:rPr>
              <a:t>Q: </a:t>
            </a:r>
            <a:r>
              <a:rPr lang="en-US" dirty="0" smtClean="0">
                <a:latin typeface="Times New Roman"/>
              </a:rPr>
              <a:t>What happened next?</a:t>
            </a:r>
          </a:p>
          <a:p>
            <a:pPr>
              <a:defRPr/>
            </a:pPr>
            <a:r>
              <a:rPr lang="en-US" sz="1100" b="1" dirty="0" smtClean="0">
                <a:latin typeface="Times New Roman"/>
              </a:rPr>
              <a:t>A: I was in a lot of pain, and someone must have called an </a:t>
            </a:r>
            <a:r>
              <a:rPr lang="en-US" dirty="0" smtClean="0">
                <a:latin typeface="Times New Roman"/>
              </a:rPr>
              <a:t>ambulance because I was then taken to the hospital.</a:t>
            </a:r>
          </a:p>
          <a:p>
            <a:pPr>
              <a:defRPr/>
            </a:pPr>
            <a:r>
              <a:rPr lang="en-US" sz="1100" b="1" dirty="0" smtClean="0">
                <a:latin typeface="Times New Roman"/>
              </a:rPr>
              <a:t>In contrast, getting the list from an eyewitness </a:t>
            </a:r>
            <a:r>
              <a:rPr lang="en-US" sz="800" b="1" dirty="0" smtClean="0">
                <a:latin typeface="Arial"/>
              </a:rPr>
              <a:t>to </a:t>
            </a:r>
            <a:r>
              <a:rPr lang="en-US" sz="1100" b="1" dirty="0" smtClean="0">
                <a:latin typeface="Times New Roman"/>
              </a:rPr>
              <a:t>the accident might be</a:t>
            </a:r>
          </a:p>
          <a:p>
            <a:pPr>
              <a:defRPr/>
            </a:pPr>
            <a:r>
              <a:rPr lang="en-US" dirty="0" smtClean="0">
                <a:latin typeface="Times New Roman"/>
              </a:rPr>
              <a:t>very simple:</a:t>
            </a:r>
          </a:p>
          <a:p>
            <a:pPr>
              <a:defRPr/>
            </a:pPr>
            <a:r>
              <a:rPr lang="en-US" sz="1600" dirty="0" smtClean="0">
                <a:latin typeface="Times New Roman"/>
              </a:rPr>
              <a:t>Q: </a:t>
            </a:r>
            <a:r>
              <a:rPr lang="en-US" dirty="0" smtClean="0">
                <a:latin typeface="Times New Roman"/>
              </a:rPr>
              <a:t>Tell me everything you saw that day at the intersection at</a:t>
            </a:r>
          </a:p>
          <a:p>
            <a:pPr>
              <a:defRPr/>
            </a:pPr>
            <a:r>
              <a:rPr lang="en-US" dirty="0" smtClean="0">
                <a:latin typeface="Times New Roman"/>
              </a:rPr>
              <a:t>the time of the accident?</a:t>
            </a:r>
          </a:p>
          <a:p>
            <a:pPr>
              <a:defRPr/>
            </a:pPr>
            <a:r>
              <a:rPr lang="en-US" sz="1600" i="1" dirty="0" smtClean="0">
                <a:latin typeface="Times New Roman"/>
              </a:rPr>
              <a:t>[followed by a series of "What else?" questions]</a:t>
            </a:r>
          </a:p>
          <a:p>
            <a:pPr>
              <a:defRPr/>
            </a:pPr>
            <a:r>
              <a:rPr lang="en-US" dirty="0" smtClean="0">
                <a:latin typeface="Times New Roman"/>
              </a:rPr>
              <a:t>Notice that there is no attempt at this point to explore or go into detail </a:t>
            </a:r>
            <a:r>
              <a:rPr lang="en-US" sz="1100" b="1" dirty="0" smtClean="0">
                <a:latin typeface="Times New Roman"/>
              </a:rPr>
              <a:t>as </a:t>
            </a:r>
            <a:r>
              <a:rPr lang="en-US" sz="800" b="1" dirty="0" smtClean="0">
                <a:latin typeface="Arial"/>
              </a:rPr>
              <a:t>to </a:t>
            </a:r>
            <a:r>
              <a:rPr lang="en-US" sz="1100" b="1" dirty="0" smtClean="0">
                <a:latin typeface="Times New Roman"/>
              </a:rPr>
              <a:t>any part of the witness's answers. It does not make sense to distract the witness from recalling information or recounting a chronology </a:t>
            </a:r>
            <a:r>
              <a:rPr lang="en-US" sz="1600" b="1" dirty="0" smtClean="0">
                <a:latin typeface="Times New Roman"/>
              </a:rPr>
              <a:t>by </a:t>
            </a:r>
            <a:r>
              <a:rPr lang="en-US" sz="1100" b="1" dirty="0" smtClean="0">
                <a:latin typeface="Times New Roman"/>
              </a:rPr>
              <a:t>interrupt</a:t>
            </a:r>
            <a:r>
              <a:rPr lang="en-US" b="1" dirty="0" smtClean="0">
                <a:latin typeface="Times New Roman"/>
              </a:rPr>
              <a:t>ing </a:t>
            </a:r>
            <a:r>
              <a:rPr lang="en-US" dirty="0" smtClean="0">
                <a:latin typeface="Times New Roman"/>
              </a:rPr>
              <a:t>with questions about details. The idea is to get an overview of the witness's knowledge, with the details </a:t>
            </a:r>
            <a:r>
              <a:rPr lang="en-US" sz="1050" dirty="0" smtClean="0">
                <a:latin typeface="Times New Roman"/>
              </a:rPr>
              <a:t>to </a:t>
            </a:r>
            <a:r>
              <a:rPr lang="en-US" dirty="0" smtClean="0">
                <a:latin typeface="Times New Roman"/>
              </a:rPr>
              <a:t>follow later.</a:t>
            </a:r>
            <a:endParaRPr lang="en-US" dirty="0"/>
          </a:p>
        </p:txBody>
      </p:sp>
      <p:sp>
        <p:nvSpPr>
          <p:cNvPr id="4" name="Slide Number Placeholder 3"/>
          <p:cNvSpPr>
            <a:spLocks noGrp="1"/>
          </p:cNvSpPr>
          <p:nvPr>
            <p:ph type="sldNum" sz="quarter" idx="5"/>
          </p:nvPr>
        </p:nvSpPr>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fld id="{A2B75310-D9A2-4E34-9273-E49675E37492}" type="slidenum">
              <a:rPr lang="en-US" altLang="en-US" smtClean="0">
                <a:latin typeface="Arial" panose="020B0604020202020204" pitchFamily="34" charset="0"/>
              </a:rPr>
              <a:pPr>
                <a:defRPr/>
              </a:pPr>
              <a:t>5</a:t>
            </a:fld>
            <a:endParaRPr lang="en-US" altLang="en-US" smtClean="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smtClean="0">
                <a:latin typeface="Times New Roman"/>
              </a:rPr>
              <a:t>Top of the Funnel: Open-Ended Questions</a:t>
            </a:r>
          </a:p>
          <a:p>
            <a:pPr>
              <a:defRPr/>
            </a:pPr>
            <a:endParaRPr lang="en-US" b="1" i="1" dirty="0" smtClean="0">
              <a:latin typeface="Times New Roman"/>
            </a:endParaRPr>
          </a:p>
          <a:p>
            <a:pPr>
              <a:defRPr/>
            </a:pPr>
            <a:r>
              <a:rPr lang="en-US" dirty="0" smtClean="0">
                <a:latin typeface="Times New Roman"/>
              </a:rPr>
              <a:t>Once you have the list and have decided what topic on the list you will explore first, the next step is </a:t>
            </a:r>
            <a:r>
              <a:rPr lang="en-US" sz="1050" dirty="0" smtClean="0">
                <a:latin typeface="Times New Roman"/>
              </a:rPr>
              <a:t>to </a:t>
            </a:r>
            <a:r>
              <a:rPr lang="en-US" dirty="0" smtClean="0">
                <a:latin typeface="Times New Roman"/>
              </a:rPr>
              <a:t>begin questioning about the topic using open-ended questions. The questions should resemble the wide mouth of a funnel, gathering up everything the witness knows that may be relevant to the topic.  The classic reporter's questions-who, what, when, where, why, how, supplemented by "describe" “explain" and ‘Tell me about'-will best</a:t>
            </a:r>
          </a:p>
          <a:p>
            <a:pPr>
              <a:defRPr/>
            </a:pPr>
            <a:r>
              <a:rPr lang="en-US" dirty="0" smtClean="0">
                <a:latin typeface="Times New Roman"/>
              </a:rPr>
              <a:t>encourage witnesses </a:t>
            </a:r>
            <a:r>
              <a:rPr lang="en-US" sz="1050" dirty="0" smtClean="0">
                <a:latin typeface="Times New Roman"/>
              </a:rPr>
              <a:t>to </a:t>
            </a:r>
            <a:r>
              <a:rPr lang="en-US" dirty="0" smtClean="0">
                <a:latin typeface="Times New Roman"/>
              </a:rPr>
              <a:t>reveal all they know. Open-ended questions force the witness </a:t>
            </a:r>
            <a:r>
              <a:rPr lang="en-US" sz="1050" dirty="0" smtClean="0">
                <a:latin typeface="Times New Roman"/>
              </a:rPr>
              <a:t>to </a:t>
            </a:r>
            <a:r>
              <a:rPr lang="en-US" dirty="0" smtClean="0">
                <a:latin typeface="Times New Roman"/>
              </a:rPr>
              <a:t>provide the information covered by the question making it much more difficult </a:t>
            </a:r>
            <a:r>
              <a:rPr lang="en-US" sz="1050" dirty="0" smtClean="0">
                <a:latin typeface="Times New Roman"/>
              </a:rPr>
              <a:t>to </a:t>
            </a:r>
            <a:r>
              <a:rPr lang="en-US" dirty="0" smtClean="0">
                <a:latin typeface="Times New Roman"/>
              </a:rPr>
              <a:t>hide information or evade the question.</a:t>
            </a:r>
          </a:p>
          <a:p>
            <a:pPr>
              <a:defRPr/>
            </a:pPr>
            <a:endParaRPr lang="en-US" dirty="0" smtClean="0">
              <a:latin typeface="Times New Roman"/>
            </a:endParaRPr>
          </a:p>
          <a:p>
            <a:pPr>
              <a:defRPr/>
            </a:pPr>
            <a:r>
              <a:rPr lang="en-US" dirty="0" smtClean="0">
                <a:latin typeface="Times New Roman"/>
              </a:rPr>
              <a:t>The value of open-ended questions is well illustrated by thinking about the children's game of Battleship. In the game, each side hides its ships by arranging them on a grid the opponent cannot see. Then each player drops</a:t>
            </a:r>
          </a:p>
          <a:p>
            <a:pPr>
              <a:defRPr/>
            </a:pPr>
            <a:r>
              <a:rPr lang="en-US" dirty="0" smtClean="0">
                <a:latin typeface="Times New Roman"/>
              </a:rPr>
              <a:t>bombs on the other side's ships by calling out a location on the opponent's grid. </a:t>
            </a:r>
            <a:r>
              <a:rPr lang="en-US" sz="1600" dirty="0" smtClean="0">
                <a:latin typeface="Times New Roman"/>
              </a:rPr>
              <a:t>If </a:t>
            </a:r>
            <a:r>
              <a:rPr lang="en-US" dirty="0" smtClean="0">
                <a:latin typeface="Times New Roman"/>
              </a:rPr>
              <a:t>the location is not occupied by an opponent's ship, it is a miss, but, if it is occupied, it is a hit. Many depositions are like playing Battleship, with the taking attorney asking a series of narrow questions, hoping for a hit on what the witness knows, but also coming up with many misses. Here is an example of such an examination in a personal injury case.</a:t>
            </a:r>
          </a:p>
          <a:p>
            <a:pPr>
              <a:defRPr/>
            </a:pPr>
            <a:r>
              <a:rPr lang="en-US" dirty="0" smtClean="0">
                <a:latin typeface="Times New Roman"/>
              </a:rPr>
              <a:t>Q: Were you driving west on Mattis Street at the rime of the</a:t>
            </a:r>
          </a:p>
          <a:p>
            <a:pPr>
              <a:defRPr/>
            </a:pPr>
            <a:r>
              <a:rPr lang="en-US" dirty="0" smtClean="0">
                <a:latin typeface="Times New Roman"/>
              </a:rPr>
              <a:t>accident?</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driving within the speed limit?</a:t>
            </a:r>
          </a:p>
          <a:p>
            <a:pPr>
              <a:defRPr/>
            </a:pPr>
            <a:r>
              <a:rPr lang="en-US" dirty="0" smtClean="0">
                <a:latin typeface="Times New Roman"/>
              </a:rPr>
              <a:t>A: Yes.</a:t>
            </a:r>
          </a:p>
          <a:p>
            <a:pPr>
              <a:defRPr/>
            </a:pPr>
            <a:r>
              <a:rPr lang="en-US" dirty="0" smtClean="0">
                <a:latin typeface="Times New Roman"/>
              </a:rPr>
              <a:t>Q: Was the intersection a four-way stop?</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looking at the traffic ahead?</a:t>
            </a:r>
          </a:p>
          <a:p>
            <a:pPr>
              <a:defRPr/>
            </a:pPr>
            <a:r>
              <a:rPr lang="en-US" sz="1100" dirty="0" smtClean="0">
                <a:latin typeface="Arial"/>
              </a:rPr>
              <a:t>A: </a:t>
            </a:r>
            <a:r>
              <a:rPr lang="en-US" dirty="0" smtClean="0">
                <a:latin typeface="Times New Roman"/>
              </a:rPr>
              <a:t>Yes.</a:t>
            </a:r>
          </a:p>
          <a:p>
            <a:pPr>
              <a:defRPr/>
            </a:pPr>
            <a:r>
              <a:rPr lang="en-US" dirty="0" smtClean="0">
                <a:latin typeface="Times New Roman"/>
              </a:rPr>
              <a:t>Q: Was traffic heavy at that time of the morning?</a:t>
            </a:r>
          </a:p>
          <a:p>
            <a:pPr>
              <a:defRPr/>
            </a:pPr>
            <a:r>
              <a:rPr lang="en-US" sz="1600" dirty="0" smtClean="0">
                <a:latin typeface="Times New Roman"/>
              </a:rPr>
              <a:t>A: No.</a:t>
            </a:r>
          </a:p>
          <a:p>
            <a:pPr>
              <a:defRPr/>
            </a:pPr>
            <a:r>
              <a:rPr lang="en-US" sz="1600" dirty="0" smtClean="0">
                <a:latin typeface="Times New Roman"/>
              </a:rPr>
              <a:t>Q_: </a:t>
            </a:r>
            <a:r>
              <a:rPr lang="en-US" dirty="0" smtClean="0">
                <a:latin typeface="Times New Roman"/>
              </a:rPr>
              <a:t>Did you see the plaintiff before the collision?</a:t>
            </a:r>
          </a:p>
          <a:p>
            <a:pPr>
              <a:defRPr/>
            </a:pPr>
            <a:r>
              <a:rPr lang="en-US" dirty="0" smtClean="0">
                <a:latin typeface="Times New Roman"/>
              </a:rPr>
              <a:t>A: Yes</a:t>
            </a:r>
          </a:p>
          <a:p>
            <a:pPr>
              <a:defRPr/>
            </a:pPr>
            <a:endParaRPr lang="en-US" dirty="0" smtClean="0">
              <a:latin typeface="Times New Roman"/>
            </a:endParaRPr>
          </a:p>
          <a:p>
            <a:pPr>
              <a:defRPr/>
            </a:pPr>
            <a:r>
              <a:rPr lang="en-US" dirty="0" smtClean="0">
                <a:latin typeface="Times New Roman"/>
              </a:rPr>
              <a:t>This technique works fine as long as you ask all the right questions. But if you fail to ask a question on a topic on which the witness has information, you will have a miss, just as in Battleship. In the above example, if you fail</a:t>
            </a:r>
          </a:p>
          <a:p>
            <a:pPr>
              <a:defRPr/>
            </a:pPr>
            <a:r>
              <a:rPr lang="en-US" dirty="0" smtClean="0">
                <a:latin typeface="Times New Roman"/>
              </a:rPr>
              <a:t>to ask "Did you stop at the intersection?" the witness will never have to tell how she ignored the stop sign, went through the intersection, and collided with the plaintiff's car. The results are much better when you ask open-ended questions that force witnesses </a:t>
            </a:r>
            <a:r>
              <a:rPr lang="en-US" sz="1100" dirty="0" smtClean="0">
                <a:latin typeface="Times New Roman"/>
              </a:rPr>
              <a:t>to </a:t>
            </a:r>
            <a:r>
              <a:rPr lang="en-US" dirty="0" smtClean="0">
                <a:latin typeface="Times New Roman"/>
              </a:rPr>
              <a:t>tell what they know. Instead of playing Battleship, you are, in effect, asking to look at the opponent's grid.</a:t>
            </a:r>
          </a:p>
          <a:p>
            <a:pPr>
              <a:defRPr/>
            </a:pPr>
            <a:r>
              <a:rPr lang="en-US" sz="1800" dirty="0" smtClean="0">
                <a:latin typeface="Times New Roman"/>
              </a:rPr>
              <a:t>If </a:t>
            </a:r>
            <a:r>
              <a:rPr lang="en-US" dirty="0" smtClean="0">
                <a:latin typeface="Times New Roman"/>
              </a:rPr>
              <a:t>we were </a:t>
            </a:r>
            <a:r>
              <a:rPr lang="en-US" sz="1100" dirty="0" smtClean="0">
                <a:latin typeface="Times New Roman"/>
              </a:rPr>
              <a:t>to </a:t>
            </a:r>
            <a:r>
              <a:rPr lang="en-US" dirty="0" smtClean="0">
                <a:latin typeface="Times New Roman"/>
              </a:rPr>
              <a:t>rerun the above example using open-ended questions, </a:t>
            </a:r>
            <a:r>
              <a:rPr lang="en-US" sz="1400" dirty="0" smtClean="0">
                <a:latin typeface="Times New Roman"/>
              </a:rPr>
              <a:t>it </a:t>
            </a:r>
            <a:r>
              <a:rPr lang="en-US" dirty="0" smtClean="0">
                <a:latin typeface="Times New Roman"/>
              </a:rPr>
              <a:t>would sound like this:</a:t>
            </a:r>
          </a:p>
          <a:p>
            <a:pPr>
              <a:defRPr/>
            </a:pPr>
            <a:r>
              <a:rPr lang="en-US" sz="1800" dirty="0" smtClean="0">
                <a:latin typeface="Times New Roman"/>
              </a:rPr>
              <a:t>Q: </a:t>
            </a:r>
            <a:r>
              <a:rPr lang="en-US" dirty="0" smtClean="0">
                <a:latin typeface="Times New Roman"/>
              </a:rPr>
              <a:t>Tell me what you were doing just before the accident.</a:t>
            </a:r>
          </a:p>
          <a:p>
            <a:pPr>
              <a:defRPr/>
            </a:pPr>
            <a:r>
              <a:rPr lang="en-US" sz="1800" dirty="0" smtClean="0">
                <a:latin typeface="Times New Roman"/>
              </a:rPr>
              <a:t>Q: </a:t>
            </a:r>
            <a:r>
              <a:rPr lang="en-US" dirty="0" smtClean="0">
                <a:latin typeface="Times New Roman"/>
              </a:rPr>
              <a:t>Where were you going?</a:t>
            </a:r>
          </a:p>
          <a:p>
            <a:pPr>
              <a:defRPr/>
            </a:pPr>
            <a:r>
              <a:rPr lang="en-US" sz="1800" dirty="0" smtClean="0">
                <a:latin typeface="Times New Roman"/>
              </a:rPr>
              <a:t>Q: </a:t>
            </a:r>
            <a:r>
              <a:rPr lang="en-US" dirty="0" smtClean="0">
                <a:latin typeface="Times New Roman"/>
              </a:rPr>
              <a:t>Why were you going there?</a:t>
            </a:r>
          </a:p>
          <a:p>
            <a:pPr>
              <a:defRPr/>
            </a:pPr>
            <a:r>
              <a:rPr lang="en-US" sz="1800" dirty="0" smtClean="0">
                <a:latin typeface="Times New Roman"/>
              </a:rPr>
              <a:t>Q: </a:t>
            </a:r>
            <a:r>
              <a:rPr lang="en-US" dirty="0" smtClean="0">
                <a:latin typeface="Times New Roman"/>
              </a:rPr>
              <a:t>What were you looking at?</a:t>
            </a:r>
          </a:p>
          <a:p>
            <a:pPr>
              <a:defRPr/>
            </a:pPr>
            <a:r>
              <a:rPr lang="en-US" sz="1800" dirty="0" smtClean="0">
                <a:latin typeface="Times New Roman"/>
              </a:rPr>
              <a:t>Q: </a:t>
            </a:r>
            <a:r>
              <a:rPr lang="en-US" dirty="0" smtClean="0">
                <a:latin typeface="Times New Roman"/>
              </a:rPr>
              <a:t>What did you see?</a:t>
            </a:r>
          </a:p>
          <a:p>
            <a:pPr>
              <a:defRPr/>
            </a:pPr>
            <a:r>
              <a:rPr lang="en-US" sz="1800" dirty="0" smtClean="0">
                <a:latin typeface="Times New Roman"/>
              </a:rPr>
              <a:t>Q: </a:t>
            </a:r>
            <a:r>
              <a:rPr lang="en-US" dirty="0" smtClean="0">
                <a:latin typeface="Times New Roman"/>
              </a:rPr>
              <a:t>What was the traffic like?</a:t>
            </a:r>
          </a:p>
          <a:p>
            <a:pPr>
              <a:defRPr/>
            </a:pPr>
            <a:r>
              <a:rPr lang="en-US" dirty="0" smtClean="0">
                <a:latin typeface="Times New Roman"/>
              </a:rPr>
              <a:t>Q: Describe the intersection for me.</a:t>
            </a:r>
          </a:p>
          <a:p>
            <a:pPr>
              <a:defRPr/>
            </a:pPr>
            <a:r>
              <a:rPr lang="en-US" sz="1800" dirty="0" smtClean="0">
                <a:latin typeface="Times New Roman"/>
              </a:rPr>
              <a:t>Q: </a:t>
            </a:r>
            <a:r>
              <a:rPr lang="en-US" dirty="0" smtClean="0">
                <a:latin typeface="Times New Roman"/>
              </a:rPr>
              <a:t>What did you do when you came to the intersection?</a:t>
            </a:r>
          </a:p>
          <a:p>
            <a:pPr>
              <a:defRPr/>
            </a:pPr>
            <a:r>
              <a:rPr lang="en-US" sz="2000" dirty="0" smtClean="0">
                <a:latin typeface="Arial"/>
              </a:rPr>
              <a:t>Q </a:t>
            </a:r>
            <a:r>
              <a:rPr lang="en-US" dirty="0" smtClean="0">
                <a:latin typeface="Times New Roman"/>
              </a:rPr>
              <a:t>When did you </a:t>
            </a:r>
            <a:r>
              <a:rPr lang="en-US" sz="1800" dirty="0" smtClean="0">
                <a:latin typeface="Times New Roman"/>
              </a:rPr>
              <a:t>first </a:t>
            </a:r>
            <a:r>
              <a:rPr lang="en-US" dirty="0" smtClean="0">
                <a:latin typeface="Times New Roman"/>
              </a:rPr>
              <a:t>see the plaintiff?</a:t>
            </a:r>
          </a:p>
          <a:p>
            <a:pPr>
              <a:defRPr/>
            </a:pPr>
            <a:r>
              <a:rPr lang="en-US" sz="1800" dirty="0" smtClean="0">
                <a:latin typeface="Times New Roman"/>
              </a:rPr>
              <a:t>Q: </a:t>
            </a:r>
            <a:r>
              <a:rPr lang="en-US" dirty="0" smtClean="0">
                <a:latin typeface="Times New Roman"/>
              </a:rPr>
              <a:t>Tell me everything that happened after you saw the plaintiff.</a:t>
            </a:r>
          </a:p>
          <a:p>
            <a:pPr>
              <a:defRPr/>
            </a:pPr>
            <a:r>
              <a:rPr lang="en-US" sz="1800" dirty="0" smtClean="0">
                <a:latin typeface="Times New Roman"/>
              </a:rPr>
              <a:t>Q: </a:t>
            </a:r>
            <a:r>
              <a:rPr lang="en-US" dirty="0" smtClean="0">
                <a:latin typeface="Times New Roman"/>
              </a:rPr>
              <a:t>Why did the accident happen?</a:t>
            </a:r>
          </a:p>
          <a:p>
            <a:pPr>
              <a:defRPr/>
            </a:pPr>
            <a:endParaRPr lang="en-US" dirty="0" smtClean="0">
              <a:latin typeface="Times New Roman"/>
            </a:endParaRPr>
          </a:p>
          <a:p>
            <a:pPr>
              <a:defRPr/>
            </a:pPr>
            <a:r>
              <a:rPr lang="en-US" dirty="0" smtClean="0">
                <a:latin typeface="Times New Roman"/>
              </a:rPr>
              <a:t>Using open-ended questions is particularly important when considering how witnesses are often prepared for their depositions. A standard instruction</a:t>
            </a:r>
          </a:p>
          <a:p>
            <a:pPr>
              <a:defRPr/>
            </a:pPr>
            <a:r>
              <a:rPr lang="en-US" dirty="0" smtClean="0">
                <a:latin typeface="Times New Roman"/>
              </a:rPr>
              <a:t>is: "Listen to the question, answer only the question asked, do not volunteer." Open-ended questions do not permit the witness to parse the question and avoid providing information. In effect, the witness is forced to</a:t>
            </a:r>
          </a:p>
          <a:p>
            <a:pPr>
              <a:defRPr/>
            </a:pPr>
            <a:r>
              <a:rPr lang="en-US" dirty="0" smtClean="0">
                <a:latin typeface="Times New Roman"/>
              </a:rPr>
              <a:t>volunteer information.</a:t>
            </a:r>
            <a:endParaRPr lang="en-US" dirty="0"/>
          </a:p>
        </p:txBody>
      </p:sp>
      <p:sp>
        <p:nvSpPr>
          <p:cNvPr id="4" name="Slide Number Placeholder 3"/>
          <p:cNvSpPr>
            <a:spLocks noGrp="1"/>
          </p:cNvSpPr>
          <p:nvPr>
            <p:ph type="sldNum" sz="quarter" idx="5"/>
          </p:nvPr>
        </p:nvSpPr>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fld id="{EE3F6463-1EE6-4565-ADFD-015BF66D9BF4}" type="slidenum">
              <a:rPr lang="en-US" altLang="en-US" smtClean="0">
                <a:latin typeface="Arial" panose="020B0604020202020204" pitchFamily="34" charset="0"/>
              </a:rPr>
              <a:pPr>
                <a:defRPr/>
              </a:pPr>
              <a:t>29</a:t>
            </a:fld>
            <a:endParaRPr lang="en-US" altLang="en-US" smtClean="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smtClean="0">
                <a:latin typeface="Times New Roman"/>
              </a:rPr>
              <a:t>Top of the Funnel: Open-Ended Questions</a:t>
            </a:r>
          </a:p>
          <a:p>
            <a:pPr>
              <a:defRPr/>
            </a:pPr>
            <a:endParaRPr lang="en-US" b="1" i="1" dirty="0" smtClean="0">
              <a:latin typeface="Times New Roman"/>
            </a:endParaRPr>
          </a:p>
          <a:p>
            <a:pPr>
              <a:defRPr/>
            </a:pPr>
            <a:r>
              <a:rPr lang="en-US" dirty="0" smtClean="0">
                <a:latin typeface="Times New Roman"/>
              </a:rPr>
              <a:t>Once you have the list and have decided what topic on the list you will explore first, the next step is </a:t>
            </a:r>
            <a:r>
              <a:rPr lang="en-US" sz="1050" dirty="0" smtClean="0">
                <a:latin typeface="Times New Roman"/>
              </a:rPr>
              <a:t>to </a:t>
            </a:r>
            <a:r>
              <a:rPr lang="en-US" dirty="0" smtClean="0">
                <a:latin typeface="Times New Roman"/>
              </a:rPr>
              <a:t>begin questioning about the topic using open-ended questions. The questions should resemble the wide mouth of a funnel, gathering up everything the witness knows that may be relevant to the topic.  The classic reporter's questions-who, what, when, where, why, how, supplemented by "describe" “explain" and ‘Tell me about'-will best</a:t>
            </a:r>
          </a:p>
          <a:p>
            <a:pPr>
              <a:defRPr/>
            </a:pPr>
            <a:r>
              <a:rPr lang="en-US" dirty="0" smtClean="0">
                <a:latin typeface="Times New Roman"/>
              </a:rPr>
              <a:t>encourage witnesses </a:t>
            </a:r>
            <a:r>
              <a:rPr lang="en-US" sz="1050" dirty="0" smtClean="0">
                <a:latin typeface="Times New Roman"/>
              </a:rPr>
              <a:t>to </a:t>
            </a:r>
            <a:r>
              <a:rPr lang="en-US" dirty="0" smtClean="0">
                <a:latin typeface="Times New Roman"/>
              </a:rPr>
              <a:t>reveal all they know. Open-ended questions force the witness </a:t>
            </a:r>
            <a:r>
              <a:rPr lang="en-US" sz="1050" dirty="0" smtClean="0">
                <a:latin typeface="Times New Roman"/>
              </a:rPr>
              <a:t>to </a:t>
            </a:r>
            <a:r>
              <a:rPr lang="en-US" dirty="0" smtClean="0">
                <a:latin typeface="Times New Roman"/>
              </a:rPr>
              <a:t>provide the information covered by the question making it much more difficult </a:t>
            </a:r>
            <a:r>
              <a:rPr lang="en-US" sz="1050" dirty="0" smtClean="0">
                <a:latin typeface="Times New Roman"/>
              </a:rPr>
              <a:t>to </a:t>
            </a:r>
            <a:r>
              <a:rPr lang="en-US" dirty="0" smtClean="0">
                <a:latin typeface="Times New Roman"/>
              </a:rPr>
              <a:t>hide information or evade the question.</a:t>
            </a:r>
          </a:p>
          <a:p>
            <a:pPr>
              <a:defRPr/>
            </a:pPr>
            <a:endParaRPr lang="en-US" dirty="0" smtClean="0">
              <a:latin typeface="Times New Roman"/>
            </a:endParaRPr>
          </a:p>
          <a:p>
            <a:pPr>
              <a:defRPr/>
            </a:pPr>
            <a:r>
              <a:rPr lang="en-US" dirty="0" smtClean="0">
                <a:latin typeface="Times New Roman"/>
              </a:rPr>
              <a:t>The value of open-ended questions is well illustrated by thinking about the children's game of Battleship. In the game, each side hides its ships by arranging them on a grid the opponent cannot see. Then each player drops</a:t>
            </a:r>
          </a:p>
          <a:p>
            <a:pPr>
              <a:defRPr/>
            </a:pPr>
            <a:r>
              <a:rPr lang="en-US" dirty="0" smtClean="0">
                <a:latin typeface="Times New Roman"/>
              </a:rPr>
              <a:t>bombs on the other side's ships by calling out a location on the opponent's grid. </a:t>
            </a:r>
            <a:r>
              <a:rPr lang="en-US" sz="1600" dirty="0" smtClean="0">
                <a:latin typeface="Times New Roman"/>
              </a:rPr>
              <a:t>If </a:t>
            </a:r>
            <a:r>
              <a:rPr lang="en-US" dirty="0" smtClean="0">
                <a:latin typeface="Times New Roman"/>
              </a:rPr>
              <a:t>the location is not occupied by an opponent's ship, it is a miss, but, if it is occupied, it is a hit. Many depositions are like playing Battleship, with the taking attorney asking a series of narrow questions, hoping for a hit on what the witness knows, but also coming up with many misses. Here is an example of such an examination in a personal injury case.</a:t>
            </a:r>
          </a:p>
          <a:p>
            <a:pPr>
              <a:defRPr/>
            </a:pPr>
            <a:r>
              <a:rPr lang="en-US" dirty="0" smtClean="0">
                <a:latin typeface="Times New Roman"/>
              </a:rPr>
              <a:t>Q: Were you driving west on Mattis Street at the rime of the</a:t>
            </a:r>
          </a:p>
          <a:p>
            <a:pPr>
              <a:defRPr/>
            </a:pPr>
            <a:r>
              <a:rPr lang="en-US" dirty="0" smtClean="0">
                <a:latin typeface="Times New Roman"/>
              </a:rPr>
              <a:t>accident?</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driving within the speed limit?</a:t>
            </a:r>
          </a:p>
          <a:p>
            <a:pPr>
              <a:defRPr/>
            </a:pPr>
            <a:r>
              <a:rPr lang="en-US" dirty="0" smtClean="0">
                <a:latin typeface="Times New Roman"/>
              </a:rPr>
              <a:t>A: Yes.</a:t>
            </a:r>
          </a:p>
          <a:p>
            <a:pPr>
              <a:defRPr/>
            </a:pPr>
            <a:r>
              <a:rPr lang="en-US" dirty="0" smtClean="0">
                <a:latin typeface="Times New Roman"/>
              </a:rPr>
              <a:t>Q: Was the intersection a four-way stop?</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looking at the traffic ahead?</a:t>
            </a:r>
          </a:p>
          <a:p>
            <a:pPr>
              <a:defRPr/>
            </a:pPr>
            <a:r>
              <a:rPr lang="en-US" sz="1100" dirty="0" smtClean="0">
                <a:latin typeface="Arial"/>
              </a:rPr>
              <a:t>A: </a:t>
            </a:r>
            <a:r>
              <a:rPr lang="en-US" dirty="0" smtClean="0">
                <a:latin typeface="Times New Roman"/>
              </a:rPr>
              <a:t>Yes.</a:t>
            </a:r>
          </a:p>
          <a:p>
            <a:pPr>
              <a:defRPr/>
            </a:pPr>
            <a:r>
              <a:rPr lang="en-US" dirty="0" smtClean="0">
                <a:latin typeface="Times New Roman"/>
              </a:rPr>
              <a:t>Q: Was traffic heavy at that time of the morning?</a:t>
            </a:r>
          </a:p>
          <a:p>
            <a:pPr>
              <a:defRPr/>
            </a:pPr>
            <a:r>
              <a:rPr lang="en-US" sz="1600" dirty="0" smtClean="0">
                <a:latin typeface="Times New Roman"/>
              </a:rPr>
              <a:t>A: No.</a:t>
            </a:r>
          </a:p>
          <a:p>
            <a:pPr>
              <a:defRPr/>
            </a:pPr>
            <a:r>
              <a:rPr lang="en-US" sz="1600" dirty="0" smtClean="0">
                <a:latin typeface="Times New Roman"/>
              </a:rPr>
              <a:t>Q_: </a:t>
            </a:r>
            <a:r>
              <a:rPr lang="en-US" dirty="0" smtClean="0">
                <a:latin typeface="Times New Roman"/>
              </a:rPr>
              <a:t>Did you see the plaintiff before the collision?</a:t>
            </a:r>
          </a:p>
          <a:p>
            <a:pPr>
              <a:defRPr/>
            </a:pPr>
            <a:r>
              <a:rPr lang="en-US" dirty="0" smtClean="0">
                <a:latin typeface="Times New Roman"/>
              </a:rPr>
              <a:t>A: Yes</a:t>
            </a:r>
          </a:p>
          <a:p>
            <a:pPr>
              <a:defRPr/>
            </a:pPr>
            <a:endParaRPr lang="en-US" dirty="0" smtClean="0">
              <a:latin typeface="Times New Roman"/>
            </a:endParaRPr>
          </a:p>
          <a:p>
            <a:pPr>
              <a:defRPr/>
            </a:pPr>
            <a:r>
              <a:rPr lang="en-US" dirty="0" smtClean="0">
                <a:latin typeface="Times New Roman"/>
              </a:rPr>
              <a:t>This technique works fine as long as you ask all the right questions. But if you fail to ask a question on a topic on which the witness has information, you will have a miss, just as in Battleship. In the above example, if you fail</a:t>
            </a:r>
          </a:p>
          <a:p>
            <a:pPr>
              <a:defRPr/>
            </a:pPr>
            <a:r>
              <a:rPr lang="en-US" dirty="0" smtClean="0">
                <a:latin typeface="Times New Roman"/>
              </a:rPr>
              <a:t>to ask "Did you stop at the intersection?" the witness will never have to tell how she ignored the stop sign, went through the intersection, and collided with the plaintiff's car. The results are much better when you ask open-ended questions that force witnesses </a:t>
            </a:r>
            <a:r>
              <a:rPr lang="en-US" sz="1100" dirty="0" smtClean="0">
                <a:latin typeface="Times New Roman"/>
              </a:rPr>
              <a:t>to </a:t>
            </a:r>
            <a:r>
              <a:rPr lang="en-US" dirty="0" smtClean="0">
                <a:latin typeface="Times New Roman"/>
              </a:rPr>
              <a:t>tell what they know. Instead of playing Battleship, you are, in effect, asking to look at the opponent's grid.</a:t>
            </a:r>
          </a:p>
          <a:p>
            <a:pPr>
              <a:defRPr/>
            </a:pPr>
            <a:r>
              <a:rPr lang="en-US" sz="1800" dirty="0" smtClean="0">
                <a:latin typeface="Times New Roman"/>
              </a:rPr>
              <a:t>If </a:t>
            </a:r>
            <a:r>
              <a:rPr lang="en-US" dirty="0" smtClean="0">
                <a:latin typeface="Times New Roman"/>
              </a:rPr>
              <a:t>we were </a:t>
            </a:r>
            <a:r>
              <a:rPr lang="en-US" sz="1100" dirty="0" smtClean="0">
                <a:latin typeface="Times New Roman"/>
              </a:rPr>
              <a:t>to </a:t>
            </a:r>
            <a:r>
              <a:rPr lang="en-US" dirty="0" smtClean="0">
                <a:latin typeface="Times New Roman"/>
              </a:rPr>
              <a:t>rerun the above example using open-ended questions, </a:t>
            </a:r>
            <a:r>
              <a:rPr lang="en-US" sz="1400" dirty="0" smtClean="0">
                <a:latin typeface="Times New Roman"/>
              </a:rPr>
              <a:t>it </a:t>
            </a:r>
            <a:r>
              <a:rPr lang="en-US" dirty="0" smtClean="0">
                <a:latin typeface="Times New Roman"/>
              </a:rPr>
              <a:t>would sound like this:</a:t>
            </a:r>
          </a:p>
          <a:p>
            <a:pPr>
              <a:defRPr/>
            </a:pPr>
            <a:r>
              <a:rPr lang="en-US" sz="1800" dirty="0" smtClean="0">
                <a:latin typeface="Times New Roman"/>
              </a:rPr>
              <a:t>Q: </a:t>
            </a:r>
            <a:r>
              <a:rPr lang="en-US" dirty="0" smtClean="0">
                <a:latin typeface="Times New Roman"/>
              </a:rPr>
              <a:t>Tell me what you were doing just before the accident.</a:t>
            </a:r>
          </a:p>
          <a:p>
            <a:pPr>
              <a:defRPr/>
            </a:pPr>
            <a:r>
              <a:rPr lang="en-US" sz="1800" dirty="0" smtClean="0">
                <a:latin typeface="Times New Roman"/>
              </a:rPr>
              <a:t>Q: </a:t>
            </a:r>
            <a:r>
              <a:rPr lang="en-US" dirty="0" smtClean="0">
                <a:latin typeface="Times New Roman"/>
              </a:rPr>
              <a:t>Where were you going?</a:t>
            </a:r>
          </a:p>
          <a:p>
            <a:pPr>
              <a:defRPr/>
            </a:pPr>
            <a:r>
              <a:rPr lang="en-US" sz="1800" dirty="0" smtClean="0">
                <a:latin typeface="Times New Roman"/>
              </a:rPr>
              <a:t>Q: </a:t>
            </a:r>
            <a:r>
              <a:rPr lang="en-US" dirty="0" smtClean="0">
                <a:latin typeface="Times New Roman"/>
              </a:rPr>
              <a:t>Why were you going there?</a:t>
            </a:r>
          </a:p>
          <a:p>
            <a:pPr>
              <a:defRPr/>
            </a:pPr>
            <a:r>
              <a:rPr lang="en-US" sz="1800" dirty="0" smtClean="0">
                <a:latin typeface="Times New Roman"/>
              </a:rPr>
              <a:t>Q: </a:t>
            </a:r>
            <a:r>
              <a:rPr lang="en-US" dirty="0" smtClean="0">
                <a:latin typeface="Times New Roman"/>
              </a:rPr>
              <a:t>What were you looking at?</a:t>
            </a:r>
          </a:p>
          <a:p>
            <a:pPr>
              <a:defRPr/>
            </a:pPr>
            <a:r>
              <a:rPr lang="en-US" sz="1800" dirty="0" smtClean="0">
                <a:latin typeface="Times New Roman"/>
              </a:rPr>
              <a:t>Q: </a:t>
            </a:r>
            <a:r>
              <a:rPr lang="en-US" dirty="0" smtClean="0">
                <a:latin typeface="Times New Roman"/>
              </a:rPr>
              <a:t>What did you see?</a:t>
            </a:r>
          </a:p>
          <a:p>
            <a:pPr>
              <a:defRPr/>
            </a:pPr>
            <a:r>
              <a:rPr lang="en-US" sz="1800" dirty="0" smtClean="0">
                <a:latin typeface="Times New Roman"/>
              </a:rPr>
              <a:t>Q: </a:t>
            </a:r>
            <a:r>
              <a:rPr lang="en-US" dirty="0" smtClean="0">
                <a:latin typeface="Times New Roman"/>
              </a:rPr>
              <a:t>What was the traffic like?</a:t>
            </a:r>
          </a:p>
          <a:p>
            <a:pPr>
              <a:defRPr/>
            </a:pPr>
            <a:r>
              <a:rPr lang="en-US" dirty="0" smtClean="0">
                <a:latin typeface="Times New Roman"/>
              </a:rPr>
              <a:t>Q: Describe the intersection for me.</a:t>
            </a:r>
          </a:p>
          <a:p>
            <a:pPr>
              <a:defRPr/>
            </a:pPr>
            <a:r>
              <a:rPr lang="en-US" sz="1800" dirty="0" smtClean="0">
                <a:latin typeface="Times New Roman"/>
              </a:rPr>
              <a:t>Q: </a:t>
            </a:r>
            <a:r>
              <a:rPr lang="en-US" dirty="0" smtClean="0">
                <a:latin typeface="Times New Roman"/>
              </a:rPr>
              <a:t>What did you do when you came to the intersection?</a:t>
            </a:r>
          </a:p>
          <a:p>
            <a:pPr>
              <a:defRPr/>
            </a:pPr>
            <a:r>
              <a:rPr lang="en-US" sz="2000" dirty="0" smtClean="0">
                <a:latin typeface="Arial"/>
              </a:rPr>
              <a:t>Q </a:t>
            </a:r>
            <a:r>
              <a:rPr lang="en-US" dirty="0" smtClean="0">
                <a:latin typeface="Times New Roman"/>
              </a:rPr>
              <a:t>When did you </a:t>
            </a:r>
            <a:r>
              <a:rPr lang="en-US" sz="1800" dirty="0" smtClean="0">
                <a:latin typeface="Times New Roman"/>
              </a:rPr>
              <a:t>first </a:t>
            </a:r>
            <a:r>
              <a:rPr lang="en-US" dirty="0" smtClean="0">
                <a:latin typeface="Times New Roman"/>
              </a:rPr>
              <a:t>see the plaintiff?</a:t>
            </a:r>
          </a:p>
          <a:p>
            <a:pPr>
              <a:defRPr/>
            </a:pPr>
            <a:r>
              <a:rPr lang="en-US" sz="1800" dirty="0" smtClean="0">
                <a:latin typeface="Times New Roman"/>
              </a:rPr>
              <a:t>Q: </a:t>
            </a:r>
            <a:r>
              <a:rPr lang="en-US" dirty="0" smtClean="0">
                <a:latin typeface="Times New Roman"/>
              </a:rPr>
              <a:t>Tell me everything that happened after you saw the plaintiff.</a:t>
            </a:r>
          </a:p>
          <a:p>
            <a:pPr>
              <a:defRPr/>
            </a:pPr>
            <a:r>
              <a:rPr lang="en-US" sz="1800" dirty="0" smtClean="0">
                <a:latin typeface="Times New Roman"/>
              </a:rPr>
              <a:t>Q: </a:t>
            </a:r>
            <a:r>
              <a:rPr lang="en-US" dirty="0" smtClean="0">
                <a:latin typeface="Times New Roman"/>
              </a:rPr>
              <a:t>Why did the accident happen?</a:t>
            </a:r>
          </a:p>
          <a:p>
            <a:pPr>
              <a:defRPr/>
            </a:pPr>
            <a:endParaRPr lang="en-US" dirty="0" smtClean="0">
              <a:latin typeface="Times New Roman"/>
            </a:endParaRPr>
          </a:p>
          <a:p>
            <a:pPr>
              <a:defRPr/>
            </a:pPr>
            <a:r>
              <a:rPr lang="en-US" dirty="0" smtClean="0">
                <a:latin typeface="Times New Roman"/>
              </a:rPr>
              <a:t>Using open-ended questions is particularly important when considering how witnesses are often prepared for their depositions. A standard instruction</a:t>
            </a:r>
          </a:p>
          <a:p>
            <a:pPr>
              <a:defRPr/>
            </a:pPr>
            <a:r>
              <a:rPr lang="en-US" dirty="0" smtClean="0">
                <a:latin typeface="Times New Roman"/>
              </a:rPr>
              <a:t>is: "Listen to the question, answer only the question asked, do not volunteer." Open-ended questions do not permit the witness to parse the question and avoid providing information. In effect, the witness is forced to</a:t>
            </a:r>
          </a:p>
          <a:p>
            <a:pPr>
              <a:defRPr/>
            </a:pPr>
            <a:r>
              <a:rPr lang="en-US" dirty="0" smtClean="0">
                <a:latin typeface="Times New Roman"/>
              </a:rPr>
              <a:t>volunteer information.</a:t>
            </a:r>
            <a:endParaRPr lang="en-US" dirty="0"/>
          </a:p>
        </p:txBody>
      </p:sp>
      <p:sp>
        <p:nvSpPr>
          <p:cNvPr id="4" name="Slide Number Placeholder 3"/>
          <p:cNvSpPr>
            <a:spLocks noGrp="1"/>
          </p:cNvSpPr>
          <p:nvPr>
            <p:ph type="sldNum" sz="quarter" idx="5"/>
          </p:nvPr>
        </p:nvSpPr>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fld id="{37AA1643-132E-4970-AD70-2BB0701FC505}" type="slidenum">
              <a:rPr lang="en-US" altLang="en-US" smtClean="0">
                <a:latin typeface="Arial" panose="020B0604020202020204" pitchFamily="34" charset="0"/>
              </a:rPr>
              <a:pPr>
                <a:defRPr/>
              </a:pPr>
              <a:t>30</a:t>
            </a:fld>
            <a:endParaRPr lang="en-US" altLang="en-US" smtClean="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smtClean="0">
                <a:latin typeface="Times New Roman"/>
              </a:rPr>
              <a:t>Top of the Funnel: Open-Ended Questions</a:t>
            </a:r>
          </a:p>
          <a:p>
            <a:pPr>
              <a:defRPr/>
            </a:pPr>
            <a:endParaRPr lang="en-US" b="1" i="1" dirty="0" smtClean="0">
              <a:latin typeface="Times New Roman"/>
            </a:endParaRPr>
          </a:p>
          <a:p>
            <a:pPr>
              <a:defRPr/>
            </a:pPr>
            <a:r>
              <a:rPr lang="en-US" dirty="0" smtClean="0">
                <a:latin typeface="Times New Roman"/>
              </a:rPr>
              <a:t>Once you have the list and have decided what topic on the list you will explore first, the next step is </a:t>
            </a:r>
            <a:r>
              <a:rPr lang="en-US" sz="1050" dirty="0" smtClean="0">
                <a:latin typeface="Times New Roman"/>
              </a:rPr>
              <a:t>to </a:t>
            </a:r>
            <a:r>
              <a:rPr lang="en-US" dirty="0" smtClean="0">
                <a:latin typeface="Times New Roman"/>
              </a:rPr>
              <a:t>begin questioning about the topic using open-ended questions. The questions should resemble the wide mouth of a funnel, gathering up everything the witness knows that may be relevant to the topic.  The classic reporter's questions-who, what, when, where, why, how, supplemented by "describe" “explain" and ‘Tell me about'-will best</a:t>
            </a:r>
          </a:p>
          <a:p>
            <a:pPr>
              <a:defRPr/>
            </a:pPr>
            <a:r>
              <a:rPr lang="en-US" dirty="0" smtClean="0">
                <a:latin typeface="Times New Roman"/>
              </a:rPr>
              <a:t>encourage witnesses </a:t>
            </a:r>
            <a:r>
              <a:rPr lang="en-US" sz="1050" dirty="0" smtClean="0">
                <a:latin typeface="Times New Roman"/>
              </a:rPr>
              <a:t>to </a:t>
            </a:r>
            <a:r>
              <a:rPr lang="en-US" dirty="0" smtClean="0">
                <a:latin typeface="Times New Roman"/>
              </a:rPr>
              <a:t>reveal all they know. Open-ended questions force the witness </a:t>
            </a:r>
            <a:r>
              <a:rPr lang="en-US" sz="1050" dirty="0" smtClean="0">
                <a:latin typeface="Times New Roman"/>
              </a:rPr>
              <a:t>to </a:t>
            </a:r>
            <a:r>
              <a:rPr lang="en-US" dirty="0" smtClean="0">
                <a:latin typeface="Times New Roman"/>
              </a:rPr>
              <a:t>provide the information covered by the question making it much more difficult </a:t>
            </a:r>
            <a:r>
              <a:rPr lang="en-US" sz="1050" dirty="0" smtClean="0">
                <a:latin typeface="Times New Roman"/>
              </a:rPr>
              <a:t>to </a:t>
            </a:r>
            <a:r>
              <a:rPr lang="en-US" dirty="0" smtClean="0">
                <a:latin typeface="Times New Roman"/>
              </a:rPr>
              <a:t>hide information or evade the question.</a:t>
            </a:r>
          </a:p>
          <a:p>
            <a:pPr>
              <a:defRPr/>
            </a:pPr>
            <a:endParaRPr lang="en-US" dirty="0" smtClean="0">
              <a:latin typeface="Times New Roman"/>
            </a:endParaRPr>
          </a:p>
          <a:p>
            <a:pPr>
              <a:defRPr/>
            </a:pPr>
            <a:r>
              <a:rPr lang="en-US" dirty="0" smtClean="0">
                <a:latin typeface="Times New Roman"/>
              </a:rPr>
              <a:t>The value of open-ended questions is well illustrated by thinking about the children's game of Battleship. In the game, each side hides its ships by arranging them on a grid the opponent cannot see. Then each player drops</a:t>
            </a:r>
          </a:p>
          <a:p>
            <a:pPr>
              <a:defRPr/>
            </a:pPr>
            <a:r>
              <a:rPr lang="en-US" dirty="0" smtClean="0">
                <a:latin typeface="Times New Roman"/>
              </a:rPr>
              <a:t>bombs on the other side's ships by calling out a location on the opponent's grid. </a:t>
            </a:r>
            <a:r>
              <a:rPr lang="en-US" sz="1600" dirty="0" smtClean="0">
                <a:latin typeface="Times New Roman"/>
              </a:rPr>
              <a:t>If </a:t>
            </a:r>
            <a:r>
              <a:rPr lang="en-US" dirty="0" smtClean="0">
                <a:latin typeface="Times New Roman"/>
              </a:rPr>
              <a:t>the location is not occupied by an opponent's ship, it is a miss, but, if it is occupied, it is a hit. Many depositions are like playing Battleship, with the taking attorney asking a series of narrow questions, hoping for a hit on what the witness knows, but also coming up with many misses. Here is an example of such an examination in a personal injury case.</a:t>
            </a:r>
          </a:p>
          <a:p>
            <a:pPr>
              <a:defRPr/>
            </a:pPr>
            <a:r>
              <a:rPr lang="en-US" dirty="0" smtClean="0">
                <a:latin typeface="Times New Roman"/>
              </a:rPr>
              <a:t>Q: Were you driving west on Mattis Street at the rime of the</a:t>
            </a:r>
          </a:p>
          <a:p>
            <a:pPr>
              <a:defRPr/>
            </a:pPr>
            <a:r>
              <a:rPr lang="en-US" dirty="0" smtClean="0">
                <a:latin typeface="Times New Roman"/>
              </a:rPr>
              <a:t>accident?</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driving within the speed limit?</a:t>
            </a:r>
          </a:p>
          <a:p>
            <a:pPr>
              <a:defRPr/>
            </a:pPr>
            <a:r>
              <a:rPr lang="en-US" dirty="0" smtClean="0">
                <a:latin typeface="Times New Roman"/>
              </a:rPr>
              <a:t>A: Yes.</a:t>
            </a:r>
          </a:p>
          <a:p>
            <a:pPr>
              <a:defRPr/>
            </a:pPr>
            <a:r>
              <a:rPr lang="en-US" dirty="0" smtClean="0">
                <a:latin typeface="Times New Roman"/>
              </a:rPr>
              <a:t>Q: Was the intersection a four-way stop?</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looking at the traffic ahead?</a:t>
            </a:r>
          </a:p>
          <a:p>
            <a:pPr>
              <a:defRPr/>
            </a:pPr>
            <a:r>
              <a:rPr lang="en-US" sz="1100" dirty="0" smtClean="0">
                <a:latin typeface="Arial"/>
              </a:rPr>
              <a:t>A: </a:t>
            </a:r>
            <a:r>
              <a:rPr lang="en-US" dirty="0" smtClean="0">
                <a:latin typeface="Times New Roman"/>
              </a:rPr>
              <a:t>Yes.</a:t>
            </a:r>
          </a:p>
          <a:p>
            <a:pPr>
              <a:defRPr/>
            </a:pPr>
            <a:r>
              <a:rPr lang="en-US" dirty="0" smtClean="0">
                <a:latin typeface="Times New Roman"/>
              </a:rPr>
              <a:t>Q: Was traffic heavy at that time of the morning?</a:t>
            </a:r>
          </a:p>
          <a:p>
            <a:pPr>
              <a:defRPr/>
            </a:pPr>
            <a:r>
              <a:rPr lang="en-US" sz="1600" dirty="0" smtClean="0">
                <a:latin typeface="Times New Roman"/>
              </a:rPr>
              <a:t>A: No.</a:t>
            </a:r>
          </a:p>
          <a:p>
            <a:pPr>
              <a:defRPr/>
            </a:pPr>
            <a:r>
              <a:rPr lang="en-US" sz="1600" dirty="0" smtClean="0">
                <a:latin typeface="Times New Roman"/>
              </a:rPr>
              <a:t>Q_: </a:t>
            </a:r>
            <a:r>
              <a:rPr lang="en-US" dirty="0" smtClean="0">
                <a:latin typeface="Times New Roman"/>
              </a:rPr>
              <a:t>Did you see the plaintiff before the collision?</a:t>
            </a:r>
          </a:p>
          <a:p>
            <a:pPr>
              <a:defRPr/>
            </a:pPr>
            <a:r>
              <a:rPr lang="en-US" dirty="0" smtClean="0">
                <a:latin typeface="Times New Roman"/>
              </a:rPr>
              <a:t>A: Yes</a:t>
            </a:r>
          </a:p>
          <a:p>
            <a:pPr>
              <a:defRPr/>
            </a:pPr>
            <a:endParaRPr lang="en-US" dirty="0" smtClean="0">
              <a:latin typeface="Times New Roman"/>
            </a:endParaRPr>
          </a:p>
          <a:p>
            <a:pPr>
              <a:defRPr/>
            </a:pPr>
            <a:r>
              <a:rPr lang="en-US" dirty="0" smtClean="0">
                <a:latin typeface="Times New Roman"/>
              </a:rPr>
              <a:t>This technique works fine as long as you ask all the right questions. But if you fail to ask a question on a topic on which the witness has information, you will have a miss, just as in Battleship. In the above example, if you fail</a:t>
            </a:r>
          </a:p>
          <a:p>
            <a:pPr>
              <a:defRPr/>
            </a:pPr>
            <a:r>
              <a:rPr lang="en-US" dirty="0" smtClean="0">
                <a:latin typeface="Times New Roman"/>
              </a:rPr>
              <a:t>to ask "Did you stop at the intersection?" the witness will never have to tell how she ignored the stop sign, went through the intersection, and collided with the plaintiff's car. The results are much better when you ask open-ended questions that force witnesses </a:t>
            </a:r>
            <a:r>
              <a:rPr lang="en-US" sz="1100" dirty="0" smtClean="0">
                <a:latin typeface="Times New Roman"/>
              </a:rPr>
              <a:t>to </a:t>
            </a:r>
            <a:r>
              <a:rPr lang="en-US" dirty="0" smtClean="0">
                <a:latin typeface="Times New Roman"/>
              </a:rPr>
              <a:t>tell what they know. Instead of playing Battleship, you are, in effect, asking to look at the opponent's grid.</a:t>
            </a:r>
          </a:p>
          <a:p>
            <a:pPr>
              <a:defRPr/>
            </a:pPr>
            <a:r>
              <a:rPr lang="en-US" sz="1800" dirty="0" smtClean="0">
                <a:latin typeface="Times New Roman"/>
              </a:rPr>
              <a:t>If </a:t>
            </a:r>
            <a:r>
              <a:rPr lang="en-US" dirty="0" smtClean="0">
                <a:latin typeface="Times New Roman"/>
              </a:rPr>
              <a:t>we were </a:t>
            </a:r>
            <a:r>
              <a:rPr lang="en-US" sz="1100" dirty="0" smtClean="0">
                <a:latin typeface="Times New Roman"/>
              </a:rPr>
              <a:t>to </a:t>
            </a:r>
            <a:r>
              <a:rPr lang="en-US" dirty="0" smtClean="0">
                <a:latin typeface="Times New Roman"/>
              </a:rPr>
              <a:t>rerun the above example using open-ended questions, </a:t>
            </a:r>
            <a:r>
              <a:rPr lang="en-US" sz="1400" dirty="0" smtClean="0">
                <a:latin typeface="Times New Roman"/>
              </a:rPr>
              <a:t>it </a:t>
            </a:r>
            <a:r>
              <a:rPr lang="en-US" dirty="0" smtClean="0">
                <a:latin typeface="Times New Roman"/>
              </a:rPr>
              <a:t>would sound like this:</a:t>
            </a:r>
          </a:p>
          <a:p>
            <a:pPr>
              <a:defRPr/>
            </a:pPr>
            <a:r>
              <a:rPr lang="en-US" sz="1800" dirty="0" smtClean="0">
                <a:latin typeface="Times New Roman"/>
              </a:rPr>
              <a:t>Q: </a:t>
            </a:r>
            <a:r>
              <a:rPr lang="en-US" dirty="0" smtClean="0">
                <a:latin typeface="Times New Roman"/>
              </a:rPr>
              <a:t>Tell me what you were doing just before the accident.</a:t>
            </a:r>
          </a:p>
          <a:p>
            <a:pPr>
              <a:defRPr/>
            </a:pPr>
            <a:r>
              <a:rPr lang="en-US" sz="1800" dirty="0" smtClean="0">
                <a:latin typeface="Times New Roman"/>
              </a:rPr>
              <a:t>Q: </a:t>
            </a:r>
            <a:r>
              <a:rPr lang="en-US" dirty="0" smtClean="0">
                <a:latin typeface="Times New Roman"/>
              </a:rPr>
              <a:t>Where were you going?</a:t>
            </a:r>
          </a:p>
          <a:p>
            <a:pPr>
              <a:defRPr/>
            </a:pPr>
            <a:r>
              <a:rPr lang="en-US" sz="1800" dirty="0" smtClean="0">
                <a:latin typeface="Times New Roman"/>
              </a:rPr>
              <a:t>Q: </a:t>
            </a:r>
            <a:r>
              <a:rPr lang="en-US" dirty="0" smtClean="0">
                <a:latin typeface="Times New Roman"/>
              </a:rPr>
              <a:t>Why were you going there?</a:t>
            </a:r>
          </a:p>
          <a:p>
            <a:pPr>
              <a:defRPr/>
            </a:pPr>
            <a:r>
              <a:rPr lang="en-US" sz="1800" dirty="0" smtClean="0">
                <a:latin typeface="Times New Roman"/>
              </a:rPr>
              <a:t>Q: </a:t>
            </a:r>
            <a:r>
              <a:rPr lang="en-US" dirty="0" smtClean="0">
                <a:latin typeface="Times New Roman"/>
              </a:rPr>
              <a:t>What were you looking at?</a:t>
            </a:r>
          </a:p>
          <a:p>
            <a:pPr>
              <a:defRPr/>
            </a:pPr>
            <a:r>
              <a:rPr lang="en-US" sz="1800" dirty="0" smtClean="0">
                <a:latin typeface="Times New Roman"/>
              </a:rPr>
              <a:t>Q: </a:t>
            </a:r>
            <a:r>
              <a:rPr lang="en-US" dirty="0" smtClean="0">
                <a:latin typeface="Times New Roman"/>
              </a:rPr>
              <a:t>What did you see?</a:t>
            </a:r>
          </a:p>
          <a:p>
            <a:pPr>
              <a:defRPr/>
            </a:pPr>
            <a:r>
              <a:rPr lang="en-US" sz="1800" dirty="0" smtClean="0">
                <a:latin typeface="Times New Roman"/>
              </a:rPr>
              <a:t>Q: </a:t>
            </a:r>
            <a:r>
              <a:rPr lang="en-US" dirty="0" smtClean="0">
                <a:latin typeface="Times New Roman"/>
              </a:rPr>
              <a:t>What was the traffic like?</a:t>
            </a:r>
          </a:p>
          <a:p>
            <a:pPr>
              <a:defRPr/>
            </a:pPr>
            <a:r>
              <a:rPr lang="en-US" dirty="0" smtClean="0">
                <a:latin typeface="Times New Roman"/>
              </a:rPr>
              <a:t>Q: Describe the intersection for me.</a:t>
            </a:r>
          </a:p>
          <a:p>
            <a:pPr>
              <a:defRPr/>
            </a:pPr>
            <a:r>
              <a:rPr lang="en-US" sz="1800" dirty="0" smtClean="0">
                <a:latin typeface="Times New Roman"/>
              </a:rPr>
              <a:t>Q: </a:t>
            </a:r>
            <a:r>
              <a:rPr lang="en-US" dirty="0" smtClean="0">
                <a:latin typeface="Times New Roman"/>
              </a:rPr>
              <a:t>What did you do when you came to the intersection?</a:t>
            </a:r>
          </a:p>
          <a:p>
            <a:pPr>
              <a:defRPr/>
            </a:pPr>
            <a:r>
              <a:rPr lang="en-US" sz="2000" dirty="0" smtClean="0">
                <a:latin typeface="Arial"/>
              </a:rPr>
              <a:t>Q </a:t>
            </a:r>
            <a:r>
              <a:rPr lang="en-US" dirty="0" smtClean="0">
                <a:latin typeface="Times New Roman"/>
              </a:rPr>
              <a:t>When did you </a:t>
            </a:r>
            <a:r>
              <a:rPr lang="en-US" sz="1800" dirty="0" smtClean="0">
                <a:latin typeface="Times New Roman"/>
              </a:rPr>
              <a:t>first </a:t>
            </a:r>
            <a:r>
              <a:rPr lang="en-US" dirty="0" smtClean="0">
                <a:latin typeface="Times New Roman"/>
              </a:rPr>
              <a:t>see the plaintiff?</a:t>
            </a:r>
          </a:p>
          <a:p>
            <a:pPr>
              <a:defRPr/>
            </a:pPr>
            <a:r>
              <a:rPr lang="en-US" sz="1800" dirty="0" smtClean="0">
                <a:latin typeface="Times New Roman"/>
              </a:rPr>
              <a:t>Q: </a:t>
            </a:r>
            <a:r>
              <a:rPr lang="en-US" dirty="0" smtClean="0">
                <a:latin typeface="Times New Roman"/>
              </a:rPr>
              <a:t>Tell me everything that happened after you saw the plaintiff.</a:t>
            </a:r>
          </a:p>
          <a:p>
            <a:pPr>
              <a:defRPr/>
            </a:pPr>
            <a:r>
              <a:rPr lang="en-US" sz="1800" dirty="0" smtClean="0">
                <a:latin typeface="Times New Roman"/>
              </a:rPr>
              <a:t>Q: </a:t>
            </a:r>
            <a:r>
              <a:rPr lang="en-US" dirty="0" smtClean="0">
                <a:latin typeface="Times New Roman"/>
              </a:rPr>
              <a:t>Why did the accident happen?</a:t>
            </a:r>
          </a:p>
          <a:p>
            <a:pPr>
              <a:defRPr/>
            </a:pPr>
            <a:endParaRPr lang="en-US" dirty="0" smtClean="0">
              <a:latin typeface="Times New Roman"/>
            </a:endParaRPr>
          </a:p>
          <a:p>
            <a:pPr>
              <a:defRPr/>
            </a:pPr>
            <a:r>
              <a:rPr lang="en-US" dirty="0" smtClean="0">
                <a:latin typeface="Times New Roman"/>
              </a:rPr>
              <a:t>Using open-ended questions is particularly important when considering how witnesses are often prepared for their depositions. A standard instruction</a:t>
            </a:r>
          </a:p>
          <a:p>
            <a:pPr>
              <a:defRPr/>
            </a:pPr>
            <a:r>
              <a:rPr lang="en-US" dirty="0" smtClean="0">
                <a:latin typeface="Times New Roman"/>
              </a:rPr>
              <a:t>is: "Listen to the question, answer only the question asked, do not volunteer." Open-ended questions do not permit the witness to parse the question and avoid providing information. In effect, the witness is forced to</a:t>
            </a:r>
          </a:p>
          <a:p>
            <a:pPr>
              <a:defRPr/>
            </a:pPr>
            <a:r>
              <a:rPr lang="en-US" dirty="0" smtClean="0">
                <a:latin typeface="Times New Roman"/>
              </a:rPr>
              <a:t>volunteer information.</a:t>
            </a:r>
            <a:endParaRPr lang="en-US" dirty="0"/>
          </a:p>
        </p:txBody>
      </p:sp>
      <p:sp>
        <p:nvSpPr>
          <p:cNvPr id="4" name="Slide Number Placeholder 3"/>
          <p:cNvSpPr>
            <a:spLocks noGrp="1"/>
          </p:cNvSpPr>
          <p:nvPr>
            <p:ph type="sldNum" sz="quarter" idx="5"/>
          </p:nvPr>
        </p:nvSpPr>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fld id="{A134B73B-622B-4A77-9662-B64550A1348B}" type="slidenum">
              <a:rPr lang="en-US" altLang="en-US" smtClean="0">
                <a:latin typeface="Arial" panose="020B0604020202020204" pitchFamily="34" charset="0"/>
              </a:rPr>
              <a:pPr>
                <a:defRPr/>
              </a:pPr>
              <a:t>32</a:t>
            </a:fld>
            <a:endParaRPr lang="en-US" altLang="en-US" smtClean="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smtClean="0">
                <a:latin typeface="Times New Roman"/>
              </a:rPr>
              <a:t>Top of the Funnel: Open-Ended Questions</a:t>
            </a:r>
          </a:p>
          <a:p>
            <a:pPr>
              <a:defRPr/>
            </a:pPr>
            <a:endParaRPr lang="en-US" b="1" i="1" dirty="0" smtClean="0">
              <a:latin typeface="Times New Roman"/>
            </a:endParaRPr>
          </a:p>
          <a:p>
            <a:pPr>
              <a:defRPr/>
            </a:pPr>
            <a:r>
              <a:rPr lang="en-US" dirty="0" smtClean="0">
                <a:latin typeface="Times New Roman"/>
              </a:rPr>
              <a:t>Once you have the list and have decided what topic on the list you will explore first, the next step is </a:t>
            </a:r>
            <a:r>
              <a:rPr lang="en-US" sz="1050" dirty="0" smtClean="0">
                <a:latin typeface="Times New Roman"/>
              </a:rPr>
              <a:t>to </a:t>
            </a:r>
            <a:r>
              <a:rPr lang="en-US" dirty="0" smtClean="0">
                <a:latin typeface="Times New Roman"/>
              </a:rPr>
              <a:t>begin questioning about the topic using open-ended questions. The questions should resemble the wide mouth of a funnel, gathering up everything the witness knows that may be relevant to the topic.  The classic reporter's questions-who, what, when, where, why, how, supplemented by "describe" “explain" and ‘Tell me about'-will best</a:t>
            </a:r>
          </a:p>
          <a:p>
            <a:pPr>
              <a:defRPr/>
            </a:pPr>
            <a:r>
              <a:rPr lang="en-US" dirty="0" smtClean="0">
                <a:latin typeface="Times New Roman"/>
              </a:rPr>
              <a:t>encourage witnesses </a:t>
            </a:r>
            <a:r>
              <a:rPr lang="en-US" sz="1050" dirty="0" smtClean="0">
                <a:latin typeface="Times New Roman"/>
              </a:rPr>
              <a:t>to </a:t>
            </a:r>
            <a:r>
              <a:rPr lang="en-US" dirty="0" smtClean="0">
                <a:latin typeface="Times New Roman"/>
              </a:rPr>
              <a:t>reveal all they know. Open-ended questions force the witness </a:t>
            </a:r>
            <a:r>
              <a:rPr lang="en-US" sz="1050" dirty="0" smtClean="0">
                <a:latin typeface="Times New Roman"/>
              </a:rPr>
              <a:t>to </a:t>
            </a:r>
            <a:r>
              <a:rPr lang="en-US" dirty="0" smtClean="0">
                <a:latin typeface="Times New Roman"/>
              </a:rPr>
              <a:t>provide the information covered by the question making it much more difficult </a:t>
            </a:r>
            <a:r>
              <a:rPr lang="en-US" sz="1050" dirty="0" smtClean="0">
                <a:latin typeface="Times New Roman"/>
              </a:rPr>
              <a:t>to </a:t>
            </a:r>
            <a:r>
              <a:rPr lang="en-US" dirty="0" smtClean="0">
                <a:latin typeface="Times New Roman"/>
              </a:rPr>
              <a:t>hide information or evade the question.</a:t>
            </a:r>
          </a:p>
          <a:p>
            <a:pPr>
              <a:defRPr/>
            </a:pPr>
            <a:endParaRPr lang="en-US" dirty="0" smtClean="0">
              <a:latin typeface="Times New Roman"/>
            </a:endParaRPr>
          </a:p>
          <a:p>
            <a:pPr>
              <a:defRPr/>
            </a:pPr>
            <a:r>
              <a:rPr lang="en-US" dirty="0" smtClean="0">
                <a:latin typeface="Times New Roman"/>
              </a:rPr>
              <a:t>The value of open-ended questions is well illustrated by thinking about the children's game of Battleship. In the game, each side hides its ships by arranging them on a grid the opponent cannot see. Then each player drops</a:t>
            </a:r>
          </a:p>
          <a:p>
            <a:pPr>
              <a:defRPr/>
            </a:pPr>
            <a:r>
              <a:rPr lang="en-US" dirty="0" smtClean="0">
                <a:latin typeface="Times New Roman"/>
              </a:rPr>
              <a:t>bombs on the other side's ships by calling out a location on the opponent's grid. </a:t>
            </a:r>
            <a:r>
              <a:rPr lang="en-US" sz="1600" dirty="0" smtClean="0">
                <a:latin typeface="Times New Roman"/>
              </a:rPr>
              <a:t>If </a:t>
            </a:r>
            <a:r>
              <a:rPr lang="en-US" dirty="0" smtClean="0">
                <a:latin typeface="Times New Roman"/>
              </a:rPr>
              <a:t>the location is not occupied by an opponent's ship, it is a miss, but, if it is occupied, it is a hit. Many depositions are like playing Battleship, with the taking attorney asking a series of narrow questions, hoping for a hit on what the witness knows, but also coming up with many misses. Here is an example of such an examination in a personal injury case.</a:t>
            </a:r>
          </a:p>
          <a:p>
            <a:pPr>
              <a:defRPr/>
            </a:pPr>
            <a:r>
              <a:rPr lang="en-US" dirty="0" smtClean="0">
                <a:latin typeface="Times New Roman"/>
              </a:rPr>
              <a:t>Q: Were you driving west on Mattis Street at the rime of the</a:t>
            </a:r>
          </a:p>
          <a:p>
            <a:pPr>
              <a:defRPr/>
            </a:pPr>
            <a:r>
              <a:rPr lang="en-US" dirty="0" smtClean="0">
                <a:latin typeface="Times New Roman"/>
              </a:rPr>
              <a:t>accident?</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driving within the speed limit?</a:t>
            </a:r>
          </a:p>
          <a:p>
            <a:pPr>
              <a:defRPr/>
            </a:pPr>
            <a:r>
              <a:rPr lang="en-US" dirty="0" smtClean="0">
                <a:latin typeface="Times New Roman"/>
              </a:rPr>
              <a:t>A: Yes.</a:t>
            </a:r>
          </a:p>
          <a:p>
            <a:pPr>
              <a:defRPr/>
            </a:pPr>
            <a:r>
              <a:rPr lang="en-US" dirty="0" smtClean="0">
                <a:latin typeface="Times New Roman"/>
              </a:rPr>
              <a:t>Q: Was the intersection a four-way stop?</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looking at the traffic ahead?</a:t>
            </a:r>
          </a:p>
          <a:p>
            <a:pPr>
              <a:defRPr/>
            </a:pPr>
            <a:r>
              <a:rPr lang="en-US" sz="1100" dirty="0" smtClean="0">
                <a:latin typeface="Arial"/>
              </a:rPr>
              <a:t>A: </a:t>
            </a:r>
            <a:r>
              <a:rPr lang="en-US" dirty="0" smtClean="0">
                <a:latin typeface="Times New Roman"/>
              </a:rPr>
              <a:t>Yes.</a:t>
            </a:r>
          </a:p>
          <a:p>
            <a:pPr>
              <a:defRPr/>
            </a:pPr>
            <a:r>
              <a:rPr lang="en-US" dirty="0" smtClean="0">
                <a:latin typeface="Times New Roman"/>
              </a:rPr>
              <a:t>Q: Was traffic heavy at that time of the morning?</a:t>
            </a:r>
          </a:p>
          <a:p>
            <a:pPr>
              <a:defRPr/>
            </a:pPr>
            <a:r>
              <a:rPr lang="en-US" sz="1600" dirty="0" smtClean="0">
                <a:latin typeface="Times New Roman"/>
              </a:rPr>
              <a:t>A: No.</a:t>
            </a:r>
          </a:p>
          <a:p>
            <a:pPr>
              <a:defRPr/>
            </a:pPr>
            <a:r>
              <a:rPr lang="en-US" sz="1600" dirty="0" smtClean="0">
                <a:latin typeface="Times New Roman"/>
              </a:rPr>
              <a:t>Q_: </a:t>
            </a:r>
            <a:r>
              <a:rPr lang="en-US" dirty="0" smtClean="0">
                <a:latin typeface="Times New Roman"/>
              </a:rPr>
              <a:t>Did you see the plaintiff before the collision?</a:t>
            </a:r>
          </a:p>
          <a:p>
            <a:pPr>
              <a:defRPr/>
            </a:pPr>
            <a:r>
              <a:rPr lang="en-US" dirty="0" smtClean="0">
                <a:latin typeface="Times New Roman"/>
              </a:rPr>
              <a:t>A: Yes</a:t>
            </a:r>
          </a:p>
          <a:p>
            <a:pPr>
              <a:defRPr/>
            </a:pPr>
            <a:endParaRPr lang="en-US" dirty="0" smtClean="0">
              <a:latin typeface="Times New Roman"/>
            </a:endParaRPr>
          </a:p>
          <a:p>
            <a:pPr>
              <a:defRPr/>
            </a:pPr>
            <a:r>
              <a:rPr lang="en-US" dirty="0" smtClean="0">
                <a:latin typeface="Times New Roman"/>
              </a:rPr>
              <a:t>This technique works fine as long as you ask all the right questions. But if you fail to ask a question on a topic on which the witness has information, you will have a miss, just as in Battleship. In the above example, if you fail</a:t>
            </a:r>
          </a:p>
          <a:p>
            <a:pPr>
              <a:defRPr/>
            </a:pPr>
            <a:r>
              <a:rPr lang="en-US" dirty="0" smtClean="0">
                <a:latin typeface="Times New Roman"/>
              </a:rPr>
              <a:t>to ask "Did you stop at the intersection?" the witness will never have to tell how she ignored the stop sign, went through the intersection, and collided with the plaintiff's car. The results are much better when you ask open-ended questions that force witnesses </a:t>
            </a:r>
            <a:r>
              <a:rPr lang="en-US" sz="1100" dirty="0" smtClean="0">
                <a:latin typeface="Times New Roman"/>
              </a:rPr>
              <a:t>to </a:t>
            </a:r>
            <a:r>
              <a:rPr lang="en-US" dirty="0" smtClean="0">
                <a:latin typeface="Times New Roman"/>
              </a:rPr>
              <a:t>tell what they know. Instead of playing Battleship, you are, in effect, asking to look at the opponent's grid.</a:t>
            </a:r>
          </a:p>
          <a:p>
            <a:pPr>
              <a:defRPr/>
            </a:pPr>
            <a:r>
              <a:rPr lang="en-US" sz="1800" dirty="0" smtClean="0">
                <a:latin typeface="Times New Roman"/>
              </a:rPr>
              <a:t>If </a:t>
            </a:r>
            <a:r>
              <a:rPr lang="en-US" dirty="0" smtClean="0">
                <a:latin typeface="Times New Roman"/>
              </a:rPr>
              <a:t>we were </a:t>
            </a:r>
            <a:r>
              <a:rPr lang="en-US" sz="1100" dirty="0" smtClean="0">
                <a:latin typeface="Times New Roman"/>
              </a:rPr>
              <a:t>to </a:t>
            </a:r>
            <a:r>
              <a:rPr lang="en-US" dirty="0" smtClean="0">
                <a:latin typeface="Times New Roman"/>
              </a:rPr>
              <a:t>rerun the above example using open-ended questions, </a:t>
            </a:r>
            <a:r>
              <a:rPr lang="en-US" sz="1400" dirty="0" smtClean="0">
                <a:latin typeface="Times New Roman"/>
              </a:rPr>
              <a:t>it </a:t>
            </a:r>
            <a:r>
              <a:rPr lang="en-US" dirty="0" smtClean="0">
                <a:latin typeface="Times New Roman"/>
              </a:rPr>
              <a:t>would sound like this:</a:t>
            </a:r>
          </a:p>
          <a:p>
            <a:pPr>
              <a:defRPr/>
            </a:pPr>
            <a:r>
              <a:rPr lang="en-US" sz="1800" dirty="0" smtClean="0">
                <a:latin typeface="Times New Roman"/>
              </a:rPr>
              <a:t>Q: </a:t>
            </a:r>
            <a:r>
              <a:rPr lang="en-US" dirty="0" smtClean="0">
                <a:latin typeface="Times New Roman"/>
              </a:rPr>
              <a:t>Tell me what you were doing just before the accident.</a:t>
            </a:r>
          </a:p>
          <a:p>
            <a:pPr>
              <a:defRPr/>
            </a:pPr>
            <a:r>
              <a:rPr lang="en-US" sz="1800" dirty="0" smtClean="0">
                <a:latin typeface="Times New Roman"/>
              </a:rPr>
              <a:t>Q: </a:t>
            </a:r>
            <a:r>
              <a:rPr lang="en-US" dirty="0" smtClean="0">
                <a:latin typeface="Times New Roman"/>
              </a:rPr>
              <a:t>Where were you going?</a:t>
            </a:r>
          </a:p>
          <a:p>
            <a:pPr>
              <a:defRPr/>
            </a:pPr>
            <a:r>
              <a:rPr lang="en-US" sz="1800" dirty="0" smtClean="0">
                <a:latin typeface="Times New Roman"/>
              </a:rPr>
              <a:t>Q: </a:t>
            </a:r>
            <a:r>
              <a:rPr lang="en-US" dirty="0" smtClean="0">
                <a:latin typeface="Times New Roman"/>
              </a:rPr>
              <a:t>Why were you going there?</a:t>
            </a:r>
          </a:p>
          <a:p>
            <a:pPr>
              <a:defRPr/>
            </a:pPr>
            <a:r>
              <a:rPr lang="en-US" sz="1800" dirty="0" smtClean="0">
                <a:latin typeface="Times New Roman"/>
              </a:rPr>
              <a:t>Q: </a:t>
            </a:r>
            <a:r>
              <a:rPr lang="en-US" dirty="0" smtClean="0">
                <a:latin typeface="Times New Roman"/>
              </a:rPr>
              <a:t>What were you looking at?</a:t>
            </a:r>
          </a:p>
          <a:p>
            <a:pPr>
              <a:defRPr/>
            </a:pPr>
            <a:r>
              <a:rPr lang="en-US" sz="1800" dirty="0" smtClean="0">
                <a:latin typeface="Times New Roman"/>
              </a:rPr>
              <a:t>Q: </a:t>
            </a:r>
            <a:r>
              <a:rPr lang="en-US" dirty="0" smtClean="0">
                <a:latin typeface="Times New Roman"/>
              </a:rPr>
              <a:t>What did you see?</a:t>
            </a:r>
          </a:p>
          <a:p>
            <a:pPr>
              <a:defRPr/>
            </a:pPr>
            <a:r>
              <a:rPr lang="en-US" sz="1800" dirty="0" smtClean="0">
                <a:latin typeface="Times New Roman"/>
              </a:rPr>
              <a:t>Q: </a:t>
            </a:r>
            <a:r>
              <a:rPr lang="en-US" dirty="0" smtClean="0">
                <a:latin typeface="Times New Roman"/>
              </a:rPr>
              <a:t>What was the traffic like?</a:t>
            </a:r>
          </a:p>
          <a:p>
            <a:pPr>
              <a:defRPr/>
            </a:pPr>
            <a:r>
              <a:rPr lang="en-US" dirty="0" smtClean="0">
                <a:latin typeface="Times New Roman"/>
              </a:rPr>
              <a:t>Q: Describe the intersection for me.</a:t>
            </a:r>
          </a:p>
          <a:p>
            <a:pPr>
              <a:defRPr/>
            </a:pPr>
            <a:r>
              <a:rPr lang="en-US" sz="1800" dirty="0" smtClean="0">
                <a:latin typeface="Times New Roman"/>
              </a:rPr>
              <a:t>Q: </a:t>
            </a:r>
            <a:r>
              <a:rPr lang="en-US" dirty="0" smtClean="0">
                <a:latin typeface="Times New Roman"/>
              </a:rPr>
              <a:t>What did you do when you came to the intersection?</a:t>
            </a:r>
          </a:p>
          <a:p>
            <a:pPr>
              <a:defRPr/>
            </a:pPr>
            <a:r>
              <a:rPr lang="en-US" sz="2000" dirty="0" smtClean="0">
                <a:latin typeface="Arial"/>
              </a:rPr>
              <a:t>Q </a:t>
            </a:r>
            <a:r>
              <a:rPr lang="en-US" dirty="0" smtClean="0">
                <a:latin typeface="Times New Roman"/>
              </a:rPr>
              <a:t>When did you </a:t>
            </a:r>
            <a:r>
              <a:rPr lang="en-US" sz="1800" dirty="0" smtClean="0">
                <a:latin typeface="Times New Roman"/>
              </a:rPr>
              <a:t>first </a:t>
            </a:r>
            <a:r>
              <a:rPr lang="en-US" dirty="0" smtClean="0">
                <a:latin typeface="Times New Roman"/>
              </a:rPr>
              <a:t>see the plaintiff?</a:t>
            </a:r>
          </a:p>
          <a:p>
            <a:pPr>
              <a:defRPr/>
            </a:pPr>
            <a:r>
              <a:rPr lang="en-US" sz="1800" dirty="0" smtClean="0">
                <a:latin typeface="Times New Roman"/>
              </a:rPr>
              <a:t>Q: </a:t>
            </a:r>
            <a:r>
              <a:rPr lang="en-US" dirty="0" smtClean="0">
                <a:latin typeface="Times New Roman"/>
              </a:rPr>
              <a:t>Tell me everything that happened after you saw the plaintiff.</a:t>
            </a:r>
          </a:p>
          <a:p>
            <a:pPr>
              <a:defRPr/>
            </a:pPr>
            <a:r>
              <a:rPr lang="en-US" sz="1800" dirty="0" smtClean="0">
                <a:latin typeface="Times New Roman"/>
              </a:rPr>
              <a:t>Q: </a:t>
            </a:r>
            <a:r>
              <a:rPr lang="en-US" dirty="0" smtClean="0">
                <a:latin typeface="Times New Roman"/>
              </a:rPr>
              <a:t>Why did the accident happen?</a:t>
            </a:r>
          </a:p>
          <a:p>
            <a:pPr>
              <a:defRPr/>
            </a:pPr>
            <a:endParaRPr lang="en-US" dirty="0" smtClean="0">
              <a:latin typeface="Times New Roman"/>
            </a:endParaRPr>
          </a:p>
          <a:p>
            <a:pPr>
              <a:defRPr/>
            </a:pPr>
            <a:r>
              <a:rPr lang="en-US" dirty="0" smtClean="0">
                <a:latin typeface="Times New Roman"/>
              </a:rPr>
              <a:t>Using open-ended questions is particularly important when considering how witnesses are often prepared for their depositions. A standard instruction</a:t>
            </a:r>
          </a:p>
          <a:p>
            <a:pPr>
              <a:defRPr/>
            </a:pPr>
            <a:r>
              <a:rPr lang="en-US" dirty="0" smtClean="0">
                <a:latin typeface="Times New Roman"/>
              </a:rPr>
              <a:t>is: "Listen to the question, answer only the question asked, do not volunteer." Open-ended questions do not permit the witness to parse the question and avoid providing information. In effect, the witness is forced to</a:t>
            </a:r>
          </a:p>
          <a:p>
            <a:pPr>
              <a:defRPr/>
            </a:pPr>
            <a:r>
              <a:rPr lang="en-US" dirty="0" smtClean="0">
                <a:latin typeface="Times New Roman"/>
              </a:rPr>
              <a:t>volunteer information.</a:t>
            </a:r>
            <a:endParaRPr lang="en-US" dirty="0"/>
          </a:p>
        </p:txBody>
      </p:sp>
      <p:sp>
        <p:nvSpPr>
          <p:cNvPr id="4" name="Slide Number Placeholder 3"/>
          <p:cNvSpPr>
            <a:spLocks noGrp="1"/>
          </p:cNvSpPr>
          <p:nvPr>
            <p:ph type="sldNum" sz="quarter" idx="5"/>
          </p:nvPr>
        </p:nvSpPr>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fld id="{359324E9-5F96-42A8-B802-D155000D1872}" type="slidenum">
              <a:rPr lang="en-US" altLang="en-US" smtClean="0">
                <a:latin typeface="Arial" panose="020B0604020202020204" pitchFamily="34" charset="0"/>
              </a:rPr>
              <a:pPr>
                <a:defRPr/>
              </a:pPr>
              <a:t>33</a:t>
            </a:fld>
            <a:endParaRPr lang="en-US" altLang="en-U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smtClean="0">
                <a:latin typeface="Times New Roman"/>
              </a:rPr>
              <a:t>Top of the Funnel: Open-Ended Questions</a:t>
            </a:r>
          </a:p>
          <a:p>
            <a:pPr>
              <a:defRPr/>
            </a:pPr>
            <a:endParaRPr lang="en-US" b="1" i="1" dirty="0" smtClean="0">
              <a:latin typeface="Times New Roman"/>
            </a:endParaRPr>
          </a:p>
          <a:p>
            <a:pPr>
              <a:defRPr/>
            </a:pPr>
            <a:r>
              <a:rPr lang="en-US" dirty="0" smtClean="0">
                <a:latin typeface="Times New Roman"/>
              </a:rPr>
              <a:t>Once you have the list and have decided what topic on the list you will explore first, the next step is </a:t>
            </a:r>
            <a:r>
              <a:rPr lang="en-US" sz="1050" dirty="0" smtClean="0">
                <a:latin typeface="Times New Roman"/>
              </a:rPr>
              <a:t>to </a:t>
            </a:r>
            <a:r>
              <a:rPr lang="en-US" dirty="0" smtClean="0">
                <a:latin typeface="Times New Roman"/>
              </a:rPr>
              <a:t>begin questioning about the topic using open-ended questions. The questions should resemble the wide mouth of a funnel, gathering up everything the witness knows that may be relevant to the topic.  The classic reporter's questions-who, what, when, where, why, how, supplemented by "describe" “explain" and ‘Tell me about'-will best</a:t>
            </a:r>
          </a:p>
          <a:p>
            <a:pPr>
              <a:defRPr/>
            </a:pPr>
            <a:r>
              <a:rPr lang="en-US" dirty="0" smtClean="0">
                <a:latin typeface="Times New Roman"/>
              </a:rPr>
              <a:t>encourage witnesses </a:t>
            </a:r>
            <a:r>
              <a:rPr lang="en-US" sz="1050" dirty="0" smtClean="0">
                <a:latin typeface="Times New Roman"/>
              </a:rPr>
              <a:t>to </a:t>
            </a:r>
            <a:r>
              <a:rPr lang="en-US" dirty="0" smtClean="0">
                <a:latin typeface="Times New Roman"/>
              </a:rPr>
              <a:t>reveal all they know. Open-ended questions force the witness </a:t>
            </a:r>
            <a:r>
              <a:rPr lang="en-US" sz="1050" dirty="0" smtClean="0">
                <a:latin typeface="Times New Roman"/>
              </a:rPr>
              <a:t>to </a:t>
            </a:r>
            <a:r>
              <a:rPr lang="en-US" dirty="0" smtClean="0">
                <a:latin typeface="Times New Roman"/>
              </a:rPr>
              <a:t>provide the information covered by the question making it much more difficult </a:t>
            </a:r>
            <a:r>
              <a:rPr lang="en-US" sz="1050" dirty="0" smtClean="0">
                <a:latin typeface="Times New Roman"/>
              </a:rPr>
              <a:t>to </a:t>
            </a:r>
            <a:r>
              <a:rPr lang="en-US" dirty="0" smtClean="0">
                <a:latin typeface="Times New Roman"/>
              </a:rPr>
              <a:t>hide information or evade the question.</a:t>
            </a:r>
          </a:p>
          <a:p>
            <a:pPr>
              <a:defRPr/>
            </a:pPr>
            <a:endParaRPr lang="en-US" dirty="0" smtClean="0">
              <a:latin typeface="Times New Roman"/>
            </a:endParaRPr>
          </a:p>
          <a:p>
            <a:pPr>
              <a:defRPr/>
            </a:pPr>
            <a:r>
              <a:rPr lang="en-US" dirty="0" smtClean="0">
                <a:latin typeface="Times New Roman"/>
              </a:rPr>
              <a:t>The value of open-ended questions is well illustrated by thinking about the children's game of Battleship. In the game, each side hides its ships by arranging them on a grid the opponent cannot see. Then each player drops</a:t>
            </a:r>
          </a:p>
          <a:p>
            <a:pPr>
              <a:defRPr/>
            </a:pPr>
            <a:r>
              <a:rPr lang="en-US" dirty="0" smtClean="0">
                <a:latin typeface="Times New Roman"/>
              </a:rPr>
              <a:t>bombs on the other side's ships by calling out a location on the opponent's grid. </a:t>
            </a:r>
            <a:r>
              <a:rPr lang="en-US" sz="1600" dirty="0" smtClean="0">
                <a:latin typeface="Times New Roman"/>
              </a:rPr>
              <a:t>If </a:t>
            </a:r>
            <a:r>
              <a:rPr lang="en-US" dirty="0" smtClean="0">
                <a:latin typeface="Times New Roman"/>
              </a:rPr>
              <a:t>the location is not occupied by an opponent's ship, it is a miss, but, if it is occupied, it is a hit. Many depositions are like playing Battleship, with the taking attorney asking a series of narrow questions, hoping for a hit on what the witness knows, but also coming up with many misses. Here is an example of such an examination in a personal injury case.</a:t>
            </a:r>
          </a:p>
          <a:p>
            <a:pPr>
              <a:defRPr/>
            </a:pPr>
            <a:r>
              <a:rPr lang="en-US" dirty="0" smtClean="0">
                <a:latin typeface="Times New Roman"/>
              </a:rPr>
              <a:t>Q: Were you driving west on Mattis Street at the rime of the</a:t>
            </a:r>
          </a:p>
          <a:p>
            <a:pPr>
              <a:defRPr/>
            </a:pPr>
            <a:r>
              <a:rPr lang="en-US" dirty="0" smtClean="0">
                <a:latin typeface="Times New Roman"/>
              </a:rPr>
              <a:t>accident?</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driving within the speed limit?</a:t>
            </a:r>
          </a:p>
          <a:p>
            <a:pPr>
              <a:defRPr/>
            </a:pPr>
            <a:r>
              <a:rPr lang="en-US" dirty="0" smtClean="0">
                <a:latin typeface="Times New Roman"/>
              </a:rPr>
              <a:t>A: Yes.</a:t>
            </a:r>
          </a:p>
          <a:p>
            <a:pPr>
              <a:defRPr/>
            </a:pPr>
            <a:r>
              <a:rPr lang="en-US" dirty="0" smtClean="0">
                <a:latin typeface="Times New Roman"/>
              </a:rPr>
              <a:t>Q: Was the intersection a four-way stop?</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looking at the traffic ahead?</a:t>
            </a:r>
          </a:p>
          <a:p>
            <a:pPr>
              <a:defRPr/>
            </a:pPr>
            <a:r>
              <a:rPr lang="en-US" sz="1100" dirty="0" smtClean="0">
                <a:latin typeface="Arial"/>
              </a:rPr>
              <a:t>A: </a:t>
            </a:r>
            <a:r>
              <a:rPr lang="en-US" dirty="0" smtClean="0">
                <a:latin typeface="Times New Roman"/>
              </a:rPr>
              <a:t>Yes.</a:t>
            </a:r>
          </a:p>
          <a:p>
            <a:pPr>
              <a:defRPr/>
            </a:pPr>
            <a:r>
              <a:rPr lang="en-US" dirty="0" smtClean="0">
                <a:latin typeface="Times New Roman"/>
              </a:rPr>
              <a:t>Q: Was traffic heavy at that time of the morning?</a:t>
            </a:r>
          </a:p>
          <a:p>
            <a:pPr>
              <a:defRPr/>
            </a:pPr>
            <a:r>
              <a:rPr lang="en-US" sz="1600" dirty="0" smtClean="0">
                <a:latin typeface="Times New Roman"/>
              </a:rPr>
              <a:t>A: No.</a:t>
            </a:r>
          </a:p>
          <a:p>
            <a:pPr>
              <a:defRPr/>
            </a:pPr>
            <a:r>
              <a:rPr lang="en-US" sz="1600" dirty="0" smtClean="0">
                <a:latin typeface="Times New Roman"/>
              </a:rPr>
              <a:t>Q_: </a:t>
            </a:r>
            <a:r>
              <a:rPr lang="en-US" dirty="0" smtClean="0">
                <a:latin typeface="Times New Roman"/>
              </a:rPr>
              <a:t>Did you see the plaintiff before the collision?</a:t>
            </a:r>
          </a:p>
          <a:p>
            <a:pPr>
              <a:defRPr/>
            </a:pPr>
            <a:r>
              <a:rPr lang="en-US" dirty="0" smtClean="0">
                <a:latin typeface="Times New Roman"/>
              </a:rPr>
              <a:t>A: Yes</a:t>
            </a:r>
          </a:p>
          <a:p>
            <a:pPr>
              <a:defRPr/>
            </a:pPr>
            <a:endParaRPr lang="en-US" dirty="0" smtClean="0">
              <a:latin typeface="Times New Roman"/>
            </a:endParaRPr>
          </a:p>
          <a:p>
            <a:pPr>
              <a:defRPr/>
            </a:pPr>
            <a:r>
              <a:rPr lang="en-US" dirty="0" smtClean="0">
                <a:latin typeface="Times New Roman"/>
              </a:rPr>
              <a:t>This technique works fine as long as you ask all the right questions. But if you fail to ask a question on a topic on which the witness has information, you will have a miss, just as in Battleship. In the above example, if you fail</a:t>
            </a:r>
          </a:p>
          <a:p>
            <a:pPr>
              <a:defRPr/>
            </a:pPr>
            <a:r>
              <a:rPr lang="en-US" dirty="0" smtClean="0">
                <a:latin typeface="Times New Roman"/>
              </a:rPr>
              <a:t>to ask "Did you stop at the intersection?" the witness will never have to tell how she ignored the stop sign, went through the intersection, and collided with the plaintiff's car. The results are much better when you ask open-ended questions that force witnesses </a:t>
            </a:r>
            <a:r>
              <a:rPr lang="en-US" sz="1100" dirty="0" smtClean="0">
                <a:latin typeface="Times New Roman"/>
              </a:rPr>
              <a:t>to </a:t>
            </a:r>
            <a:r>
              <a:rPr lang="en-US" dirty="0" smtClean="0">
                <a:latin typeface="Times New Roman"/>
              </a:rPr>
              <a:t>tell what they know. Instead of playing Battleship, you are, in effect, asking to look at the opponent's grid.</a:t>
            </a:r>
          </a:p>
          <a:p>
            <a:pPr>
              <a:defRPr/>
            </a:pPr>
            <a:r>
              <a:rPr lang="en-US" sz="1800" dirty="0" smtClean="0">
                <a:latin typeface="Times New Roman"/>
              </a:rPr>
              <a:t>If </a:t>
            </a:r>
            <a:r>
              <a:rPr lang="en-US" dirty="0" smtClean="0">
                <a:latin typeface="Times New Roman"/>
              </a:rPr>
              <a:t>we were </a:t>
            </a:r>
            <a:r>
              <a:rPr lang="en-US" sz="1100" dirty="0" smtClean="0">
                <a:latin typeface="Times New Roman"/>
              </a:rPr>
              <a:t>to </a:t>
            </a:r>
            <a:r>
              <a:rPr lang="en-US" dirty="0" smtClean="0">
                <a:latin typeface="Times New Roman"/>
              </a:rPr>
              <a:t>rerun the above example using open-ended questions, </a:t>
            </a:r>
            <a:r>
              <a:rPr lang="en-US" sz="1400" dirty="0" smtClean="0">
                <a:latin typeface="Times New Roman"/>
              </a:rPr>
              <a:t>it </a:t>
            </a:r>
            <a:r>
              <a:rPr lang="en-US" dirty="0" smtClean="0">
                <a:latin typeface="Times New Roman"/>
              </a:rPr>
              <a:t>would sound like this:</a:t>
            </a:r>
          </a:p>
          <a:p>
            <a:pPr>
              <a:defRPr/>
            </a:pPr>
            <a:r>
              <a:rPr lang="en-US" sz="1800" dirty="0" smtClean="0">
                <a:latin typeface="Times New Roman"/>
              </a:rPr>
              <a:t>Q: </a:t>
            </a:r>
            <a:r>
              <a:rPr lang="en-US" dirty="0" smtClean="0">
                <a:latin typeface="Times New Roman"/>
              </a:rPr>
              <a:t>Tell me what you were doing just before the accident.</a:t>
            </a:r>
          </a:p>
          <a:p>
            <a:pPr>
              <a:defRPr/>
            </a:pPr>
            <a:r>
              <a:rPr lang="en-US" sz="1800" dirty="0" smtClean="0">
                <a:latin typeface="Times New Roman"/>
              </a:rPr>
              <a:t>Q: </a:t>
            </a:r>
            <a:r>
              <a:rPr lang="en-US" dirty="0" smtClean="0">
                <a:latin typeface="Times New Roman"/>
              </a:rPr>
              <a:t>Where were you going?</a:t>
            </a:r>
          </a:p>
          <a:p>
            <a:pPr>
              <a:defRPr/>
            </a:pPr>
            <a:r>
              <a:rPr lang="en-US" sz="1800" dirty="0" smtClean="0">
                <a:latin typeface="Times New Roman"/>
              </a:rPr>
              <a:t>Q: </a:t>
            </a:r>
            <a:r>
              <a:rPr lang="en-US" dirty="0" smtClean="0">
                <a:latin typeface="Times New Roman"/>
              </a:rPr>
              <a:t>Why were you going there?</a:t>
            </a:r>
          </a:p>
          <a:p>
            <a:pPr>
              <a:defRPr/>
            </a:pPr>
            <a:r>
              <a:rPr lang="en-US" sz="1800" dirty="0" smtClean="0">
                <a:latin typeface="Times New Roman"/>
              </a:rPr>
              <a:t>Q: </a:t>
            </a:r>
            <a:r>
              <a:rPr lang="en-US" dirty="0" smtClean="0">
                <a:latin typeface="Times New Roman"/>
              </a:rPr>
              <a:t>What were you looking at?</a:t>
            </a:r>
          </a:p>
          <a:p>
            <a:pPr>
              <a:defRPr/>
            </a:pPr>
            <a:r>
              <a:rPr lang="en-US" sz="1800" dirty="0" smtClean="0">
                <a:latin typeface="Times New Roman"/>
              </a:rPr>
              <a:t>Q: </a:t>
            </a:r>
            <a:r>
              <a:rPr lang="en-US" dirty="0" smtClean="0">
                <a:latin typeface="Times New Roman"/>
              </a:rPr>
              <a:t>What did you see?</a:t>
            </a:r>
          </a:p>
          <a:p>
            <a:pPr>
              <a:defRPr/>
            </a:pPr>
            <a:r>
              <a:rPr lang="en-US" sz="1800" dirty="0" smtClean="0">
                <a:latin typeface="Times New Roman"/>
              </a:rPr>
              <a:t>Q: </a:t>
            </a:r>
            <a:r>
              <a:rPr lang="en-US" dirty="0" smtClean="0">
                <a:latin typeface="Times New Roman"/>
              </a:rPr>
              <a:t>What was the traffic like?</a:t>
            </a:r>
          </a:p>
          <a:p>
            <a:pPr>
              <a:defRPr/>
            </a:pPr>
            <a:r>
              <a:rPr lang="en-US" dirty="0" smtClean="0">
                <a:latin typeface="Times New Roman"/>
              </a:rPr>
              <a:t>Q: Describe the intersection for me.</a:t>
            </a:r>
          </a:p>
          <a:p>
            <a:pPr>
              <a:defRPr/>
            </a:pPr>
            <a:r>
              <a:rPr lang="en-US" sz="1800" dirty="0" smtClean="0">
                <a:latin typeface="Times New Roman"/>
              </a:rPr>
              <a:t>Q: </a:t>
            </a:r>
            <a:r>
              <a:rPr lang="en-US" dirty="0" smtClean="0">
                <a:latin typeface="Times New Roman"/>
              </a:rPr>
              <a:t>What did you do when you came to the intersection?</a:t>
            </a:r>
          </a:p>
          <a:p>
            <a:pPr>
              <a:defRPr/>
            </a:pPr>
            <a:r>
              <a:rPr lang="en-US" sz="2000" dirty="0" smtClean="0">
                <a:latin typeface="Arial"/>
              </a:rPr>
              <a:t>Q </a:t>
            </a:r>
            <a:r>
              <a:rPr lang="en-US" dirty="0" smtClean="0">
                <a:latin typeface="Times New Roman"/>
              </a:rPr>
              <a:t>When did you </a:t>
            </a:r>
            <a:r>
              <a:rPr lang="en-US" sz="1800" dirty="0" smtClean="0">
                <a:latin typeface="Times New Roman"/>
              </a:rPr>
              <a:t>first </a:t>
            </a:r>
            <a:r>
              <a:rPr lang="en-US" dirty="0" smtClean="0">
                <a:latin typeface="Times New Roman"/>
              </a:rPr>
              <a:t>see the plaintiff?</a:t>
            </a:r>
          </a:p>
          <a:p>
            <a:pPr>
              <a:defRPr/>
            </a:pPr>
            <a:r>
              <a:rPr lang="en-US" sz="1800" dirty="0" smtClean="0">
                <a:latin typeface="Times New Roman"/>
              </a:rPr>
              <a:t>Q: </a:t>
            </a:r>
            <a:r>
              <a:rPr lang="en-US" dirty="0" smtClean="0">
                <a:latin typeface="Times New Roman"/>
              </a:rPr>
              <a:t>Tell me everything that happened after you saw the plaintiff.</a:t>
            </a:r>
          </a:p>
          <a:p>
            <a:pPr>
              <a:defRPr/>
            </a:pPr>
            <a:r>
              <a:rPr lang="en-US" sz="1800" dirty="0" smtClean="0">
                <a:latin typeface="Times New Roman"/>
              </a:rPr>
              <a:t>Q: </a:t>
            </a:r>
            <a:r>
              <a:rPr lang="en-US" dirty="0" smtClean="0">
                <a:latin typeface="Times New Roman"/>
              </a:rPr>
              <a:t>Why did the accident happen?</a:t>
            </a:r>
          </a:p>
          <a:p>
            <a:pPr>
              <a:defRPr/>
            </a:pPr>
            <a:endParaRPr lang="en-US" dirty="0" smtClean="0">
              <a:latin typeface="Times New Roman"/>
            </a:endParaRPr>
          </a:p>
          <a:p>
            <a:pPr>
              <a:defRPr/>
            </a:pPr>
            <a:r>
              <a:rPr lang="en-US" dirty="0" smtClean="0">
                <a:latin typeface="Times New Roman"/>
              </a:rPr>
              <a:t>Using open-ended questions is particularly important when considering how witnesses are often prepared for their depositions. A standard instruction</a:t>
            </a:r>
          </a:p>
          <a:p>
            <a:pPr>
              <a:defRPr/>
            </a:pPr>
            <a:r>
              <a:rPr lang="en-US" dirty="0" smtClean="0">
                <a:latin typeface="Times New Roman"/>
              </a:rPr>
              <a:t>is: "Listen to the question, answer only the question asked, do not volunteer." Open-ended questions do not permit the witness to parse the question and avoid providing information. In effect, the witness is forced to</a:t>
            </a:r>
          </a:p>
          <a:p>
            <a:pPr>
              <a:defRPr/>
            </a:pPr>
            <a:r>
              <a:rPr lang="en-US" dirty="0" smtClean="0">
                <a:latin typeface="Times New Roman"/>
              </a:rPr>
              <a:t>volunteer information.</a:t>
            </a:r>
            <a:endParaRPr lang="en-US" dirty="0"/>
          </a:p>
        </p:txBody>
      </p:sp>
      <p:sp>
        <p:nvSpPr>
          <p:cNvPr id="4" name="Slide Number Placeholder 3"/>
          <p:cNvSpPr>
            <a:spLocks noGrp="1"/>
          </p:cNvSpPr>
          <p:nvPr>
            <p:ph type="sldNum" sz="quarter" idx="5"/>
          </p:nvPr>
        </p:nvSpPr>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fld id="{47892C53-E318-4DF7-B6D9-5A25CABC757E}" type="slidenum">
              <a:rPr lang="en-US" altLang="en-US" smtClean="0">
                <a:latin typeface="Arial" panose="020B0604020202020204" pitchFamily="34" charset="0"/>
              </a:rPr>
              <a:pPr>
                <a:defRPr/>
              </a:pPr>
              <a:t>6</a:t>
            </a:fld>
            <a:endParaRPr lang="en-US" altLang="en-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smtClean="0">
                <a:latin typeface="Times New Roman"/>
              </a:rPr>
              <a:t>Top of the Funnel: Open-Ended Questions</a:t>
            </a:r>
          </a:p>
          <a:p>
            <a:pPr>
              <a:defRPr/>
            </a:pPr>
            <a:endParaRPr lang="en-US" b="1" i="1" dirty="0" smtClean="0">
              <a:latin typeface="Times New Roman"/>
            </a:endParaRPr>
          </a:p>
          <a:p>
            <a:pPr>
              <a:defRPr/>
            </a:pPr>
            <a:r>
              <a:rPr lang="en-US" dirty="0" smtClean="0">
                <a:latin typeface="Times New Roman"/>
              </a:rPr>
              <a:t>Once you have the list and have decided what topic on the list you will explore first, the next step is </a:t>
            </a:r>
            <a:r>
              <a:rPr lang="en-US" sz="1050" dirty="0" smtClean="0">
                <a:latin typeface="Times New Roman"/>
              </a:rPr>
              <a:t>to </a:t>
            </a:r>
            <a:r>
              <a:rPr lang="en-US" dirty="0" smtClean="0">
                <a:latin typeface="Times New Roman"/>
              </a:rPr>
              <a:t>begin questioning about the topic using open-ended questions. The questions should resemble the wide mouth of a funnel, gathering up everything the witness knows that may be relevant to the topic.  The classic reporter's questions-who, what, when, where, why, how, supplemented by "describe" “explain" and ‘Tell me about'-will best</a:t>
            </a:r>
          </a:p>
          <a:p>
            <a:pPr>
              <a:defRPr/>
            </a:pPr>
            <a:r>
              <a:rPr lang="en-US" dirty="0" smtClean="0">
                <a:latin typeface="Times New Roman"/>
              </a:rPr>
              <a:t>encourage witnesses </a:t>
            </a:r>
            <a:r>
              <a:rPr lang="en-US" sz="1050" dirty="0" smtClean="0">
                <a:latin typeface="Times New Roman"/>
              </a:rPr>
              <a:t>to </a:t>
            </a:r>
            <a:r>
              <a:rPr lang="en-US" dirty="0" smtClean="0">
                <a:latin typeface="Times New Roman"/>
              </a:rPr>
              <a:t>reveal all they know. Open-ended questions force the witness </a:t>
            </a:r>
            <a:r>
              <a:rPr lang="en-US" sz="1050" dirty="0" smtClean="0">
                <a:latin typeface="Times New Roman"/>
              </a:rPr>
              <a:t>to </a:t>
            </a:r>
            <a:r>
              <a:rPr lang="en-US" dirty="0" smtClean="0">
                <a:latin typeface="Times New Roman"/>
              </a:rPr>
              <a:t>provide the information covered by the question making it much more difficult </a:t>
            </a:r>
            <a:r>
              <a:rPr lang="en-US" sz="1050" dirty="0" smtClean="0">
                <a:latin typeface="Times New Roman"/>
              </a:rPr>
              <a:t>to </a:t>
            </a:r>
            <a:r>
              <a:rPr lang="en-US" dirty="0" smtClean="0">
                <a:latin typeface="Times New Roman"/>
              </a:rPr>
              <a:t>hide information or evade the question.</a:t>
            </a:r>
          </a:p>
          <a:p>
            <a:pPr>
              <a:defRPr/>
            </a:pPr>
            <a:endParaRPr lang="en-US" dirty="0" smtClean="0">
              <a:latin typeface="Times New Roman"/>
            </a:endParaRPr>
          </a:p>
          <a:p>
            <a:pPr>
              <a:defRPr/>
            </a:pPr>
            <a:r>
              <a:rPr lang="en-US" dirty="0" smtClean="0">
                <a:latin typeface="Times New Roman"/>
              </a:rPr>
              <a:t>The value of open-ended questions is well illustrated by thinking about the children's game of Battleship. In the game, each side hides its ships by arranging them on a grid the opponent cannot see. Then each player drops</a:t>
            </a:r>
          </a:p>
          <a:p>
            <a:pPr>
              <a:defRPr/>
            </a:pPr>
            <a:r>
              <a:rPr lang="en-US" dirty="0" smtClean="0">
                <a:latin typeface="Times New Roman"/>
              </a:rPr>
              <a:t>bombs on the other side's ships by calling out a location on the opponent's grid. </a:t>
            </a:r>
            <a:r>
              <a:rPr lang="en-US" sz="1600" dirty="0" smtClean="0">
                <a:latin typeface="Times New Roman"/>
              </a:rPr>
              <a:t>If </a:t>
            </a:r>
            <a:r>
              <a:rPr lang="en-US" dirty="0" smtClean="0">
                <a:latin typeface="Times New Roman"/>
              </a:rPr>
              <a:t>the location is not occupied by an opponent's ship, it is a miss, but, if it is occupied, it is a hit. Many depositions are like playing Battleship, with the taking attorney asking a series of narrow questions, hoping for a hit on what the witness knows, but also coming up with many misses. Here is an example of such an examination in a personal injury case.</a:t>
            </a:r>
          </a:p>
          <a:p>
            <a:pPr>
              <a:defRPr/>
            </a:pPr>
            <a:r>
              <a:rPr lang="en-US" dirty="0" smtClean="0">
                <a:latin typeface="Times New Roman"/>
              </a:rPr>
              <a:t>Q: Were you driving west on Mattis Street at the rime of the</a:t>
            </a:r>
          </a:p>
          <a:p>
            <a:pPr>
              <a:defRPr/>
            </a:pPr>
            <a:r>
              <a:rPr lang="en-US" dirty="0" smtClean="0">
                <a:latin typeface="Times New Roman"/>
              </a:rPr>
              <a:t>accident?</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driving within the speed limit?</a:t>
            </a:r>
          </a:p>
          <a:p>
            <a:pPr>
              <a:defRPr/>
            </a:pPr>
            <a:r>
              <a:rPr lang="en-US" dirty="0" smtClean="0">
                <a:latin typeface="Times New Roman"/>
              </a:rPr>
              <a:t>A: Yes.</a:t>
            </a:r>
          </a:p>
          <a:p>
            <a:pPr>
              <a:defRPr/>
            </a:pPr>
            <a:r>
              <a:rPr lang="en-US" dirty="0" smtClean="0">
                <a:latin typeface="Times New Roman"/>
              </a:rPr>
              <a:t>Q: Was the intersection a four-way stop?</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looking at the traffic ahead?</a:t>
            </a:r>
          </a:p>
          <a:p>
            <a:pPr>
              <a:defRPr/>
            </a:pPr>
            <a:r>
              <a:rPr lang="en-US" sz="1100" dirty="0" smtClean="0">
                <a:latin typeface="Arial"/>
              </a:rPr>
              <a:t>A: </a:t>
            </a:r>
            <a:r>
              <a:rPr lang="en-US" dirty="0" smtClean="0">
                <a:latin typeface="Times New Roman"/>
              </a:rPr>
              <a:t>Yes.</a:t>
            </a:r>
          </a:p>
          <a:p>
            <a:pPr>
              <a:defRPr/>
            </a:pPr>
            <a:r>
              <a:rPr lang="en-US" dirty="0" smtClean="0">
                <a:latin typeface="Times New Roman"/>
              </a:rPr>
              <a:t>Q: Was traffic heavy at that time of the morning?</a:t>
            </a:r>
          </a:p>
          <a:p>
            <a:pPr>
              <a:defRPr/>
            </a:pPr>
            <a:r>
              <a:rPr lang="en-US" sz="1600" dirty="0" smtClean="0">
                <a:latin typeface="Times New Roman"/>
              </a:rPr>
              <a:t>A: No.</a:t>
            </a:r>
          </a:p>
          <a:p>
            <a:pPr>
              <a:defRPr/>
            </a:pPr>
            <a:r>
              <a:rPr lang="en-US" sz="1600" dirty="0" smtClean="0">
                <a:latin typeface="Times New Roman"/>
              </a:rPr>
              <a:t>Q_: </a:t>
            </a:r>
            <a:r>
              <a:rPr lang="en-US" dirty="0" smtClean="0">
                <a:latin typeface="Times New Roman"/>
              </a:rPr>
              <a:t>Did you see the plaintiff before the collision?</a:t>
            </a:r>
          </a:p>
          <a:p>
            <a:pPr>
              <a:defRPr/>
            </a:pPr>
            <a:r>
              <a:rPr lang="en-US" dirty="0" smtClean="0">
                <a:latin typeface="Times New Roman"/>
              </a:rPr>
              <a:t>A: Yes</a:t>
            </a:r>
          </a:p>
          <a:p>
            <a:pPr>
              <a:defRPr/>
            </a:pPr>
            <a:endParaRPr lang="en-US" dirty="0" smtClean="0">
              <a:latin typeface="Times New Roman"/>
            </a:endParaRPr>
          </a:p>
          <a:p>
            <a:pPr>
              <a:defRPr/>
            </a:pPr>
            <a:r>
              <a:rPr lang="en-US" dirty="0" smtClean="0">
                <a:latin typeface="Times New Roman"/>
              </a:rPr>
              <a:t>This technique works fine as long as you ask all the right questions. But if you fail to ask a question on a topic on which the witness has information, you will have a miss, just as in Battleship. In the above example, if you fail</a:t>
            </a:r>
          </a:p>
          <a:p>
            <a:pPr>
              <a:defRPr/>
            </a:pPr>
            <a:r>
              <a:rPr lang="en-US" dirty="0" smtClean="0">
                <a:latin typeface="Times New Roman"/>
              </a:rPr>
              <a:t>to ask "Did you stop at the intersection?" the witness will never have to tell how she ignored the stop sign, went through the intersection, and collided with the plaintiff's car. The results are much better when you ask open-ended questions that force witnesses </a:t>
            </a:r>
            <a:r>
              <a:rPr lang="en-US" sz="1100" dirty="0" smtClean="0">
                <a:latin typeface="Times New Roman"/>
              </a:rPr>
              <a:t>to </a:t>
            </a:r>
            <a:r>
              <a:rPr lang="en-US" dirty="0" smtClean="0">
                <a:latin typeface="Times New Roman"/>
              </a:rPr>
              <a:t>tell what they know. Instead of playing Battleship, you are, in effect, asking to look at the opponent's grid.</a:t>
            </a:r>
          </a:p>
          <a:p>
            <a:pPr>
              <a:defRPr/>
            </a:pPr>
            <a:r>
              <a:rPr lang="en-US" sz="1800" dirty="0" smtClean="0">
                <a:latin typeface="Times New Roman"/>
              </a:rPr>
              <a:t>If </a:t>
            </a:r>
            <a:r>
              <a:rPr lang="en-US" dirty="0" smtClean="0">
                <a:latin typeface="Times New Roman"/>
              </a:rPr>
              <a:t>we were </a:t>
            </a:r>
            <a:r>
              <a:rPr lang="en-US" sz="1100" dirty="0" smtClean="0">
                <a:latin typeface="Times New Roman"/>
              </a:rPr>
              <a:t>to </a:t>
            </a:r>
            <a:r>
              <a:rPr lang="en-US" dirty="0" smtClean="0">
                <a:latin typeface="Times New Roman"/>
              </a:rPr>
              <a:t>rerun the above example using open-ended questions, </a:t>
            </a:r>
            <a:r>
              <a:rPr lang="en-US" sz="1400" dirty="0" smtClean="0">
                <a:latin typeface="Times New Roman"/>
              </a:rPr>
              <a:t>it </a:t>
            </a:r>
            <a:r>
              <a:rPr lang="en-US" dirty="0" smtClean="0">
                <a:latin typeface="Times New Roman"/>
              </a:rPr>
              <a:t>would sound like this:</a:t>
            </a:r>
          </a:p>
          <a:p>
            <a:pPr>
              <a:defRPr/>
            </a:pPr>
            <a:r>
              <a:rPr lang="en-US" sz="1800" dirty="0" smtClean="0">
                <a:latin typeface="Times New Roman"/>
              </a:rPr>
              <a:t>Q: </a:t>
            </a:r>
            <a:r>
              <a:rPr lang="en-US" dirty="0" smtClean="0">
                <a:latin typeface="Times New Roman"/>
              </a:rPr>
              <a:t>Tell me what you were doing just before the accident.</a:t>
            </a:r>
          </a:p>
          <a:p>
            <a:pPr>
              <a:defRPr/>
            </a:pPr>
            <a:r>
              <a:rPr lang="en-US" sz="1800" dirty="0" smtClean="0">
                <a:latin typeface="Times New Roman"/>
              </a:rPr>
              <a:t>Q: </a:t>
            </a:r>
            <a:r>
              <a:rPr lang="en-US" dirty="0" smtClean="0">
                <a:latin typeface="Times New Roman"/>
              </a:rPr>
              <a:t>Where were you going?</a:t>
            </a:r>
          </a:p>
          <a:p>
            <a:pPr>
              <a:defRPr/>
            </a:pPr>
            <a:r>
              <a:rPr lang="en-US" sz="1800" dirty="0" smtClean="0">
                <a:latin typeface="Times New Roman"/>
              </a:rPr>
              <a:t>Q: </a:t>
            </a:r>
            <a:r>
              <a:rPr lang="en-US" dirty="0" smtClean="0">
                <a:latin typeface="Times New Roman"/>
              </a:rPr>
              <a:t>Why were you going there?</a:t>
            </a:r>
          </a:p>
          <a:p>
            <a:pPr>
              <a:defRPr/>
            </a:pPr>
            <a:r>
              <a:rPr lang="en-US" sz="1800" dirty="0" smtClean="0">
                <a:latin typeface="Times New Roman"/>
              </a:rPr>
              <a:t>Q: </a:t>
            </a:r>
            <a:r>
              <a:rPr lang="en-US" dirty="0" smtClean="0">
                <a:latin typeface="Times New Roman"/>
              </a:rPr>
              <a:t>What were you looking at?</a:t>
            </a:r>
          </a:p>
          <a:p>
            <a:pPr>
              <a:defRPr/>
            </a:pPr>
            <a:r>
              <a:rPr lang="en-US" sz="1800" dirty="0" smtClean="0">
                <a:latin typeface="Times New Roman"/>
              </a:rPr>
              <a:t>Q: </a:t>
            </a:r>
            <a:r>
              <a:rPr lang="en-US" dirty="0" smtClean="0">
                <a:latin typeface="Times New Roman"/>
              </a:rPr>
              <a:t>What did you see?</a:t>
            </a:r>
          </a:p>
          <a:p>
            <a:pPr>
              <a:defRPr/>
            </a:pPr>
            <a:r>
              <a:rPr lang="en-US" sz="1800" dirty="0" smtClean="0">
                <a:latin typeface="Times New Roman"/>
              </a:rPr>
              <a:t>Q: </a:t>
            </a:r>
            <a:r>
              <a:rPr lang="en-US" dirty="0" smtClean="0">
                <a:latin typeface="Times New Roman"/>
              </a:rPr>
              <a:t>What was the traffic like?</a:t>
            </a:r>
          </a:p>
          <a:p>
            <a:pPr>
              <a:defRPr/>
            </a:pPr>
            <a:r>
              <a:rPr lang="en-US" dirty="0" smtClean="0">
                <a:latin typeface="Times New Roman"/>
              </a:rPr>
              <a:t>Q: Describe the intersection for me.</a:t>
            </a:r>
          </a:p>
          <a:p>
            <a:pPr>
              <a:defRPr/>
            </a:pPr>
            <a:r>
              <a:rPr lang="en-US" sz="1800" dirty="0" smtClean="0">
                <a:latin typeface="Times New Roman"/>
              </a:rPr>
              <a:t>Q: </a:t>
            </a:r>
            <a:r>
              <a:rPr lang="en-US" dirty="0" smtClean="0">
                <a:latin typeface="Times New Roman"/>
              </a:rPr>
              <a:t>What did you do when you came to the intersection?</a:t>
            </a:r>
          </a:p>
          <a:p>
            <a:pPr>
              <a:defRPr/>
            </a:pPr>
            <a:r>
              <a:rPr lang="en-US" sz="2000" dirty="0" smtClean="0">
                <a:latin typeface="Arial"/>
              </a:rPr>
              <a:t>Q </a:t>
            </a:r>
            <a:r>
              <a:rPr lang="en-US" dirty="0" smtClean="0">
                <a:latin typeface="Times New Roman"/>
              </a:rPr>
              <a:t>When did you </a:t>
            </a:r>
            <a:r>
              <a:rPr lang="en-US" sz="1800" dirty="0" smtClean="0">
                <a:latin typeface="Times New Roman"/>
              </a:rPr>
              <a:t>first </a:t>
            </a:r>
            <a:r>
              <a:rPr lang="en-US" dirty="0" smtClean="0">
                <a:latin typeface="Times New Roman"/>
              </a:rPr>
              <a:t>see the plaintiff?</a:t>
            </a:r>
          </a:p>
          <a:p>
            <a:pPr>
              <a:defRPr/>
            </a:pPr>
            <a:r>
              <a:rPr lang="en-US" sz="1800" dirty="0" smtClean="0">
                <a:latin typeface="Times New Roman"/>
              </a:rPr>
              <a:t>Q: </a:t>
            </a:r>
            <a:r>
              <a:rPr lang="en-US" dirty="0" smtClean="0">
                <a:latin typeface="Times New Roman"/>
              </a:rPr>
              <a:t>Tell me everything that happened after you saw the plaintiff.</a:t>
            </a:r>
          </a:p>
          <a:p>
            <a:pPr>
              <a:defRPr/>
            </a:pPr>
            <a:r>
              <a:rPr lang="en-US" sz="1800" dirty="0" smtClean="0">
                <a:latin typeface="Times New Roman"/>
              </a:rPr>
              <a:t>Q: </a:t>
            </a:r>
            <a:r>
              <a:rPr lang="en-US" dirty="0" smtClean="0">
                <a:latin typeface="Times New Roman"/>
              </a:rPr>
              <a:t>Why did the accident happen?</a:t>
            </a:r>
          </a:p>
          <a:p>
            <a:pPr>
              <a:defRPr/>
            </a:pPr>
            <a:endParaRPr lang="en-US" dirty="0" smtClean="0">
              <a:latin typeface="Times New Roman"/>
            </a:endParaRPr>
          </a:p>
          <a:p>
            <a:pPr>
              <a:defRPr/>
            </a:pPr>
            <a:r>
              <a:rPr lang="en-US" dirty="0" smtClean="0">
                <a:latin typeface="Times New Roman"/>
              </a:rPr>
              <a:t>Using open-ended questions is particularly important when considering how witnesses are often prepared for their depositions. A standard instruction</a:t>
            </a:r>
          </a:p>
          <a:p>
            <a:pPr>
              <a:defRPr/>
            </a:pPr>
            <a:r>
              <a:rPr lang="en-US" dirty="0" smtClean="0">
                <a:latin typeface="Times New Roman"/>
              </a:rPr>
              <a:t>is: "Listen to the question, answer only the question asked, do not volunteer." Open-ended questions do not permit the witness to parse the question and avoid providing information. In effect, the witness is forced to</a:t>
            </a:r>
          </a:p>
          <a:p>
            <a:pPr>
              <a:defRPr/>
            </a:pPr>
            <a:r>
              <a:rPr lang="en-US" dirty="0" smtClean="0">
                <a:latin typeface="Times New Roman"/>
              </a:rPr>
              <a:t>volunteer information.</a:t>
            </a:r>
            <a:endParaRPr lang="en-US" dirty="0"/>
          </a:p>
        </p:txBody>
      </p:sp>
      <p:sp>
        <p:nvSpPr>
          <p:cNvPr id="4" name="Slide Number Placeholder 3"/>
          <p:cNvSpPr>
            <a:spLocks noGrp="1"/>
          </p:cNvSpPr>
          <p:nvPr>
            <p:ph type="sldNum" sz="quarter" idx="5"/>
          </p:nvPr>
        </p:nvSpPr>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fld id="{F919AECC-80ED-4C3B-BE8B-FFD184E1493F}" type="slidenum">
              <a:rPr lang="en-US" altLang="en-US" smtClean="0">
                <a:latin typeface="Arial" panose="020B0604020202020204" pitchFamily="34" charset="0"/>
              </a:rPr>
              <a:pPr>
                <a:defRPr/>
              </a:pPr>
              <a:t>7</a:t>
            </a:fld>
            <a:endParaRPr lang="en-US" altLang="en-US"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smtClean="0">
                <a:latin typeface="Times New Roman"/>
              </a:rPr>
              <a:t>Top of the Funnel: Open-Ended Questions</a:t>
            </a:r>
          </a:p>
          <a:p>
            <a:pPr>
              <a:defRPr/>
            </a:pPr>
            <a:endParaRPr lang="en-US" b="1" i="1" dirty="0" smtClean="0">
              <a:latin typeface="Times New Roman"/>
            </a:endParaRPr>
          </a:p>
          <a:p>
            <a:pPr>
              <a:defRPr/>
            </a:pPr>
            <a:r>
              <a:rPr lang="en-US" dirty="0" smtClean="0">
                <a:latin typeface="Times New Roman"/>
              </a:rPr>
              <a:t>Once you have the list and have decided what topic on the list you will explore first, the next step is </a:t>
            </a:r>
            <a:r>
              <a:rPr lang="en-US" sz="1050" dirty="0" smtClean="0">
                <a:latin typeface="Times New Roman"/>
              </a:rPr>
              <a:t>to </a:t>
            </a:r>
            <a:r>
              <a:rPr lang="en-US" dirty="0" smtClean="0">
                <a:latin typeface="Times New Roman"/>
              </a:rPr>
              <a:t>begin questioning about the topic using open-ended questions. The questions should resemble the wide mouth of a funnel, gathering up everything the witness knows that may be relevant to the topic.  The classic reporter's questions-who, what, when, where, why, how, supplemented by "describe" “explain" and ‘Tell me about'-will best</a:t>
            </a:r>
          </a:p>
          <a:p>
            <a:pPr>
              <a:defRPr/>
            </a:pPr>
            <a:r>
              <a:rPr lang="en-US" dirty="0" smtClean="0">
                <a:latin typeface="Times New Roman"/>
              </a:rPr>
              <a:t>encourage witnesses </a:t>
            </a:r>
            <a:r>
              <a:rPr lang="en-US" sz="1050" dirty="0" smtClean="0">
                <a:latin typeface="Times New Roman"/>
              </a:rPr>
              <a:t>to </a:t>
            </a:r>
            <a:r>
              <a:rPr lang="en-US" dirty="0" smtClean="0">
                <a:latin typeface="Times New Roman"/>
              </a:rPr>
              <a:t>reveal all they know. Open-ended questions force the witness </a:t>
            </a:r>
            <a:r>
              <a:rPr lang="en-US" sz="1050" dirty="0" smtClean="0">
                <a:latin typeface="Times New Roman"/>
              </a:rPr>
              <a:t>to </a:t>
            </a:r>
            <a:r>
              <a:rPr lang="en-US" dirty="0" smtClean="0">
                <a:latin typeface="Times New Roman"/>
              </a:rPr>
              <a:t>provide the information covered by the question making it much more difficult </a:t>
            </a:r>
            <a:r>
              <a:rPr lang="en-US" sz="1050" dirty="0" smtClean="0">
                <a:latin typeface="Times New Roman"/>
              </a:rPr>
              <a:t>to </a:t>
            </a:r>
            <a:r>
              <a:rPr lang="en-US" dirty="0" smtClean="0">
                <a:latin typeface="Times New Roman"/>
              </a:rPr>
              <a:t>hide information or evade the question.</a:t>
            </a:r>
          </a:p>
          <a:p>
            <a:pPr>
              <a:defRPr/>
            </a:pPr>
            <a:endParaRPr lang="en-US" dirty="0" smtClean="0">
              <a:latin typeface="Times New Roman"/>
            </a:endParaRPr>
          </a:p>
          <a:p>
            <a:pPr>
              <a:defRPr/>
            </a:pPr>
            <a:r>
              <a:rPr lang="en-US" dirty="0" smtClean="0">
                <a:latin typeface="Times New Roman"/>
              </a:rPr>
              <a:t>The value of open-ended questions is well illustrated by thinking about the children's game of Battleship. In the game, each side hides its ships by arranging them on a grid the opponent cannot see. Then each player drops</a:t>
            </a:r>
          </a:p>
          <a:p>
            <a:pPr>
              <a:defRPr/>
            </a:pPr>
            <a:r>
              <a:rPr lang="en-US" dirty="0" smtClean="0">
                <a:latin typeface="Times New Roman"/>
              </a:rPr>
              <a:t>bombs on the other side's ships by calling out a location on the opponent's grid. </a:t>
            </a:r>
            <a:r>
              <a:rPr lang="en-US" sz="1600" dirty="0" smtClean="0">
                <a:latin typeface="Times New Roman"/>
              </a:rPr>
              <a:t>If </a:t>
            </a:r>
            <a:r>
              <a:rPr lang="en-US" dirty="0" smtClean="0">
                <a:latin typeface="Times New Roman"/>
              </a:rPr>
              <a:t>the location is not occupied by an opponent's ship, it is a miss, but, if it is occupied, it is a hit. Many depositions are like playing Battleship, with the taking attorney asking a series of narrow questions, hoping for a hit on what the witness knows, but also coming up with many misses. Here is an example of such an examination in a personal injury case.</a:t>
            </a:r>
          </a:p>
          <a:p>
            <a:pPr>
              <a:defRPr/>
            </a:pPr>
            <a:r>
              <a:rPr lang="en-US" dirty="0" smtClean="0">
                <a:latin typeface="Times New Roman"/>
              </a:rPr>
              <a:t>Q: Were you driving west on Mattis Street at the rime of the</a:t>
            </a:r>
          </a:p>
          <a:p>
            <a:pPr>
              <a:defRPr/>
            </a:pPr>
            <a:r>
              <a:rPr lang="en-US" dirty="0" smtClean="0">
                <a:latin typeface="Times New Roman"/>
              </a:rPr>
              <a:t>accident?</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driving within the speed limit?</a:t>
            </a:r>
          </a:p>
          <a:p>
            <a:pPr>
              <a:defRPr/>
            </a:pPr>
            <a:r>
              <a:rPr lang="en-US" dirty="0" smtClean="0">
                <a:latin typeface="Times New Roman"/>
              </a:rPr>
              <a:t>A: Yes.</a:t>
            </a:r>
          </a:p>
          <a:p>
            <a:pPr>
              <a:defRPr/>
            </a:pPr>
            <a:r>
              <a:rPr lang="en-US" dirty="0" smtClean="0">
                <a:latin typeface="Times New Roman"/>
              </a:rPr>
              <a:t>Q: Was the intersection a four-way stop?</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looking at the traffic ahead?</a:t>
            </a:r>
          </a:p>
          <a:p>
            <a:pPr>
              <a:defRPr/>
            </a:pPr>
            <a:r>
              <a:rPr lang="en-US" sz="1100" dirty="0" smtClean="0">
                <a:latin typeface="Arial"/>
              </a:rPr>
              <a:t>A: </a:t>
            </a:r>
            <a:r>
              <a:rPr lang="en-US" dirty="0" smtClean="0">
                <a:latin typeface="Times New Roman"/>
              </a:rPr>
              <a:t>Yes.</a:t>
            </a:r>
          </a:p>
          <a:p>
            <a:pPr>
              <a:defRPr/>
            </a:pPr>
            <a:r>
              <a:rPr lang="en-US" dirty="0" smtClean="0">
                <a:latin typeface="Times New Roman"/>
              </a:rPr>
              <a:t>Q: Was traffic heavy at that time of the morning?</a:t>
            </a:r>
          </a:p>
          <a:p>
            <a:pPr>
              <a:defRPr/>
            </a:pPr>
            <a:r>
              <a:rPr lang="en-US" sz="1600" dirty="0" smtClean="0">
                <a:latin typeface="Times New Roman"/>
              </a:rPr>
              <a:t>A: No.</a:t>
            </a:r>
          </a:p>
          <a:p>
            <a:pPr>
              <a:defRPr/>
            </a:pPr>
            <a:r>
              <a:rPr lang="en-US" sz="1600" dirty="0" smtClean="0">
                <a:latin typeface="Times New Roman"/>
              </a:rPr>
              <a:t>Q_: </a:t>
            </a:r>
            <a:r>
              <a:rPr lang="en-US" dirty="0" smtClean="0">
                <a:latin typeface="Times New Roman"/>
              </a:rPr>
              <a:t>Did you see the plaintiff before the collision?</a:t>
            </a:r>
          </a:p>
          <a:p>
            <a:pPr>
              <a:defRPr/>
            </a:pPr>
            <a:r>
              <a:rPr lang="en-US" dirty="0" smtClean="0">
                <a:latin typeface="Times New Roman"/>
              </a:rPr>
              <a:t>A: Yes</a:t>
            </a:r>
          </a:p>
          <a:p>
            <a:pPr>
              <a:defRPr/>
            </a:pPr>
            <a:endParaRPr lang="en-US" dirty="0" smtClean="0">
              <a:latin typeface="Times New Roman"/>
            </a:endParaRPr>
          </a:p>
          <a:p>
            <a:pPr>
              <a:defRPr/>
            </a:pPr>
            <a:r>
              <a:rPr lang="en-US" dirty="0" smtClean="0">
                <a:latin typeface="Times New Roman"/>
              </a:rPr>
              <a:t>This technique works fine as long as you ask all the right questions. But if you fail to ask a question on a topic on which the witness has information, you will have a miss, just as in Battleship. In the above example, if you fail</a:t>
            </a:r>
          </a:p>
          <a:p>
            <a:pPr>
              <a:defRPr/>
            </a:pPr>
            <a:r>
              <a:rPr lang="en-US" dirty="0" smtClean="0">
                <a:latin typeface="Times New Roman"/>
              </a:rPr>
              <a:t>to ask "Did you stop at the intersection?" the witness will never have to tell how she ignored the stop sign, went through the intersection, and collided with the plaintiff's car. The results are much better when you ask open-ended questions that force witnesses </a:t>
            </a:r>
            <a:r>
              <a:rPr lang="en-US" sz="1100" dirty="0" smtClean="0">
                <a:latin typeface="Times New Roman"/>
              </a:rPr>
              <a:t>to </a:t>
            </a:r>
            <a:r>
              <a:rPr lang="en-US" dirty="0" smtClean="0">
                <a:latin typeface="Times New Roman"/>
              </a:rPr>
              <a:t>tell what they know. Instead of playing Battleship, you are, in effect, asking to look at the opponent's grid.</a:t>
            </a:r>
          </a:p>
          <a:p>
            <a:pPr>
              <a:defRPr/>
            </a:pPr>
            <a:r>
              <a:rPr lang="en-US" sz="1800" dirty="0" smtClean="0">
                <a:latin typeface="Times New Roman"/>
              </a:rPr>
              <a:t>If </a:t>
            </a:r>
            <a:r>
              <a:rPr lang="en-US" dirty="0" smtClean="0">
                <a:latin typeface="Times New Roman"/>
              </a:rPr>
              <a:t>we were </a:t>
            </a:r>
            <a:r>
              <a:rPr lang="en-US" sz="1100" dirty="0" smtClean="0">
                <a:latin typeface="Times New Roman"/>
              </a:rPr>
              <a:t>to </a:t>
            </a:r>
            <a:r>
              <a:rPr lang="en-US" dirty="0" smtClean="0">
                <a:latin typeface="Times New Roman"/>
              </a:rPr>
              <a:t>rerun the above example using open-ended questions, </a:t>
            </a:r>
            <a:r>
              <a:rPr lang="en-US" sz="1400" dirty="0" smtClean="0">
                <a:latin typeface="Times New Roman"/>
              </a:rPr>
              <a:t>it </a:t>
            </a:r>
            <a:r>
              <a:rPr lang="en-US" dirty="0" smtClean="0">
                <a:latin typeface="Times New Roman"/>
              </a:rPr>
              <a:t>would sound like this:</a:t>
            </a:r>
          </a:p>
          <a:p>
            <a:pPr>
              <a:defRPr/>
            </a:pPr>
            <a:r>
              <a:rPr lang="en-US" sz="1800" dirty="0" smtClean="0">
                <a:latin typeface="Times New Roman"/>
              </a:rPr>
              <a:t>Q: </a:t>
            </a:r>
            <a:r>
              <a:rPr lang="en-US" dirty="0" smtClean="0">
                <a:latin typeface="Times New Roman"/>
              </a:rPr>
              <a:t>Tell me what you were doing just before the accident.</a:t>
            </a:r>
          </a:p>
          <a:p>
            <a:pPr>
              <a:defRPr/>
            </a:pPr>
            <a:r>
              <a:rPr lang="en-US" sz="1800" dirty="0" smtClean="0">
                <a:latin typeface="Times New Roman"/>
              </a:rPr>
              <a:t>Q: </a:t>
            </a:r>
            <a:r>
              <a:rPr lang="en-US" dirty="0" smtClean="0">
                <a:latin typeface="Times New Roman"/>
              </a:rPr>
              <a:t>Where were you going?</a:t>
            </a:r>
          </a:p>
          <a:p>
            <a:pPr>
              <a:defRPr/>
            </a:pPr>
            <a:r>
              <a:rPr lang="en-US" sz="1800" dirty="0" smtClean="0">
                <a:latin typeface="Times New Roman"/>
              </a:rPr>
              <a:t>Q: </a:t>
            </a:r>
            <a:r>
              <a:rPr lang="en-US" dirty="0" smtClean="0">
                <a:latin typeface="Times New Roman"/>
              </a:rPr>
              <a:t>Why were you going there?</a:t>
            </a:r>
          </a:p>
          <a:p>
            <a:pPr>
              <a:defRPr/>
            </a:pPr>
            <a:r>
              <a:rPr lang="en-US" sz="1800" dirty="0" smtClean="0">
                <a:latin typeface="Times New Roman"/>
              </a:rPr>
              <a:t>Q: </a:t>
            </a:r>
            <a:r>
              <a:rPr lang="en-US" dirty="0" smtClean="0">
                <a:latin typeface="Times New Roman"/>
              </a:rPr>
              <a:t>What were you looking at?</a:t>
            </a:r>
          </a:p>
          <a:p>
            <a:pPr>
              <a:defRPr/>
            </a:pPr>
            <a:r>
              <a:rPr lang="en-US" sz="1800" dirty="0" smtClean="0">
                <a:latin typeface="Times New Roman"/>
              </a:rPr>
              <a:t>Q: </a:t>
            </a:r>
            <a:r>
              <a:rPr lang="en-US" dirty="0" smtClean="0">
                <a:latin typeface="Times New Roman"/>
              </a:rPr>
              <a:t>What did you see?</a:t>
            </a:r>
          </a:p>
          <a:p>
            <a:pPr>
              <a:defRPr/>
            </a:pPr>
            <a:r>
              <a:rPr lang="en-US" sz="1800" dirty="0" smtClean="0">
                <a:latin typeface="Times New Roman"/>
              </a:rPr>
              <a:t>Q: </a:t>
            </a:r>
            <a:r>
              <a:rPr lang="en-US" dirty="0" smtClean="0">
                <a:latin typeface="Times New Roman"/>
              </a:rPr>
              <a:t>What was the traffic like?</a:t>
            </a:r>
          </a:p>
          <a:p>
            <a:pPr>
              <a:defRPr/>
            </a:pPr>
            <a:r>
              <a:rPr lang="en-US" dirty="0" smtClean="0">
                <a:latin typeface="Times New Roman"/>
              </a:rPr>
              <a:t>Q: Describe the intersection for me.</a:t>
            </a:r>
          </a:p>
          <a:p>
            <a:pPr>
              <a:defRPr/>
            </a:pPr>
            <a:r>
              <a:rPr lang="en-US" sz="1800" dirty="0" smtClean="0">
                <a:latin typeface="Times New Roman"/>
              </a:rPr>
              <a:t>Q: </a:t>
            </a:r>
            <a:r>
              <a:rPr lang="en-US" dirty="0" smtClean="0">
                <a:latin typeface="Times New Roman"/>
              </a:rPr>
              <a:t>What did you do when you came to the intersection?</a:t>
            </a:r>
          </a:p>
          <a:p>
            <a:pPr>
              <a:defRPr/>
            </a:pPr>
            <a:r>
              <a:rPr lang="en-US" sz="2000" dirty="0" smtClean="0">
                <a:latin typeface="Arial"/>
              </a:rPr>
              <a:t>Q </a:t>
            </a:r>
            <a:r>
              <a:rPr lang="en-US" dirty="0" smtClean="0">
                <a:latin typeface="Times New Roman"/>
              </a:rPr>
              <a:t>When did you </a:t>
            </a:r>
            <a:r>
              <a:rPr lang="en-US" sz="1800" dirty="0" smtClean="0">
                <a:latin typeface="Times New Roman"/>
              </a:rPr>
              <a:t>first </a:t>
            </a:r>
            <a:r>
              <a:rPr lang="en-US" dirty="0" smtClean="0">
                <a:latin typeface="Times New Roman"/>
              </a:rPr>
              <a:t>see the plaintiff?</a:t>
            </a:r>
          </a:p>
          <a:p>
            <a:pPr>
              <a:defRPr/>
            </a:pPr>
            <a:r>
              <a:rPr lang="en-US" sz="1800" dirty="0" smtClean="0">
                <a:latin typeface="Times New Roman"/>
              </a:rPr>
              <a:t>Q: </a:t>
            </a:r>
            <a:r>
              <a:rPr lang="en-US" dirty="0" smtClean="0">
                <a:latin typeface="Times New Roman"/>
              </a:rPr>
              <a:t>Tell me everything that happened after you saw the plaintiff.</a:t>
            </a:r>
          </a:p>
          <a:p>
            <a:pPr>
              <a:defRPr/>
            </a:pPr>
            <a:r>
              <a:rPr lang="en-US" sz="1800" dirty="0" smtClean="0">
                <a:latin typeface="Times New Roman"/>
              </a:rPr>
              <a:t>Q: </a:t>
            </a:r>
            <a:r>
              <a:rPr lang="en-US" dirty="0" smtClean="0">
                <a:latin typeface="Times New Roman"/>
              </a:rPr>
              <a:t>Why did the accident happen?</a:t>
            </a:r>
          </a:p>
          <a:p>
            <a:pPr>
              <a:defRPr/>
            </a:pPr>
            <a:endParaRPr lang="en-US" dirty="0" smtClean="0">
              <a:latin typeface="Times New Roman"/>
            </a:endParaRPr>
          </a:p>
          <a:p>
            <a:pPr>
              <a:defRPr/>
            </a:pPr>
            <a:r>
              <a:rPr lang="en-US" dirty="0" smtClean="0">
                <a:latin typeface="Times New Roman"/>
              </a:rPr>
              <a:t>Using open-ended questions is particularly important when considering how witnesses are often prepared for their depositions. A standard instruction</a:t>
            </a:r>
          </a:p>
          <a:p>
            <a:pPr>
              <a:defRPr/>
            </a:pPr>
            <a:r>
              <a:rPr lang="en-US" dirty="0" smtClean="0">
                <a:latin typeface="Times New Roman"/>
              </a:rPr>
              <a:t>is: "Listen to the question, answer only the question asked, do not volunteer." Open-ended questions do not permit the witness to parse the question and avoid providing information. In effect, the witness is forced to</a:t>
            </a:r>
          </a:p>
          <a:p>
            <a:pPr>
              <a:defRPr/>
            </a:pPr>
            <a:r>
              <a:rPr lang="en-US" dirty="0" smtClean="0">
                <a:latin typeface="Times New Roman"/>
              </a:rPr>
              <a:t>volunteer information.</a:t>
            </a:r>
            <a:endParaRPr lang="en-US" dirty="0"/>
          </a:p>
        </p:txBody>
      </p:sp>
      <p:sp>
        <p:nvSpPr>
          <p:cNvPr id="4" name="Slide Number Placeholder 3"/>
          <p:cNvSpPr>
            <a:spLocks noGrp="1"/>
          </p:cNvSpPr>
          <p:nvPr>
            <p:ph type="sldNum" sz="quarter" idx="5"/>
          </p:nvPr>
        </p:nvSpPr>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fld id="{7A6E5121-E479-40DD-87F5-C6ACADE770F0}" type="slidenum">
              <a:rPr lang="en-US" altLang="en-US" smtClean="0">
                <a:latin typeface="Arial" panose="020B0604020202020204" pitchFamily="34" charset="0"/>
              </a:rPr>
              <a:pPr>
                <a:defRPr/>
              </a:pPr>
              <a:t>8</a:t>
            </a:fld>
            <a:endParaRPr lang="en-US" altLang="en-US"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smtClean="0">
                <a:latin typeface="Times New Roman"/>
              </a:rPr>
              <a:t>Top of the Funnel: Open-Ended Questions</a:t>
            </a:r>
          </a:p>
          <a:p>
            <a:pPr>
              <a:defRPr/>
            </a:pPr>
            <a:endParaRPr lang="en-US" b="1" i="1" dirty="0" smtClean="0">
              <a:latin typeface="Times New Roman"/>
            </a:endParaRPr>
          </a:p>
          <a:p>
            <a:pPr>
              <a:defRPr/>
            </a:pPr>
            <a:r>
              <a:rPr lang="en-US" dirty="0" smtClean="0">
                <a:latin typeface="Times New Roman"/>
              </a:rPr>
              <a:t>Once you have the list and have decided what topic on the list you will explore first, the next step is </a:t>
            </a:r>
            <a:r>
              <a:rPr lang="en-US" sz="1050" dirty="0" smtClean="0">
                <a:latin typeface="Times New Roman"/>
              </a:rPr>
              <a:t>to </a:t>
            </a:r>
            <a:r>
              <a:rPr lang="en-US" dirty="0" smtClean="0">
                <a:latin typeface="Times New Roman"/>
              </a:rPr>
              <a:t>begin questioning about the topic using open-ended questions. The questions should resemble the wide mouth of a funnel, gathering up everything the witness knows that may be relevant to the topic.  The classic reporter's questions-who, what, when, where, why, how, supplemented by "describe" “explain" and ‘Tell me about'-will best</a:t>
            </a:r>
          </a:p>
          <a:p>
            <a:pPr>
              <a:defRPr/>
            </a:pPr>
            <a:r>
              <a:rPr lang="en-US" dirty="0" smtClean="0">
                <a:latin typeface="Times New Roman"/>
              </a:rPr>
              <a:t>encourage witnesses </a:t>
            </a:r>
            <a:r>
              <a:rPr lang="en-US" sz="1050" dirty="0" smtClean="0">
                <a:latin typeface="Times New Roman"/>
              </a:rPr>
              <a:t>to </a:t>
            </a:r>
            <a:r>
              <a:rPr lang="en-US" dirty="0" smtClean="0">
                <a:latin typeface="Times New Roman"/>
              </a:rPr>
              <a:t>reveal all they know. Open-ended questions force the witness </a:t>
            </a:r>
            <a:r>
              <a:rPr lang="en-US" sz="1050" dirty="0" smtClean="0">
                <a:latin typeface="Times New Roman"/>
              </a:rPr>
              <a:t>to </a:t>
            </a:r>
            <a:r>
              <a:rPr lang="en-US" dirty="0" smtClean="0">
                <a:latin typeface="Times New Roman"/>
              </a:rPr>
              <a:t>provide the information covered by the question making it much more difficult </a:t>
            </a:r>
            <a:r>
              <a:rPr lang="en-US" sz="1050" dirty="0" smtClean="0">
                <a:latin typeface="Times New Roman"/>
              </a:rPr>
              <a:t>to </a:t>
            </a:r>
            <a:r>
              <a:rPr lang="en-US" dirty="0" smtClean="0">
                <a:latin typeface="Times New Roman"/>
              </a:rPr>
              <a:t>hide information or evade the question.</a:t>
            </a:r>
          </a:p>
          <a:p>
            <a:pPr>
              <a:defRPr/>
            </a:pPr>
            <a:endParaRPr lang="en-US" dirty="0" smtClean="0">
              <a:latin typeface="Times New Roman"/>
            </a:endParaRPr>
          </a:p>
          <a:p>
            <a:pPr>
              <a:defRPr/>
            </a:pPr>
            <a:r>
              <a:rPr lang="en-US" dirty="0" smtClean="0">
                <a:latin typeface="Times New Roman"/>
              </a:rPr>
              <a:t>The value of open-ended questions is well illustrated by thinking about the children's game of Battleship. In the game, each side hides its ships by arranging them on a grid the opponent cannot see. Then each player drops</a:t>
            </a:r>
          </a:p>
          <a:p>
            <a:pPr>
              <a:defRPr/>
            </a:pPr>
            <a:r>
              <a:rPr lang="en-US" dirty="0" smtClean="0">
                <a:latin typeface="Times New Roman"/>
              </a:rPr>
              <a:t>bombs on the other side's ships by calling out a location on the opponent's grid. </a:t>
            </a:r>
            <a:r>
              <a:rPr lang="en-US" sz="1600" dirty="0" smtClean="0">
                <a:latin typeface="Times New Roman"/>
              </a:rPr>
              <a:t>If </a:t>
            </a:r>
            <a:r>
              <a:rPr lang="en-US" dirty="0" smtClean="0">
                <a:latin typeface="Times New Roman"/>
              </a:rPr>
              <a:t>the location is not occupied by an opponent's ship, it is a miss, but, if it is occupied, it is a hit. Many depositions are like playing Battleship, with the taking attorney asking a series of narrow questions, hoping for a hit on what the witness knows, but also coming up with many misses. Here is an example of such an examination in a personal injury case.</a:t>
            </a:r>
          </a:p>
          <a:p>
            <a:pPr>
              <a:defRPr/>
            </a:pPr>
            <a:r>
              <a:rPr lang="en-US" dirty="0" smtClean="0">
                <a:latin typeface="Times New Roman"/>
              </a:rPr>
              <a:t>Q: Were you driving west on Mattis Street at the rime of the</a:t>
            </a:r>
          </a:p>
          <a:p>
            <a:pPr>
              <a:defRPr/>
            </a:pPr>
            <a:r>
              <a:rPr lang="en-US" dirty="0" smtClean="0">
                <a:latin typeface="Times New Roman"/>
              </a:rPr>
              <a:t>accident?</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driving within the speed limit?</a:t>
            </a:r>
          </a:p>
          <a:p>
            <a:pPr>
              <a:defRPr/>
            </a:pPr>
            <a:r>
              <a:rPr lang="en-US" dirty="0" smtClean="0">
                <a:latin typeface="Times New Roman"/>
              </a:rPr>
              <a:t>A: Yes.</a:t>
            </a:r>
          </a:p>
          <a:p>
            <a:pPr>
              <a:defRPr/>
            </a:pPr>
            <a:r>
              <a:rPr lang="en-US" dirty="0" smtClean="0">
                <a:latin typeface="Times New Roman"/>
              </a:rPr>
              <a:t>Q: Was the intersection a four-way stop?</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looking at the traffic ahead?</a:t>
            </a:r>
          </a:p>
          <a:p>
            <a:pPr>
              <a:defRPr/>
            </a:pPr>
            <a:r>
              <a:rPr lang="en-US" sz="1100" dirty="0" smtClean="0">
                <a:latin typeface="Arial"/>
              </a:rPr>
              <a:t>A: </a:t>
            </a:r>
            <a:r>
              <a:rPr lang="en-US" dirty="0" smtClean="0">
                <a:latin typeface="Times New Roman"/>
              </a:rPr>
              <a:t>Yes.</a:t>
            </a:r>
          </a:p>
          <a:p>
            <a:pPr>
              <a:defRPr/>
            </a:pPr>
            <a:r>
              <a:rPr lang="en-US" dirty="0" smtClean="0">
                <a:latin typeface="Times New Roman"/>
              </a:rPr>
              <a:t>Q: Was traffic heavy at that time of the morning?</a:t>
            </a:r>
          </a:p>
          <a:p>
            <a:pPr>
              <a:defRPr/>
            </a:pPr>
            <a:r>
              <a:rPr lang="en-US" sz="1600" dirty="0" smtClean="0">
                <a:latin typeface="Times New Roman"/>
              </a:rPr>
              <a:t>A: No.</a:t>
            </a:r>
          </a:p>
          <a:p>
            <a:pPr>
              <a:defRPr/>
            </a:pPr>
            <a:r>
              <a:rPr lang="en-US" sz="1600" dirty="0" smtClean="0">
                <a:latin typeface="Times New Roman"/>
              </a:rPr>
              <a:t>Q_: </a:t>
            </a:r>
            <a:r>
              <a:rPr lang="en-US" dirty="0" smtClean="0">
                <a:latin typeface="Times New Roman"/>
              </a:rPr>
              <a:t>Did you see the plaintiff before the collision?</a:t>
            </a:r>
          </a:p>
          <a:p>
            <a:pPr>
              <a:defRPr/>
            </a:pPr>
            <a:r>
              <a:rPr lang="en-US" dirty="0" smtClean="0">
                <a:latin typeface="Times New Roman"/>
              </a:rPr>
              <a:t>A: Yes</a:t>
            </a:r>
          </a:p>
          <a:p>
            <a:pPr>
              <a:defRPr/>
            </a:pPr>
            <a:endParaRPr lang="en-US" dirty="0" smtClean="0">
              <a:latin typeface="Times New Roman"/>
            </a:endParaRPr>
          </a:p>
          <a:p>
            <a:pPr>
              <a:defRPr/>
            </a:pPr>
            <a:r>
              <a:rPr lang="en-US" dirty="0" smtClean="0">
                <a:latin typeface="Times New Roman"/>
              </a:rPr>
              <a:t>This technique works fine as long as you ask all the right questions. But if you fail to ask a question on a topic on which the witness has information, you will have a miss, just as in Battleship. In the above example, if you fail</a:t>
            </a:r>
          </a:p>
          <a:p>
            <a:pPr>
              <a:defRPr/>
            </a:pPr>
            <a:r>
              <a:rPr lang="en-US" dirty="0" smtClean="0">
                <a:latin typeface="Times New Roman"/>
              </a:rPr>
              <a:t>to ask "Did you stop at the intersection?" the witness will never have to tell how she ignored the stop sign, went through the intersection, and collided with the plaintiff's car. The results are much better when you ask open-ended questions that force witnesses </a:t>
            </a:r>
            <a:r>
              <a:rPr lang="en-US" sz="1100" dirty="0" smtClean="0">
                <a:latin typeface="Times New Roman"/>
              </a:rPr>
              <a:t>to </a:t>
            </a:r>
            <a:r>
              <a:rPr lang="en-US" dirty="0" smtClean="0">
                <a:latin typeface="Times New Roman"/>
              </a:rPr>
              <a:t>tell what they know. Instead of playing Battleship, you are, in effect, asking to look at the opponent's grid.</a:t>
            </a:r>
          </a:p>
          <a:p>
            <a:pPr>
              <a:defRPr/>
            </a:pPr>
            <a:r>
              <a:rPr lang="en-US" sz="1800" dirty="0" smtClean="0">
                <a:latin typeface="Times New Roman"/>
              </a:rPr>
              <a:t>If </a:t>
            </a:r>
            <a:r>
              <a:rPr lang="en-US" dirty="0" smtClean="0">
                <a:latin typeface="Times New Roman"/>
              </a:rPr>
              <a:t>we were </a:t>
            </a:r>
            <a:r>
              <a:rPr lang="en-US" sz="1100" dirty="0" smtClean="0">
                <a:latin typeface="Times New Roman"/>
              </a:rPr>
              <a:t>to </a:t>
            </a:r>
            <a:r>
              <a:rPr lang="en-US" dirty="0" smtClean="0">
                <a:latin typeface="Times New Roman"/>
              </a:rPr>
              <a:t>rerun the above example using open-ended questions, </a:t>
            </a:r>
            <a:r>
              <a:rPr lang="en-US" sz="1400" dirty="0" smtClean="0">
                <a:latin typeface="Times New Roman"/>
              </a:rPr>
              <a:t>it </a:t>
            </a:r>
            <a:r>
              <a:rPr lang="en-US" dirty="0" smtClean="0">
                <a:latin typeface="Times New Roman"/>
              </a:rPr>
              <a:t>would sound like this:</a:t>
            </a:r>
          </a:p>
          <a:p>
            <a:pPr>
              <a:defRPr/>
            </a:pPr>
            <a:r>
              <a:rPr lang="en-US" sz="1800" dirty="0" smtClean="0">
                <a:latin typeface="Times New Roman"/>
              </a:rPr>
              <a:t>Q: </a:t>
            </a:r>
            <a:r>
              <a:rPr lang="en-US" dirty="0" smtClean="0">
                <a:latin typeface="Times New Roman"/>
              </a:rPr>
              <a:t>Tell me what you were doing just before the accident.</a:t>
            </a:r>
          </a:p>
          <a:p>
            <a:pPr>
              <a:defRPr/>
            </a:pPr>
            <a:r>
              <a:rPr lang="en-US" sz="1800" dirty="0" smtClean="0">
                <a:latin typeface="Times New Roman"/>
              </a:rPr>
              <a:t>Q: </a:t>
            </a:r>
            <a:r>
              <a:rPr lang="en-US" dirty="0" smtClean="0">
                <a:latin typeface="Times New Roman"/>
              </a:rPr>
              <a:t>Where were you going?</a:t>
            </a:r>
          </a:p>
          <a:p>
            <a:pPr>
              <a:defRPr/>
            </a:pPr>
            <a:r>
              <a:rPr lang="en-US" sz="1800" dirty="0" smtClean="0">
                <a:latin typeface="Times New Roman"/>
              </a:rPr>
              <a:t>Q: </a:t>
            </a:r>
            <a:r>
              <a:rPr lang="en-US" dirty="0" smtClean="0">
                <a:latin typeface="Times New Roman"/>
              </a:rPr>
              <a:t>Why were you going there?</a:t>
            </a:r>
          </a:p>
          <a:p>
            <a:pPr>
              <a:defRPr/>
            </a:pPr>
            <a:r>
              <a:rPr lang="en-US" sz="1800" dirty="0" smtClean="0">
                <a:latin typeface="Times New Roman"/>
              </a:rPr>
              <a:t>Q: </a:t>
            </a:r>
            <a:r>
              <a:rPr lang="en-US" dirty="0" smtClean="0">
                <a:latin typeface="Times New Roman"/>
              </a:rPr>
              <a:t>What were you looking at?</a:t>
            </a:r>
          </a:p>
          <a:p>
            <a:pPr>
              <a:defRPr/>
            </a:pPr>
            <a:r>
              <a:rPr lang="en-US" sz="1800" dirty="0" smtClean="0">
                <a:latin typeface="Times New Roman"/>
              </a:rPr>
              <a:t>Q: </a:t>
            </a:r>
            <a:r>
              <a:rPr lang="en-US" dirty="0" smtClean="0">
                <a:latin typeface="Times New Roman"/>
              </a:rPr>
              <a:t>What did you see?</a:t>
            </a:r>
          </a:p>
          <a:p>
            <a:pPr>
              <a:defRPr/>
            </a:pPr>
            <a:r>
              <a:rPr lang="en-US" sz="1800" dirty="0" smtClean="0">
                <a:latin typeface="Times New Roman"/>
              </a:rPr>
              <a:t>Q: </a:t>
            </a:r>
            <a:r>
              <a:rPr lang="en-US" dirty="0" smtClean="0">
                <a:latin typeface="Times New Roman"/>
              </a:rPr>
              <a:t>What was the traffic like?</a:t>
            </a:r>
          </a:p>
          <a:p>
            <a:pPr>
              <a:defRPr/>
            </a:pPr>
            <a:r>
              <a:rPr lang="en-US" dirty="0" smtClean="0">
                <a:latin typeface="Times New Roman"/>
              </a:rPr>
              <a:t>Q: Describe the intersection for me.</a:t>
            </a:r>
          </a:p>
          <a:p>
            <a:pPr>
              <a:defRPr/>
            </a:pPr>
            <a:r>
              <a:rPr lang="en-US" sz="1800" dirty="0" smtClean="0">
                <a:latin typeface="Times New Roman"/>
              </a:rPr>
              <a:t>Q: </a:t>
            </a:r>
            <a:r>
              <a:rPr lang="en-US" dirty="0" smtClean="0">
                <a:latin typeface="Times New Roman"/>
              </a:rPr>
              <a:t>What did you do when you came to the intersection?</a:t>
            </a:r>
          </a:p>
          <a:p>
            <a:pPr>
              <a:defRPr/>
            </a:pPr>
            <a:r>
              <a:rPr lang="en-US" sz="2000" dirty="0" smtClean="0">
                <a:latin typeface="Arial"/>
              </a:rPr>
              <a:t>Q </a:t>
            </a:r>
            <a:r>
              <a:rPr lang="en-US" dirty="0" smtClean="0">
                <a:latin typeface="Times New Roman"/>
              </a:rPr>
              <a:t>When did you </a:t>
            </a:r>
            <a:r>
              <a:rPr lang="en-US" sz="1800" dirty="0" smtClean="0">
                <a:latin typeface="Times New Roman"/>
              </a:rPr>
              <a:t>first </a:t>
            </a:r>
            <a:r>
              <a:rPr lang="en-US" dirty="0" smtClean="0">
                <a:latin typeface="Times New Roman"/>
              </a:rPr>
              <a:t>see the plaintiff?</a:t>
            </a:r>
          </a:p>
          <a:p>
            <a:pPr>
              <a:defRPr/>
            </a:pPr>
            <a:r>
              <a:rPr lang="en-US" sz="1800" dirty="0" smtClean="0">
                <a:latin typeface="Times New Roman"/>
              </a:rPr>
              <a:t>Q: </a:t>
            </a:r>
            <a:r>
              <a:rPr lang="en-US" dirty="0" smtClean="0">
                <a:latin typeface="Times New Roman"/>
              </a:rPr>
              <a:t>Tell me everything that happened after you saw the plaintiff.</a:t>
            </a:r>
          </a:p>
          <a:p>
            <a:pPr>
              <a:defRPr/>
            </a:pPr>
            <a:r>
              <a:rPr lang="en-US" sz="1800" dirty="0" smtClean="0">
                <a:latin typeface="Times New Roman"/>
              </a:rPr>
              <a:t>Q: </a:t>
            </a:r>
            <a:r>
              <a:rPr lang="en-US" dirty="0" smtClean="0">
                <a:latin typeface="Times New Roman"/>
              </a:rPr>
              <a:t>Why did the accident happen?</a:t>
            </a:r>
          </a:p>
          <a:p>
            <a:pPr>
              <a:defRPr/>
            </a:pPr>
            <a:endParaRPr lang="en-US" dirty="0" smtClean="0">
              <a:latin typeface="Times New Roman"/>
            </a:endParaRPr>
          </a:p>
          <a:p>
            <a:pPr>
              <a:defRPr/>
            </a:pPr>
            <a:r>
              <a:rPr lang="en-US" dirty="0" smtClean="0">
                <a:latin typeface="Times New Roman"/>
              </a:rPr>
              <a:t>Using open-ended questions is particularly important when considering how witnesses are often prepared for their depositions. A standard instruction</a:t>
            </a:r>
          </a:p>
          <a:p>
            <a:pPr>
              <a:defRPr/>
            </a:pPr>
            <a:r>
              <a:rPr lang="en-US" dirty="0" smtClean="0">
                <a:latin typeface="Times New Roman"/>
              </a:rPr>
              <a:t>is: "Listen to the question, answer only the question asked, do not volunteer." Open-ended questions do not permit the witness to parse the question and avoid providing information. In effect, the witness is forced to</a:t>
            </a:r>
          </a:p>
          <a:p>
            <a:pPr>
              <a:defRPr/>
            </a:pPr>
            <a:r>
              <a:rPr lang="en-US" dirty="0" smtClean="0">
                <a:latin typeface="Times New Roman"/>
              </a:rPr>
              <a:t>volunteer information.</a:t>
            </a:r>
            <a:endParaRPr lang="en-US" dirty="0"/>
          </a:p>
        </p:txBody>
      </p:sp>
      <p:sp>
        <p:nvSpPr>
          <p:cNvPr id="4" name="Slide Number Placeholder 3"/>
          <p:cNvSpPr>
            <a:spLocks noGrp="1"/>
          </p:cNvSpPr>
          <p:nvPr>
            <p:ph type="sldNum" sz="quarter" idx="5"/>
          </p:nvPr>
        </p:nvSpPr>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fld id="{3759E75E-FDAD-4FD0-B58F-94D45D694BF4}" type="slidenum">
              <a:rPr lang="en-US" altLang="en-US" smtClean="0">
                <a:latin typeface="Arial" panose="020B0604020202020204" pitchFamily="34" charset="0"/>
              </a:rPr>
              <a:pPr>
                <a:defRPr/>
              </a:pPr>
              <a:t>9</a:t>
            </a:fld>
            <a:endParaRPr lang="en-US" altLang="en-US"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smtClean="0">
                <a:latin typeface="Times New Roman"/>
              </a:rPr>
              <a:t>Top of the Funnel: Open-Ended Questions</a:t>
            </a:r>
          </a:p>
          <a:p>
            <a:pPr>
              <a:defRPr/>
            </a:pPr>
            <a:endParaRPr lang="en-US" b="1" i="1" dirty="0" smtClean="0">
              <a:latin typeface="Times New Roman"/>
            </a:endParaRPr>
          </a:p>
          <a:p>
            <a:pPr>
              <a:defRPr/>
            </a:pPr>
            <a:r>
              <a:rPr lang="en-US" dirty="0" smtClean="0">
                <a:latin typeface="Times New Roman"/>
              </a:rPr>
              <a:t>Once you have the list and have decided what topic on the list you will explore first, the next step is </a:t>
            </a:r>
            <a:r>
              <a:rPr lang="en-US" sz="1050" dirty="0" smtClean="0">
                <a:latin typeface="Times New Roman"/>
              </a:rPr>
              <a:t>to </a:t>
            </a:r>
            <a:r>
              <a:rPr lang="en-US" dirty="0" smtClean="0">
                <a:latin typeface="Times New Roman"/>
              </a:rPr>
              <a:t>begin questioning about the topic using open-ended questions. The questions should resemble the wide mouth of a funnel, gathering up everything the witness knows that may be relevant to the topic.  The classic reporter's questions-who, what, when, where, why, how, supplemented by "describe" “explain" and ‘Tell me about'-will best</a:t>
            </a:r>
          </a:p>
          <a:p>
            <a:pPr>
              <a:defRPr/>
            </a:pPr>
            <a:r>
              <a:rPr lang="en-US" dirty="0" smtClean="0">
                <a:latin typeface="Times New Roman"/>
              </a:rPr>
              <a:t>encourage witnesses </a:t>
            </a:r>
            <a:r>
              <a:rPr lang="en-US" sz="1050" dirty="0" smtClean="0">
                <a:latin typeface="Times New Roman"/>
              </a:rPr>
              <a:t>to </a:t>
            </a:r>
            <a:r>
              <a:rPr lang="en-US" dirty="0" smtClean="0">
                <a:latin typeface="Times New Roman"/>
              </a:rPr>
              <a:t>reveal all they know. Open-ended questions force the witness </a:t>
            </a:r>
            <a:r>
              <a:rPr lang="en-US" sz="1050" dirty="0" smtClean="0">
                <a:latin typeface="Times New Roman"/>
              </a:rPr>
              <a:t>to </a:t>
            </a:r>
            <a:r>
              <a:rPr lang="en-US" dirty="0" smtClean="0">
                <a:latin typeface="Times New Roman"/>
              </a:rPr>
              <a:t>provide the information covered by the question making it much more difficult </a:t>
            </a:r>
            <a:r>
              <a:rPr lang="en-US" sz="1050" dirty="0" smtClean="0">
                <a:latin typeface="Times New Roman"/>
              </a:rPr>
              <a:t>to </a:t>
            </a:r>
            <a:r>
              <a:rPr lang="en-US" dirty="0" smtClean="0">
                <a:latin typeface="Times New Roman"/>
              </a:rPr>
              <a:t>hide information or evade the question.</a:t>
            </a:r>
          </a:p>
          <a:p>
            <a:pPr>
              <a:defRPr/>
            </a:pPr>
            <a:endParaRPr lang="en-US" dirty="0" smtClean="0">
              <a:latin typeface="Times New Roman"/>
            </a:endParaRPr>
          </a:p>
          <a:p>
            <a:pPr>
              <a:defRPr/>
            </a:pPr>
            <a:r>
              <a:rPr lang="en-US" dirty="0" smtClean="0">
                <a:latin typeface="Times New Roman"/>
              </a:rPr>
              <a:t>The value of open-ended questions is well illustrated by thinking about the children's game of Battleship. In the game, each side hides its ships by arranging them on a grid the opponent cannot see. Then each player drops</a:t>
            </a:r>
          </a:p>
          <a:p>
            <a:pPr>
              <a:defRPr/>
            </a:pPr>
            <a:r>
              <a:rPr lang="en-US" dirty="0" smtClean="0">
                <a:latin typeface="Times New Roman"/>
              </a:rPr>
              <a:t>bombs on the other side's ships by calling out a location on the opponent's grid. </a:t>
            </a:r>
            <a:r>
              <a:rPr lang="en-US" sz="1600" dirty="0" smtClean="0">
                <a:latin typeface="Times New Roman"/>
              </a:rPr>
              <a:t>If </a:t>
            </a:r>
            <a:r>
              <a:rPr lang="en-US" dirty="0" smtClean="0">
                <a:latin typeface="Times New Roman"/>
              </a:rPr>
              <a:t>the location is not occupied by an opponent's ship, it is a miss, but, if it is occupied, it is a hit. Many depositions are like playing Battleship, with the taking attorney asking a series of narrow questions, hoping for a hit on what the witness knows, but also coming up with many misses. Here is an example of such an examination in a personal injury case.</a:t>
            </a:r>
          </a:p>
          <a:p>
            <a:pPr>
              <a:defRPr/>
            </a:pPr>
            <a:r>
              <a:rPr lang="en-US" dirty="0" smtClean="0">
                <a:latin typeface="Times New Roman"/>
              </a:rPr>
              <a:t>Q: Were you driving west on Mattis Street at the rime of the</a:t>
            </a:r>
          </a:p>
          <a:p>
            <a:pPr>
              <a:defRPr/>
            </a:pPr>
            <a:r>
              <a:rPr lang="en-US" dirty="0" smtClean="0">
                <a:latin typeface="Times New Roman"/>
              </a:rPr>
              <a:t>accident?</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driving within the speed limit?</a:t>
            </a:r>
          </a:p>
          <a:p>
            <a:pPr>
              <a:defRPr/>
            </a:pPr>
            <a:r>
              <a:rPr lang="en-US" dirty="0" smtClean="0">
                <a:latin typeface="Times New Roman"/>
              </a:rPr>
              <a:t>A: Yes.</a:t>
            </a:r>
          </a:p>
          <a:p>
            <a:pPr>
              <a:defRPr/>
            </a:pPr>
            <a:r>
              <a:rPr lang="en-US" dirty="0" smtClean="0">
                <a:latin typeface="Times New Roman"/>
              </a:rPr>
              <a:t>Q: Was the intersection a four-way stop?</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looking at the traffic ahead?</a:t>
            </a:r>
          </a:p>
          <a:p>
            <a:pPr>
              <a:defRPr/>
            </a:pPr>
            <a:r>
              <a:rPr lang="en-US" sz="1100" dirty="0" smtClean="0">
                <a:latin typeface="Arial"/>
              </a:rPr>
              <a:t>A: </a:t>
            </a:r>
            <a:r>
              <a:rPr lang="en-US" dirty="0" smtClean="0">
                <a:latin typeface="Times New Roman"/>
              </a:rPr>
              <a:t>Yes.</a:t>
            </a:r>
          </a:p>
          <a:p>
            <a:pPr>
              <a:defRPr/>
            </a:pPr>
            <a:r>
              <a:rPr lang="en-US" dirty="0" smtClean="0">
                <a:latin typeface="Times New Roman"/>
              </a:rPr>
              <a:t>Q: Was traffic heavy at that time of the morning?</a:t>
            </a:r>
          </a:p>
          <a:p>
            <a:pPr>
              <a:defRPr/>
            </a:pPr>
            <a:r>
              <a:rPr lang="en-US" sz="1600" dirty="0" smtClean="0">
                <a:latin typeface="Times New Roman"/>
              </a:rPr>
              <a:t>A: No.</a:t>
            </a:r>
          </a:p>
          <a:p>
            <a:pPr>
              <a:defRPr/>
            </a:pPr>
            <a:r>
              <a:rPr lang="en-US" sz="1600" dirty="0" smtClean="0">
                <a:latin typeface="Times New Roman"/>
              </a:rPr>
              <a:t>Q_: </a:t>
            </a:r>
            <a:r>
              <a:rPr lang="en-US" dirty="0" smtClean="0">
                <a:latin typeface="Times New Roman"/>
              </a:rPr>
              <a:t>Did you see the plaintiff before the collision?</a:t>
            </a:r>
          </a:p>
          <a:p>
            <a:pPr>
              <a:defRPr/>
            </a:pPr>
            <a:r>
              <a:rPr lang="en-US" dirty="0" smtClean="0">
                <a:latin typeface="Times New Roman"/>
              </a:rPr>
              <a:t>A: Yes</a:t>
            </a:r>
          </a:p>
          <a:p>
            <a:pPr>
              <a:defRPr/>
            </a:pPr>
            <a:endParaRPr lang="en-US" dirty="0" smtClean="0">
              <a:latin typeface="Times New Roman"/>
            </a:endParaRPr>
          </a:p>
          <a:p>
            <a:pPr>
              <a:defRPr/>
            </a:pPr>
            <a:r>
              <a:rPr lang="en-US" dirty="0" smtClean="0">
                <a:latin typeface="Times New Roman"/>
              </a:rPr>
              <a:t>This technique works fine as long as you ask all the right questions. But if you fail to ask a question on a topic on which the witness has information, you will have a miss, just as in Battleship. In the above example, if you fail</a:t>
            </a:r>
          </a:p>
          <a:p>
            <a:pPr>
              <a:defRPr/>
            </a:pPr>
            <a:r>
              <a:rPr lang="en-US" dirty="0" smtClean="0">
                <a:latin typeface="Times New Roman"/>
              </a:rPr>
              <a:t>to ask "Did you stop at the intersection?" the witness will never have to tell how she ignored the stop sign, went through the intersection, and collided with the plaintiff's car. The results are much better when you ask open-ended questions that force witnesses </a:t>
            </a:r>
            <a:r>
              <a:rPr lang="en-US" sz="1100" dirty="0" smtClean="0">
                <a:latin typeface="Times New Roman"/>
              </a:rPr>
              <a:t>to </a:t>
            </a:r>
            <a:r>
              <a:rPr lang="en-US" dirty="0" smtClean="0">
                <a:latin typeface="Times New Roman"/>
              </a:rPr>
              <a:t>tell what they know. Instead of playing Battleship, you are, in effect, asking to look at the opponent's grid.</a:t>
            </a:r>
          </a:p>
          <a:p>
            <a:pPr>
              <a:defRPr/>
            </a:pPr>
            <a:r>
              <a:rPr lang="en-US" sz="1800" dirty="0" smtClean="0">
                <a:latin typeface="Times New Roman"/>
              </a:rPr>
              <a:t>If </a:t>
            </a:r>
            <a:r>
              <a:rPr lang="en-US" dirty="0" smtClean="0">
                <a:latin typeface="Times New Roman"/>
              </a:rPr>
              <a:t>we were </a:t>
            </a:r>
            <a:r>
              <a:rPr lang="en-US" sz="1100" dirty="0" smtClean="0">
                <a:latin typeface="Times New Roman"/>
              </a:rPr>
              <a:t>to </a:t>
            </a:r>
            <a:r>
              <a:rPr lang="en-US" dirty="0" smtClean="0">
                <a:latin typeface="Times New Roman"/>
              </a:rPr>
              <a:t>rerun the above example using open-ended questions, </a:t>
            </a:r>
            <a:r>
              <a:rPr lang="en-US" sz="1400" dirty="0" smtClean="0">
                <a:latin typeface="Times New Roman"/>
              </a:rPr>
              <a:t>it </a:t>
            </a:r>
            <a:r>
              <a:rPr lang="en-US" dirty="0" smtClean="0">
                <a:latin typeface="Times New Roman"/>
              </a:rPr>
              <a:t>would sound like this:</a:t>
            </a:r>
          </a:p>
          <a:p>
            <a:pPr>
              <a:defRPr/>
            </a:pPr>
            <a:r>
              <a:rPr lang="en-US" sz="1800" dirty="0" smtClean="0">
                <a:latin typeface="Times New Roman"/>
              </a:rPr>
              <a:t>Q: </a:t>
            </a:r>
            <a:r>
              <a:rPr lang="en-US" dirty="0" smtClean="0">
                <a:latin typeface="Times New Roman"/>
              </a:rPr>
              <a:t>Tell me what you were doing just before the accident.</a:t>
            </a:r>
          </a:p>
          <a:p>
            <a:pPr>
              <a:defRPr/>
            </a:pPr>
            <a:r>
              <a:rPr lang="en-US" sz="1800" dirty="0" smtClean="0">
                <a:latin typeface="Times New Roman"/>
              </a:rPr>
              <a:t>Q: </a:t>
            </a:r>
            <a:r>
              <a:rPr lang="en-US" dirty="0" smtClean="0">
                <a:latin typeface="Times New Roman"/>
              </a:rPr>
              <a:t>Where were you going?</a:t>
            </a:r>
          </a:p>
          <a:p>
            <a:pPr>
              <a:defRPr/>
            </a:pPr>
            <a:r>
              <a:rPr lang="en-US" sz="1800" dirty="0" smtClean="0">
                <a:latin typeface="Times New Roman"/>
              </a:rPr>
              <a:t>Q: </a:t>
            </a:r>
            <a:r>
              <a:rPr lang="en-US" dirty="0" smtClean="0">
                <a:latin typeface="Times New Roman"/>
              </a:rPr>
              <a:t>Why were you going there?</a:t>
            </a:r>
          </a:p>
          <a:p>
            <a:pPr>
              <a:defRPr/>
            </a:pPr>
            <a:r>
              <a:rPr lang="en-US" sz="1800" dirty="0" smtClean="0">
                <a:latin typeface="Times New Roman"/>
              </a:rPr>
              <a:t>Q: </a:t>
            </a:r>
            <a:r>
              <a:rPr lang="en-US" dirty="0" smtClean="0">
                <a:latin typeface="Times New Roman"/>
              </a:rPr>
              <a:t>What were you looking at?</a:t>
            </a:r>
          </a:p>
          <a:p>
            <a:pPr>
              <a:defRPr/>
            </a:pPr>
            <a:r>
              <a:rPr lang="en-US" sz="1800" dirty="0" smtClean="0">
                <a:latin typeface="Times New Roman"/>
              </a:rPr>
              <a:t>Q: </a:t>
            </a:r>
            <a:r>
              <a:rPr lang="en-US" dirty="0" smtClean="0">
                <a:latin typeface="Times New Roman"/>
              </a:rPr>
              <a:t>What did you see?</a:t>
            </a:r>
          </a:p>
          <a:p>
            <a:pPr>
              <a:defRPr/>
            </a:pPr>
            <a:r>
              <a:rPr lang="en-US" sz="1800" dirty="0" smtClean="0">
                <a:latin typeface="Times New Roman"/>
              </a:rPr>
              <a:t>Q: </a:t>
            </a:r>
            <a:r>
              <a:rPr lang="en-US" dirty="0" smtClean="0">
                <a:latin typeface="Times New Roman"/>
              </a:rPr>
              <a:t>What was the traffic like?</a:t>
            </a:r>
          </a:p>
          <a:p>
            <a:pPr>
              <a:defRPr/>
            </a:pPr>
            <a:r>
              <a:rPr lang="en-US" dirty="0" smtClean="0">
                <a:latin typeface="Times New Roman"/>
              </a:rPr>
              <a:t>Q: Describe the intersection for me.</a:t>
            </a:r>
          </a:p>
          <a:p>
            <a:pPr>
              <a:defRPr/>
            </a:pPr>
            <a:r>
              <a:rPr lang="en-US" sz="1800" dirty="0" smtClean="0">
                <a:latin typeface="Times New Roman"/>
              </a:rPr>
              <a:t>Q: </a:t>
            </a:r>
            <a:r>
              <a:rPr lang="en-US" dirty="0" smtClean="0">
                <a:latin typeface="Times New Roman"/>
              </a:rPr>
              <a:t>What did you do when you came to the intersection?</a:t>
            </a:r>
          </a:p>
          <a:p>
            <a:pPr>
              <a:defRPr/>
            </a:pPr>
            <a:r>
              <a:rPr lang="en-US" sz="2000" dirty="0" smtClean="0">
                <a:latin typeface="Arial"/>
              </a:rPr>
              <a:t>Q </a:t>
            </a:r>
            <a:r>
              <a:rPr lang="en-US" dirty="0" smtClean="0">
                <a:latin typeface="Times New Roman"/>
              </a:rPr>
              <a:t>When did you </a:t>
            </a:r>
            <a:r>
              <a:rPr lang="en-US" sz="1800" dirty="0" smtClean="0">
                <a:latin typeface="Times New Roman"/>
              </a:rPr>
              <a:t>first </a:t>
            </a:r>
            <a:r>
              <a:rPr lang="en-US" dirty="0" smtClean="0">
                <a:latin typeface="Times New Roman"/>
              </a:rPr>
              <a:t>see the plaintiff?</a:t>
            </a:r>
          </a:p>
          <a:p>
            <a:pPr>
              <a:defRPr/>
            </a:pPr>
            <a:r>
              <a:rPr lang="en-US" sz="1800" dirty="0" smtClean="0">
                <a:latin typeface="Times New Roman"/>
              </a:rPr>
              <a:t>Q: </a:t>
            </a:r>
            <a:r>
              <a:rPr lang="en-US" dirty="0" smtClean="0">
                <a:latin typeface="Times New Roman"/>
              </a:rPr>
              <a:t>Tell me everything that happened after you saw the plaintiff.</a:t>
            </a:r>
          </a:p>
          <a:p>
            <a:pPr>
              <a:defRPr/>
            </a:pPr>
            <a:r>
              <a:rPr lang="en-US" sz="1800" dirty="0" smtClean="0">
                <a:latin typeface="Times New Roman"/>
              </a:rPr>
              <a:t>Q: </a:t>
            </a:r>
            <a:r>
              <a:rPr lang="en-US" dirty="0" smtClean="0">
                <a:latin typeface="Times New Roman"/>
              </a:rPr>
              <a:t>Why did the accident happen?</a:t>
            </a:r>
          </a:p>
          <a:p>
            <a:pPr>
              <a:defRPr/>
            </a:pPr>
            <a:endParaRPr lang="en-US" dirty="0" smtClean="0">
              <a:latin typeface="Times New Roman"/>
            </a:endParaRPr>
          </a:p>
          <a:p>
            <a:pPr>
              <a:defRPr/>
            </a:pPr>
            <a:r>
              <a:rPr lang="en-US" dirty="0" smtClean="0">
                <a:latin typeface="Times New Roman"/>
              </a:rPr>
              <a:t>Using open-ended questions is particularly important when considering how witnesses are often prepared for their depositions. A standard instruction</a:t>
            </a:r>
          </a:p>
          <a:p>
            <a:pPr>
              <a:defRPr/>
            </a:pPr>
            <a:r>
              <a:rPr lang="en-US" dirty="0" smtClean="0">
                <a:latin typeface="Times New Roman"/>
              </a:rPr>
              <a:t>is: "Listen to the question, answer only the question asked, do not volunteer." Open-ended questions do not permit the witness to parse the question and avoid providing information. In effect, the witness is forced to</a:t>
            </a:r>
          </a:p>
          <a:p>
            <a:pPr>
              <a:defRPr/>
            </a:pPr>
            <a:r>
              <a:rPr lang="en-US" dirty="0" smtClean="0">
                <a:latin typeface="Times New Roman"/>
              </a:rPr>
              <a:t>volunteer information.</a:t>
            </a:r>
            <a:endParaRPr lang="en-US" dirty="0"/>
          </a:p>
        </p:txBody>
      </p:sp>
      <p:sp>
        <p:nvSpPr>
          <p:cNvPr id="4" name="Slide Number Placeholder 3"/>
          <p:cNvSpPr>
            <a:spLocks noGrp="1"/>
          </p:cNvSpPr>
          <p:nvPr>
            <p:ph type="sldNum" sz="quarter" idx="5"/>
          </p:nvPr>
        </p:nvSpPr>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fld id="{DAE50038-7C7B-42AB-AF7A-309CA9958FDE}" type="slidenum">
              <a:rPr lang="en-US" altLang="en-US" smtClean="0">
                <a:latin typeface="Arial" panose="020B0604020202020204" pitchFamily="34" charset="0"/>
              </a:rPr>
              <a:pPr>
                <a:defRPr/>
              </a:pPr>
              <a:t>10</a:t>
            </a:fld>
            <a:endParaRPr lang="en-US" altLang="en-US"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smtClean="0">
                <a:latin typeface="Times New Roman"/>
              </a:rPr>
              <a:t>Top of the Funnel: Open-Ended Questions</a:t>
            </a:r>
          </a:p>
          <a:p>
            <a:pPr>
              <a:defRPr/>
            </a:pPr>
            <a:endParaRPr lang="en-US" b="1" i="1" dirty="0" smtClean="0">
              <a:latin typeface="Times New Roman"/>
            </a:endParaRPr>
          </a:p>
          <a:p>
            <a:pPr>
              <a:defRPr/>
            </a:pPr>
            <a:r>
              <a:rPr lang="en-US" dirty="0" smtClean="0">
                <a:latin typeface="Times New Roman"/>
              </a:rPr>
              <a:t>Once you have the list and have decided what topic on the list you will explore first, the next step is </a:t>
            </a:r>
            <a:r>
              <a:rPr lang="en-US" sz="1050" dirty="0" smtClean="0">
                <a:latin typeface="Times New Roman"/>
              </a:rPr>
              <a:t>to </a:t>
            </a:r>
            <a:r>
              <a:rPr lang="en-US" dirty="0" smtClean="0">
                <a:latin typeface="Times New Roman"/>
              </a:rPr>
              <a:t>begin questioning about the topic using open-ended questions. The questions should resemble the wide mouth of a funnel, gathering up everything the witness knows that may be relevant to the topic.  The classic reporter's questions-who, what, when, where, why, how, supplemented by "describe" “explain" and ‘Tell me about'-will best</a:t>
            </a:r>
          </a:p>
          <a:p>
            <a:pPr>
              <a:defRPr/>
            </a:pPr>
            <a:r>
              <a:rPr lang="en-US" dirty="0" smtClean="0">
                <a:latin typeface="Times New Roman"/>
              </a:rPr>
              <a:t>encourage witnesses </a:t>
            </a:r>
            <a:r>
              <a:rPr lang="en-US" sz="1050" dirty="0" smtClean="0">
                <a:latin typeface="Times New Roman"/>
              </a:rPr>
              <a:t>to </a:t>
            </a:r>
            <a:r>
              <a:rPr lang="en-US" dirty="0" smtClean="0">
                <a:latin typeface="Times New Roman"/>
              </a:rPr>
              <a:t>reveal all they know. Open-ended questions force the witness </a:t>
            </a:r>
            <a:r>
              <a:rPr lang="en-US" sz="1050" dirty="0" smtClean="0">
                <a:latin typeface="Times New Roman"/>
              </a:rPr>
              <a:t>to </a:t>
            </a:r>
            <a:r>
              <a:rPr lang="en-US" dirty="0" smtClean="0">
                <a:latin typeface="Times New Roman"/>
              </a:rPr>
              <a:t>provide the information covered by the question making it much more difficult </a:t>
            </a:r>
            <a:r>
              <a:rPr lang="en-US" sz="1050" dirty="0" smtClean="0">
                <a:latin typeface="Times New Roman"/>
              </a:rPr>
              <a:t>to </a:t>
            </a:r>
            <a:r>
              <a:rPr lang="en-US" dirty="0" smtClean="0">
                <a:latin typeface="Times New Roman"/>
              </a:rPr>
              <a:t>hide information or evade the question.</a:t>
            </a:r>
          </a:p>
          <a:p>
            <a:pPr>
              <a:defRPr/>
            </a:pPr>
            <a:endParaRPr lang="en-US" dirty="0" smtClean="0">
              <a:latin typeface="Times New Roman"/>
            </a:endParaRPr>
          </a:p>
          <a:p>
            <a:pPr>
              <a:defRPr/>
            </a:pPr>
            <a:r>
              <a:rPr lang="en-US" dirty="0" smtClean="0">
                <a:latin typeface="Times New Roman"/>
              </a:rPr>
              <a:t>The value of open-ended questions is well illustrated by thinking about the children's game of Battleship. In the game, each side hides its ships by arranging them on a grid the opponent cannot see. Then each player drops</a:t>
            </a:r>
          </a:p>
          <a:p>
            <a:pPr>
              <a:defRPr/>
            </a:pPr>
            <a:r>
              <a:rPr lang="en-US" dirty="0" smtClean="0">
                <a:latin typeface="Times New Roman"/>
              </a:rPr>
              <a:t>bombs on the other side's ships by calling out a location on the opponent's grid. </a:t>
            </a:r>
            <a:r>
              <a:rPr lang="en-US" sz="1600" dirty="0" smtClean="0">
                <a:latin typeface="Times New Roman"/>
              </a:rPr>
              <a:t>If </a:t>
            </a:r>
            <a:r>
              <a:rPr lang="en-US" dirty="0" smtClean="0">
                <a:latin typeface="Times New Roman"/>
              </a:rPr>
              <a:t>the location is not occupied by an opponent's ship, it is a miss, but, if it is occupied, it is a hit. Many depositions are like playing Battleship, with the taking attorney asking a series of narrow questions, hoping for a hit on what the witness knows, but also coming up with many misses. Here is an example of such an examination in a personal injury case.</a:t>
            </a:r>
          </a:p>
          <a:p>
            <a:pPr>
              <a:defRPr/>
            </a:pPr>
            <a:r>
              <a:rPr lang="en-US" dirty="0" smtClean="0">
                <a:latin typeface="Times New Roman"/>
              </a:rPr>
              <a:t>Q: Were you driving west on Mattis Street at the rime of the</a:t>
            </a:r>
          </a:p>
          <a:p>
            <a:pPr>
              <a:defRPr/>
            </a:pPr>
            <a:r>
              <a:rPr lang="en-US" dirty="0" smtClean="0">
                <a:latin typeface="Times New Roman"/>
              </a:rPr>
              <a:t>accident?</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driving within the speed limit?</a:t>
            </a:r>
          </a:p>
          <a:p>
            <a:pPr>
              <a:defRPr/>
            </a:pPr>
            <a:r>
              <a:rPr lang="en-US" dirty="0" smtClean="0">
                <a:latin typeface="Times New Roman"/>
              </a:rPr>
              <a:t>A: Yes.</a:t>
            </a:r>
          </a:p>
          <a:p>
            <a:pPr>
              <a:defRPr/>
            </a:pPr>
            <a:r>
              <a:rPr lang="en-US" dirty="0" smtClean="0">
                <a:latin typeface="Times New Roman"/>
              </a:rPr>
              <a:t>Q: Was the intersection a four-way stop?</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looking at the traffic ahead?</a:t>
            </a:r>
          </a:p>
          <a:p>
            <a:pPr>
              <a:defRPr/>
            </a:pPr>
            <a:r>
              <a:rPr lang="en-US" sz="1100" dirty="0" smtClean="0">
                <a:latin typeface="Arial"/>
              </a:rPr>
              <a:t>A: </a:t>
            </a:r>
            <a:r>
              <a:rPr lang="en-US" dirty="0" smtClean="0">
                <a:latin typeface="Times New Roman"/>
              </a:rPr>
              <a:t>Yes.</a:t>
            </a:r>
          </a:p>
          <a:p>
            <a:pPr>
              <a:defRPr/>
            </a:pPr>
            <a:r>
              <a:rPr lang="en-US" dirty="0" smtClean="0">
                <a:latin typeface="Times New Roman"/>
              </a:rPr>
              <a:t>Q: Was traffic heavy at that time of the morning?</a:t>
            </a:r>
          </a:p>
          <a:p>
            <a:pPr>
              <a:defRPr/>
            </a:pPr>
            <a:r>
              <a:rPr lang="en-US" sz="1600" dirty="0" smtClean="0">
                <a:latin typeface="Times New Roman"/>
              </a:rPr>
              <a:t>A: No.</a:t>
            </a:r>
          </a:p>
          <a:p>
            <a:pPr>
              <a:defRPr/>
            </a:pPr>
            <a:r>
              <a:rPr lang="en-US" sz="1600" dirty="0" smtClean="0">
                <a:latin typeface="Times New Roman"/>
              </a:rPr>
              <a:t>Q_: </a:t>
            </a:r>
            <a:r>
              <a:rPr lang="en-US" dirty="0" smtClean="0">
                <a:latin typeface="Times New Roman"/>
              </a:rPr>
              <a:t>Did you see the plaintiff before the collision?</a:t>
            </a:r>
          </a:p>
          <a:p>
            <a:pPr>
              <a:defRPr/>
            </a:pPr>
            <a:r>
              <a:rPr lang="en-US" dirty="0" smtClean="0">
                <a:latin typeface="Times New Roman"/>
              </a:rPr>
              <a:t>A: Yes</a:t>
            </a:r>
          </a:p>
          <a:p>
            <a:pPr>
              <a:defRPr/>
            </a:pPr>
            <a:endParaRPr lang="en-US" dirty="0" smtClean="0">
              <a:latin typeface="Times New Roman"/>
            </a:endParaRPr>
          </a:p>
          <a:p>
            <a:pPr>
              <a:defRPr/>
            </a:pPr>
            <a:r>
              <a:rPr lang="en-US" dirty="0" smtClean="0">
                <a:latin typeface="Times New Roman"/>
              </a:rPr>
              <a:t>This technique works fine as long as you ask all the right questions. But if you fail to ask a question on a topic on which the witness has information, you will have a miss, just as in Battleship. In the above example, if you fail</a:t>
            </a:r>
          </a:p>
          <a:p>
            <a:pPr>
              <a:defRPr/>
            </a:pPr>
            <a:r>
              <a:rPr lang="en-US" dirty="0" smtClean="0">
                <a:latin typeface="Times New Roman"/>
              </a:rPr>
              <a:t>to ask "Did you stop at the intersection?" the witness will never have to tell how she ignored the stop sign, went through the intersection, and collided with the plaintiff's car. The results are much better when you ask open-ended questions that force witnesses </a:t>
            </a:r>
            <a:r>
              <a:rPr lang="en-US" sz="1100" dirty="0" smtClean="0">
                <a:latin typeface="Times New Roman"/>
              </a:rPr>
              <a:t>to </a:t>
            </a:r>
            <a:r>
              <a:rPr lang="en-US" dirty="0" smtClean="0">
                <a:latin typeface="Times New Roman"/>
              </a:rPr>
              <a:t>tell what they know. Instead of playing Battleship, you are, in effect, asking to look at the opponent's grid.</a:t>
            </a:r>
          </a:p>
          <a:p>
            <a:pPr>
              <a:defRPr/>
            </a:pPr>
            <a:r>
              <a:rPr lang="en-US" sz="1800" dirty="0" smtClean="0">
                <a:latin typeface="Times New Roman"/>
              </a:rPr>
              <a:t>If </a:t>
            </a:r>
            <a:r>
              <a:rPr lang="en-US" dirty="0" smtClean="0">
                <a:latin typeface="Times New Roman"/>
              </a:rPr>
              <a:t>we were </a:t>
            </a:r>
            <a:r>
              <a:rPr lang="en-US" sz="1100" dirty="0" smtClean="0">
                <a:latin typeface="Times New Roman"/>
              </a:rPr>
              <a:t>to </a:t>
            </a:r>
            <a:r>
              <a:rPr lang="en-US" dirty="0" smtClean="0">
                <a:latin typeface="Times New Roman"/>
              </a:rPr>
              <a:t>rerun the above example using open-ended questions, </a:t>
            </a:r>
            <a:r>
              <a:rPr lang="en-US" sz="1400" dirty="0" smtClean="0">
                <a:latin typeface="Times New Roman"/>
              </a:rPr>
              <a:t>it </a:t>
            </a:r>
            <a:r>
              <a:rPr lang="en-US" dirty="0" smtClean="0">
                <a:latin typeface="Times New Roman"/>
              </a:rPr>
              <a:t>would sound like this:</a:t>
            </a:r>
          </a:p>
          <a:p>
            <a:pPr>
              <a:defRPr/>
            </a:pPr>
            <a:r>
              <a:rPr lang="en-US" sz="1800" dirty="0" smtClean="0">
                <a:latin typeface="Times New Roman"/>
              </a:rPr>
              <a:t>Q: </a:t>
            </a:r>
            <a:r>
              <a:rPr lang="en-US" dirty="0" smtClean="0">
                <a:latin typeface="Times New Roman"/>
              </a:rPr>
              <a:t>Tell me what you were doing just before the accident.</a:t>
            </a:r>
          </a:p>
          <a:p>
            <a:pPr>
              <a:defRPr/>
            </a:pPr>
            <a:r>
              <a:rPr lang="en-US" sz="1800" dirty="0" smtClean="0">
                <a:latin typeface="Times New Roman"/>
              </a:rPr>
              <a:t>Q: </a:t>
            </a:r>
            <a:r>
              <a:rPr lang="en-US" dirty="0" smtClean="0">
                <a:latin typeface="Times New Roman"/>
              </a:rPr>
              <a:t>Where were you going?</a:t>
            </a:r>
          </a:p>
          <a:p>
            <a:pPr>
              <a:defRPr/>
            </a:pPr>
            <a:r>
              <a:rPr lang="en-US" sz="1800" dirty="0" smtClean="0">
                <a:latin typeface="Times New Roman"/>
              </a:rPr>
              <a:t>Q: </a:t>
            </a:r>
            <a:r>
              <a:rPr lang="en-US" dirty="0" smtClean="0">
                <a:latin typeface="Times New Roman"/>
              </a:rPr>
              <a:t>Why were you going there?</a:t>
            </a:r>
          </a:p>
          <a:p>
            <a:pPr>
              <a:defRPr/>
            </a:pPr>
            <a:r>
              <a:rPr lang="en-US" sz="1800" dirty="0" smtClean="0">
                <a:latin typeface="Times New Roman"/>
              </a:rPr>
              <a:t>Q: </a:t>
            </a:r>
            <a:r>
              <a:rPr lang="en-US" dirty="0" smtClean="0">
                <a:latin typeface="Times New Roman"/>
              </a:rPr>
              <a:t>What were you looking at?</a:t>
            </a:r>
          </a:p>
          <a:p>
            <a:pPr>
              <a:defRPr/>
            </a:pPr>
            <a:r>
              <a:rPr lang="en-US" sz="1800" dirty="0" smtClean="0">
                <a:latin typeface="Times New Roman"/>
              </a:rPr>
              <a:t>Q: </a:t>
            </a:r>
            <a:r>
              <a:rPr lang="en-US" dirty="0" smtClean="0">
                <a:latin typeface="Times New Roman"/>
              </a:rPr>
              <a:t>What did you see?</a:t>
            </a:r>
          </a:p>
          <a:p>
            <a:pPr>
              <a:defRPr/>
            </a:pPr>
            <a:r>
              <a:rPr lang="en-US" sz="1800" dirty="0" smtClean="0">
                <a:latin typeface="Times New Roman"/>
              </a:rPr>
              <a:t>Q: </a:t>
            </a:r>
            <a:r>
              <a:rPr lang="en-US" dirty="0" smtClean="0">
                <a:latin typeface="Times New Roman"/>
              </a:rPr>
              <a:t>What was the traffic like?</a:t>
            </a:r>
          </a:p>
          <a:p>
            <a:pPr>
              <a:defRPr/>
            </a:pPr>
            <a:r>
              <a:rPr lang="en-US" dirty="0" smtClean="0">
                <a:latin typeface="Times New Roman"/>
              </a:rPr>
              <a:t>Q: Describe the intersection for me.</a:t>
            </a:r>
          </a:p>
          <a:p>
            <a:pPr>
              <a:defRPr/>
            </a:pPr>
            <a:r>
              <a:rPr lang="en-US" sz="1800" dirty="0" smtClean="0">
                <a:latin typeface="Times New Roman"/>
              </a:rPr>
              <a:t>Q: </a:t>
            </a:r>
            <a:r>
              <a:rPr lang="en-US" dirty="0" smtClean="0">
                <a:latin typeface="Times New Roman"/>
              </a:rPr>
              <a:t>What did you do when you came to the intersection?</a:t>
            </a:r>
          </a:p>
          <a:p>
            <a:pPr>
              <a:defRPr/>
            </a:pPr>
            <a:r>
              <a:rPr lang="en-US" sz="2000" dirty="0" smtClean="0">
                <a:latin typeface="Arial"/>
              </a:rPr>
              <a:t>Q </a:t>
            </a:r>
            <a:r>
              <a:rPr lang="en-US" dirty="0" smtClean="0">
                <a:latin typeface="Times New Roman"/>
              </a:rPr>
              <a:t>When did you </a:t>
            </a:r>
            <a:r>
              <a:rPr lang="en-US" sz="1800" dirty="0" smtClean="0">
                <a:latin typeface="Times New Roman"/>
              </a:rPr>
              <a:t>first </a:t>
            </a:r>
            <a:r>
              <a:rPr lang="en-US" dirty="0" smtClean="0">
                <a:latin typeface="Times New Roman"/>
              </a:rPr>
              <a:t>see the plaintiff?</a:t>
            </a:r>
          </a:p>
          <a:p>
            <a:pPr>
              <a:defRPr/>
            </a:pPr>
            <a:r>
              <a:rPr lang="en-US" sz="1800" dirty="0" smtClean="0">
                <a:latin typeface="Times New Roman"/>
              </a:rPr>
              <a:t>Q: </a:t>
            </a:r>
            <a:r>
              <a:rPr lang="en-US" dirty="0" smtClean="0">
                <a:latin typeface="Times New Roman"/>
              </a:rPr>
              <a:t>Tell me everything that happened after you saw the plaintiff.</a:t>
            </a:r>
          </a:p>
          <a:p>
            <a:pPr>
              <a:defRPr/>
            </a:pPr>
            <a:r>
              <a:rPr lang="en-US" sz="1800" dirty="0" smtClean="0">
                <a:latin typeface="Times New Roman"/>
              </a:rPr>
              <a:t>Q: </a:t>
            </a:r>
            <a:r>
              <a:rPr lang="en-US" dirty="0" smtClean="0">
                <a:latin typeface="Times New Roman"/>
              </a:rPr>
              <a:t>Why did the accident happen?</a:t>
            </a:r>
          </a:p>
          <a:p>
            <a:pPr>
              <a:defRPr/>
            </a:pPr>
            <a:endParaRPr lang="en-US" dirty="0" smtClean="0">
              <a:latin typeface="Times New Roman"/>
            </a:endParaRPr>
          </a:p>
          <a:p>
            <a:pPr>
              <a:defRPr/>
            </a:pPr>
            <a:r>
              <a:rPr lang="en-US" dirty="0" smtClean="0">
                <a:latin typeface="Times New Roman"/>
              </a:rPr>
              <a:t>Using open-ended questions is particularly important when considering how witnesses are often prepared for their depositions. A standard instruction</a:t>
            </a:r>
          </a:p>
          <a:p>
            <a:pPr>
              <a:defRPr/>
            </a:pPr>
            <a:r>
              <a:rPr lang="en-US" dirty="0" smtClean="0">
                <a:latin typeface="Times New Roman"/>
              </a:rPr>
              <a:t>is: "Listen to the question, answer only the question asked, do not volunteer." Open-ended questions do not permit the witness to parse the question and avoid providing information. In effect, the witness is forced to</a:t>
            </a:r>
          </a:p>
          <a:p>
            <a:pPr>
              <a:defRPr/>
            </a:pPr>
            <a:r>
              <a:rPr lang="en-US" dirty="0" smtClean="0">
                <a:latin typeface="Times New Roman"/>
              </a:rPr>
              <a:t>volunteer information.</a:t>
            </a:r>
            <a:endParaRPr lang="en-US" dirty="0"/>
          </a:p>
        </p:txBody>
      </p:sp>
      <p:sp>
        <p:nvSpPr>
          <p:cNvPr id="4" name="Slide Number Placeholder 3"/>
          <p:cNvSpPr>
            <a:spLocks noGrp="1"/>
          </p:cNvSpPr>
          <p:nvPr>
            <p:ph type="sldNum" sz="quarter" idx="5"/>
          </p:nvPr>
        </p:nvSpPr>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fld id="{E90E9F54-834A-4715-B23B-40AD5C17F83E}" type="slidenum">
              <a:rPr lang="en-US" altLang="en-US" smtClean="0">
                <a:latin typeface="Arial" panose="020B0604020202020204" pitchFamily="34" charset="0"/>
              </a:rPr>
              <a:pPr>
                <a:defRPr/>
              </a:pPr>
              <a:t>11</a:t>
            </a:fld>
            <a:endParaRPr lang="en-US" altLang="en-US"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smtClean="0">
                <a:latin typeface="Times New Roman"/>
              </a:rPr>
              <a:t>Top of the Funnel: Open-Ended Questions</a:t>
            </a:r>
          </a:p>
          <a:p>
            <a:pPr>
              <a:defRPr/>
            </a:pPr>
            <a:endParaRPr lang="en-US" b="1" i="1" dirty="0" smtClean="0">
              <a:latin typeface="Times New Roman"/>
            </a:endParaRPr>
          </a:p>
          <a:p>
            <a:pPr>
              <a:defRPr/>
            </a:pPr>
            <a:r>
              <a:rPr lang="en-US" dirty="0" smtClean="0">
                <a:latin typeface="Times New Roman"/>
              </a:rPr>
              <a:t>Once you have the list and have decided what topic on the list you will explore first, the next step is </a:t>
            </a:r>
            <a:r>
              <a:rPr lang="en-US" sz="1050" dirty="0" smtClean="0">
                <a:latin typeface="Times New Roman"/>
              </a:rPr>
              <a:t>to </a:t>
            </a:r>
            <a:r>
              <a:rPr lang="en-US" dirty="0" smtClean="0">
                <a:latin typeface="Times New Roman"/>
              </a:rPr>
              <a:t>begin questioning about the topic using open-ended questions. The questions should resemble the wide mouth of a funnel, gathering up everything the witness knows that may be relevant to the topic.  The classic reporter's questions-who, what, when, where, why, how, supplemented by "describe" “explain" and ‘Tell me about'-will best</a:t>
            </a:r>
          </a:p>
          <a:p>
            <a:pPr>
              <a:defRPr/>
            </a:pPr>
            <a:r>
              <a:rPr lang="en-US" dirty="0" smtClean="0">
                <a:latin typeface="Times New Roman"/>
              </a:rPr>
              <a:t>encourage witnesses </a:t>
            </a:r>
            <a:r>
              <a:rPr lang="en-US" sz="1050" dirty="0" smtClean="0">
                <a:latin typeface="Times New Roman"/>
              </a:rPr>
              <a:t>to </a:t>
            </a:r>
            <a:r>
              <a:rPr lang="en-US" dirty="0" smtClean="0">
                <a:latin typeface="Times New Roman"/>
              </a:rPr>
              <a:t>reveal all they know. Open-ended questions force the witness </a:t>
            </a:r>
            <a:r>
              <a:rPr lang="en-US" sz="1050" dirty="0" smtClean="0">
                <a:latin typeface="Times New Roman"/>
              </a:rPr>
              <a:t>to </a:t>
            </a:r>
            <a:r>
              <a:rPr lang="en-US" dirty="0" smtClean="0">
                <a:latin typeface="Times New Roman"/>
              </a:rPr>
              <a:t>provide the information covered by the question making it much more difficult </a:t>
            </a:r>
            <a:r>
              <a:rPr lang="en-US" sz="1050" dirty="0" smtClean="0">
                <a:latin typeface="Times New Roman"/>
              </a:rPr>
              <a:t>to </a:t>
            </a:r>
            <a:r>
              <a:rPr lang="en-US" dirty="0" smtClean="0">
                <a:latin typeface="Times New Roman"/>
              </a:rPr>
              <a:t>hide information or evade the question.</a:t>
            </a:r>
          </a:p>
          <a:p>
            <a:pPr>
              <a:defRPr/>
            </a:pPr>
            <a:endParaRPr lang="en-US" dirty="0" smtClean="0">
              <a:latin typeface="Times New Roman"/>
            </a:endParaRPr>
          </a:p>
          <a:p>
            <a:pPr>
              <a:defRPr/>
            </a:pPr>
            <a:r>
              <a:rPr lang="en-US" dirty="0" smtClean="0">
                <a:latin typeface="Times New Roman"/>
              </a:rPr>
              <a:t>The value of open-ended questions is well illustrated by thinking about the children's game of Battleship. In the game, each side hides its ships by arranging them on a grid the opponent cannot see. Then each player drops</a:t>
            </a:r>
          </a:p>
          <a:p>
            <a:pPr>
              <a:defRPr/>
            </a:pPr>
            <a:r>
              <a:rPr lang="en-US" dirty="0" smtClean="0">
                <a:latin typeface="Times New Roman"/>
              </a:rPr>
              <a:t>bombs on the other side's ships by calling out a location on the opponent's grid. </a:t>
            </a:r>
            <a:r>
              <a:rPr lang="en-US" sz="1600" dirty="0" smtClean="0">
                <a:latin typeface="Times New Roman"/>
              </a:rPr>
              <a:t>If </a:t>
            </a:r>
            <a:r>
              <a:rPr lang="en-US" dirty="0" smtClean="0">
                <a:latin typeface="Times New Roman"/>
              </a:rPr>
              <a:t>the location is not occupied by an opponent's ship, it is a miss, but, if it is occupied, it is a hit. Many depositions are like playing Battleship, with the taking attorney asking a series of narrow questions, hoping for a hit on what the witness knows, but also coming up with many misses. Here is an example of such an examination in a personal injury case.</a:t>
            </a:r>
          </a:p>
          <a:p>
            <a:pPr>
              <a:defRPr/>
            </a:pPr>
            <a:r>
              <a:rPr lang="en-US" dirty="0" smtClean="0">
                <a:latin typeface="Times New Roman"/>
              </a:rPr>
              <a:t>Q: Were you driving west on Mattis Street at the rime of the</a:t>
            </a:r>
          </a:p>
          <a:p>
            <a:pPr>
              <a:defRPr/>
            </a:pPr>
            <a:r>
              <a:rPr lang="en-US" dirty="0" smtClean="0">
                <a:latin typeface="Times New Roman"/>
              </a:rPr>
              <a:t>accident?</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driving within the speed limit?</a:t>
            </a:r>
          </a:p>
          <a:p>
            <a:pPr>
              <a:defRPr/>
            </a:pPr>
            <a:r>
              <a:rPr lang="en-US" dirty="0" smtClean="0">
                <a:latin typeface="Times New Roman"/>
              </a:rPr>
              <a:t>A: Yes.</a:t>
            </a:r>
          </a:p>
          <a:p>
            <a:pPr>
              <a:defRPr/>
            </a:pPr>
            <a:r>
              <a:rPr lang="en-US" dirty="0" smtClean="0">
                <a:latin typeface="Times New Roman"/>
              </a:rPr>
              <a:t>Q: Was the intersection a four-way stop?</a:t>
            </a:r>
          </a:p>
          <a:p>
            <a:pPr>
              <a:defRPr/>
            </a:pPr>
            <a:r>
              <a:rPr lang="en-US" dirty="0" smtClean="0">
                <a:latin typeface="Times New Roman"/>
              </a:rPr>
              <a:t>A: Yes.</a:t>
            </a:r>
          </a:p>
          <a:p>
            <a:pPr>
              <a:defRPr/>
            </a:pPr>
            <a:r>
              <a:rPr lang="en-US" sz="1600" dirty="0" smtClean="0">
                <a:latin typeface="Times New Roman"/>
              </a:rPr>
              <a:t>Q: </a:t>
            </a:r>
            <a:r>
              <a:rPr lang="en-US" dirty="0" smtClean="0">
                <a:latin typeface="Times New Roman"/>
              </a:rPr>
              <a:t>Were you looking at the traffic ahead?</a:t>
            </a:r>
          </a:p>
          <a:p>
            <a:pPr>
              <a:defRPr/>
            </a:pPr>
            <a:r>
              <a:rPr lang="en-US" sz="1100" dirty="0" smtClean="0">
                <a:latin typeface="Arial"/>
              </a:rPr>
              <a:t>A: </a:t>
            </a:r>
            <a:r>
              <a:rPr lang="en-US" dirty="0" smtClean="0">
                <a:latin typeface="Times New Roman"/>
              </a:rPr>
              <a:t>Yes.</a:t>
            </a:r>
          </a:p>
          <a:p>
            <a:pPr>
              <a:defRPr/>
            </a:pPr>
            <a:r>
              <a:rPr lang="en-US" dirty="0" smtClean="0">
                <a:latin typeface="Times New Roman"/>
              </a:rPr>
              <a:t>Q: Was traffic heavy at that time of the morning?</a:t>
            </a:r>
          </a:p>
          <a:p>
            <a:pPr>
              <a:defRPr/>
            </a:pPr>
            <a:r>
              <a:rPr lang="en-US" sz="1600" dirty="0" smtClean="0">
                <a:latin typeface="Times New Roman"/>
              </a:rPr>
              <a:t>A: No.</a:t>
            </a:r>
          </a:p>
          <a:p>
            <a:pPr>
              <a:defRPr/>
            </a:pPr>
            <a:r>
              <a:rPr lang="en-US" sz="1600" dirty="0" smtClean="0">
                <a:latin typeface="Times New Roman"/>
              </a:rPr>
              <a:t>Q_: </a:t>
            </a:r>
            <a:r>
              <a:rPr lang="en-US" dirty="0" smtClean="0">
                <a:latin typeface="Times New Roman"/>
              </a:rPr>
              <a:t>Did you see the plaintiff before the collision?</a:t>
            </a:r>
          </a:p>
          <a:p>
            <a:pPr>
              <a:defRPr/>
            </a:pPr>
            <a:r>
              <a:rPr lang="en-US" dirty="0" smtClean="0">
                <a:latin typeface="Times New Roman"/>
              </a:rPr>
              <a:t>A: Yes</a:t>
            </a:r>
          </a:p>
          <a:p>
            <a:pPr>
              <a:defRPr/>
            </a:pPr>
            <a:endParaRPr lang="en-US" dirty="0" smtClean="0">
              <a:latin typeface="Times New Roman"/>
            </a:endParaRPr>
          </a:p>
          <a:p>
            <a:pPr>
              <a:defRPr/>
            </a:pPr>
            <a:r>
              <a:rPr lang="en-US" dirty="0" smtClean="0">
                <a:latin typeface="Times New Roman"/>
              </a:rPr>
              <a:t>This technique works fine as long as you ask all the right questions. But if you fail to ask a question on a topic on which the witness has information, you will have a miss, just as in Battleship. In the above example, if you fail</a:t>
            </a:r>
          </a:p>
          <a:p>
            <a:pPr>
              <a:defRPr/>
            </a:pPr>
            <a:r>
              <a:rPr lang="en-US" dirty="0" smtClean="0">
                <a:latin typeface="Times New Roman"/>
              </a:rPr>
              <a:t>to ask "Did you stop at the intersection?" the witness will never have to tell how she ignored the stop sign, went through the intersection, and collided with the plaintiff's car. The results are much better when you ask open-ended questions that force witnesses </a:t>
            </a:r>
            <a:r>
              <a:rPr lang="en-US" sz="1100" dirty="0" smtClean="0">
                <a:latin typeface="Times New Roman"/>
              </a:rPr>
              <a:t>to </a:t>
            </a:r>
            <a:r>
              <a:rPr lang="en-US" dirty="0" smtClean="0">
                <a:latin typeface="Times New Roman"/>
              </a:rPr>
              <a:t>tell what they know. Instead of playing Battleship, you are, in effect, asking to look at the opponent's grid.</a:t>
            </a:r>
          </a:p>
          <a:p>
            <a:pPr>
              <a:defRPr/>
            </a:pPr>
            <a:r>
              <a:rPr lang="en-US" sz="1800" dirty="0" smtClean="0">
                <a:latin typeface="Times New Roman"/>
              </a:rPr>
              <a:t>If </a:t>
            </a:r>
            <a:r>
              <a:rPr lang="en-US" dirty="0" smtClean="0">
                <a:latin typeface="Times New Roman"/>
              </a:rPr>
              <a:t>we were </a:t>
            </a:r>
            <a:r>
              <a:rPr lang="en-US" sz="1100" dirty="0" smtClean="0">
                <a:latin typeface="Times New Roman"/>
              </a:rPr>
              <a:t>to </a:t>
            </a:r>
            <a:r>
              <a:rPr lang="en-US" dirty="0" smtClean="0">
                <a:latin typeface="Times New Roman"/>
              </a:rPr>
              <a:t>rerun the above example using open-ended questions, </a:t>
            </a:r>
            <a:r>
              <a:rPr lang="en-US" sz="1400" dirty="0" smtClean="0">
                <a:latin typeface="Times New Roman"/>
              </a:rPr>
              <a:t>it </a:t>
            </a:r>
            <a:r>
              <a:rPr lang="en-US" dirty="0" smtClean="0">
                <a:latin typeface="Times New Roman"/>
              </a:rPr>
              <a:t>would sound like this:</a:t>
            </a:r>
          </a:p>
          <a:p>
            <a:pPr>
              <a:defRPr/>
            </a:pPr>
            <a:r>
              <a:rPr lang="en-US" sz="1800" dirty="0" smtClean="0">
                <a:latin typeface="Times New Roman"/>
              </a:rPr>
              <a:t>Q: </a:t>
            </a:r>
            <a:r>
              <a:rPr lang="en-US" dirty="0" smtClean="0">
                <a:latin typeface="Times New Roman"/>
              </a:rPr>
              <a:t>Tell me what you were doing just before the accident.</a:t>
            </a:r>
          </a:p>
          <a:p>
            <a:pPr>
              <a:defRPr/>
            </a:pPr>
            <a:r>
              <a:rPr lang="en-US" sz="1800" dirty="0" smtClean="0">
                <a:latin typeface="Times New Roman"/>
              </a:rPr>
              <a:t>Q: </a:t>
            </a:r>
            <a:r>
              <a:rPr lang="en-US" dirty="0" smtClean="0">
                <a:latin typeface="Times New Roman"/>
              </a:rPr>
              <a:t>Where were you going?</a:t>
            </a:r>
          </a:p>
          <a:p>
            <a:pPr>
              <a:defRPr/>
            </a:pPr>
            <a:r>
              <a:rPr lang="en-US" sz="1800" dirty="0" smtClean="0">
                <a:latin typeface="Times New Roman"/>
              </a:rPr>
              <a:t>Q: </a:t>
            </a:r>
            <a:r>
              <a:rPr lang="en-US" dirty="0" smtClean="0">
                <a:latin typeface="Times New Roman"/>
              </a:rPr>
              <a:t>Why were you going there?</a:t>
            </a:r>
          </a:p>
          <a:p>
            <a:pPr>
              <a:defRPr/>
            </a:pPr>
            <a:r>
              <a:rPr lang="en-US" sz="1800" dirty="0" smtClean="0">
                <a:latin typeface="Times New Roman"/>
              </a:rPr>
              <a:t>Q: </a:t>
            </a:r>
            <a:r>
              <a:rPr lang="en-US" dirty="0" smtClean="0">
                <a:latin typeface="Times New Roman"/>
              </a:rPr>
              <a:t>What were you looking at?</a:t>
            </a:r>
          </a:p>
          <a:p>
            <a:pPr>
              <a:defRPr/>
            </a:pPr>
            <a:r>
              <a:rPr lang="en-US" sz="1800" dirty="0" smtClean="0">
                <a:latin typeface="Times New Roman"/>
              </a:rPr>
              <a:t>Q: </a:t>
            </a:r>
            <a:r>
              <a:rPr lang="en-US" dirty="0" smtClean="0">
                <a:latin typeface="Times New Roman"/>
              </a:rPr>
              <a:t>What did you see?</a:t>
            </a:r>
          </a:p>
          <a:p>
            <a:pPr>
              <a:defRPr/>
            </a:pPr>
            <a:r>
              <a:rPr lang="en-US" sz="1800" dirty="0" smtClean="0">
                <a:latin typeface="Times New Roman"/>
              </a:rPr>
              <a:t>Q: </a:t>
            </a:r>
            <a:r>
              <a:rPr lang="en-US" dirty="0" smtClean="0">
                <a:latin typeface="Times New Roman"/>
              </a:rPr>
              <a:t>What was the traffic like?</a:t>
            </a:r>
          </a:p>
          <a:p>
            <a:pPr>
              <a:defRPr/>
            </a:pPr>
            <a:r>
              <a:rPr lang="en-US" dirty="0" smtClean="0">
                <a:latin typeface="Times New Roman"/>
              </a:rPr>
              <a:t>Q: Describe the intersection for me.</a:t>
            </a:r>
          </a:p>
          <a:p>
            <a:pPr>
              <a:defRPr/>
            </a:pPr>
            <a:r>
              <a:rPr lang="en-US" sz="1800" dirty="0" smtClean="0">
                <a:latin typeface="Times New Roman"/>
              </a:rPr>
              <a:t>Q: </a:t>
            </a:r>
            <a:r>
              <a:rPr lang="en-US" dirty="0" smtClean="0">
                <a:latin typeface="Times New Roman"/>
              </a:rPr>
              <a:t>What did you do when you came to the intersection?</a:t>
            </a:r>
          </a:p>
          <a:p>
            <a:pPr>
              <a:defRPr/>
            </a:pPr>
            <a:r>
              <a:rPr lang="en-US" sz="2000" dirty="0" smtClean="0">
                <a:latin typeface="Arial"/>
              </a:rPr>
              <a:t>Q </a:t>
            </a:r>
            <a:r>
              <a:rPr lang="en-US" dirty="0" smtClean="0">
                <a:latin typeface="Times New Roman"/>
              </a:rPr>
              <a:t>When did you </a:t>
            </a:r>
            <a:r>
              <a:rPr lang="en-US" sz="1800" dirty="0" smtClean="0">
                <a:latin typeface="Times New Roman"/>
              </a:rPr>
              <a:t>first </a:t>
            </a:r>
            <a:r>
              <a:rPr lang="en-US" dirty="0" smtClean="0">
                <a:latin typeface="Times New Roman"/>
              </a:rPr>
              <a:t>see the plaintiff?</a:t>
            </a:r>
          </a:p>
          <a:p>
            <a:pPr>
              <a:defRPr/>
            </a:pPr>
            <a:r>
              <a:rPr lang="en-US" sz="1800" dirty="0" smtClean="0">
                <a:latin typeface="Times New Roman"/>
              </a:rPr>
              <a:t>Q: </a:t>
            </a:r>
            <a:r>
              <a:rPr lang="en-US" dirty="0" smtClean="0">
                <a:latin typeface="Times New Roman"/>
              </a:rPr>
              <a:t>Tell me everything that happened after you saw the plaintiff.</a:t>
            </a:r>
          </a:p>
          <a:p>
            <a:pPr>
              <a:defRPr/>
            </a:pPr>
            <a:r>
              <a:rPr lang="en-US" sz="1800" dirty="0" smtClean="0">
                <a:latin typeface="Times New Roman"/>
              </a:rPr>
              <a:t>Q: </a:t>
            </a:r>
            <a:r>
              <a:rPr lang="en-US" dirty="0" smtClean="0">
                <a:latin typeface="Times New Roman"/>
              </a:rPr>
              <a:t>Why did the accident happen?</a:t>
            </a:r>
          </a:p>
          <a:p>
            <a:pPr>
              <a:defRPr/>
            </a:pPr>
            <a:endParaRPr lang="en-US" dirty="0" smtClean="0">
              <a:latin typeface="Times New Roman"/>
            </a:endParaRPr>
          </a:p>
          <a:p>
            <a:pPr>
              <a:defRPr/>
            </a:pPr>
            <a:r>
              <a:rPr lang="en-US" dirty="0" smtClean="0">
                <a:latin typeface="Times New Roman"/>
              </a:rPr>
              <a:t>Using open-ended questions is particularly important when considering how witnesses are often prepared for their depositions. A standard instruction</a:t>
            </a:r>
          </a:p>
          <a:p>
            <a:pPr>
              <a:defRPr/>
            </a:pPr>
            <a:r>
              <a:rPr lang="en-US" dirty="0" smtClean="0">
                <a:latin typeface="Times New Roman"/>
              </a:rPr>
              <a:t>is: "Listen to the question, answer only the question asked, do not volunteer." Open-ended questions do not permit the witness to parse the question and avoid providing information. In effect, the witness is forced to</a:t>
            </a:r>
          </a:p>
          <a:p>
            <a:pPr>
              <a:defRPr/>
            </a:pPr>
            <a:r>
              <a:rPr lang="en-US" dirty="0" smtClean="0">
                <a:latin typeface="Times New Roman"/>
              </a:rPr>
              <a:t>volunteer information.</a:t>
            </a:r>
            <a:endParaRPr lang="en-US" dirty="0"/>
          </a:p>
        </p:txBody>
      </p:sp>
      <p:sp>
        <p:nvSpPr>
          <p:cNvPr id="4" name="Slide Number Placeholder 3"/>
          <p:cNvSpPr>
            <a:spLocks noGrp="1"/>
          </p:cNvSpPr>
          <p:nvPr>
            <p:ph type="sldNum" sz="quarter" idx="5"/>
          </p:nvPr>
        </p:nvSpPr>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fld id="{C60181D9-2B63-4027-8553-9BE14C8C2C9B}" type="slidenum">
              <a:rPr lang="en-US" altLang="en-US" smtClean="0">
                <a:latin typeface="Arial" panose="020B0604020202020204" pitchFamily="34" charset="0"/>
              </a:rPr>
              <a:pPr>
                <a:defRPr/>
              </a:pPr>
              <a:t>12</a:t>
            </a:fld>
            <a:endParaRPr lang="en-US"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Verdana" charset="0"/>
                <a:ea typeface="ＭＳ Ｐゴシック" charset="0"/>
              </a:endParaRPr>
            </a:p>
          </p:txBody>
        </p:sp>
        <p:sp>
          <p:nvSpPr>
            <p:cNvPr id="6" name="AutoShape 4"/>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AutoShape 5"/>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22886" name="Rectangle 6"/>
          <p:cNvSpPr>
            <a:spLocks noGrp="1" noChangeArrowheads="1"/>
          </p:cNvSpPr>
          <p:nvPr>
            <p:ph type="ctrTitle"/>
          </p:nvPr>
        </p:nvSpPr>
        <p:spPr>
          <a:xfrm>
            <a:off x="1443038" y="985838"/>
            <a:ext cx="7239000" cy="1444625"/>
          </a:xfrm>
        </p:spPr>
        <p:txBody>
          <a:bodyPr/>
          <a:lstStyle>
            <a:lvl1pPr>
              <a:defRPr sz="4000"/>
            </a:lvl1pPr>
          </a:lstStyle>
          <a:p>
            <a:pPr lvl="0"/>
            <a:r>
              <a:rPr lang="en-US" noProof="0" smtClean="0"/>
              <a:t>Click to edit Master title style</a:t>
            </a:r>
          </a:p>
        </p:txBody>
      </p:sp>
      <p:sp>
        <p:nvSpPr>
          <p:cNvPr id="122887" name="Rectangle 7"/>
          <p:cNvSpPr>
            <a:spLocks noGrp="1" noChangeArrowheads="1"/>
          </p:cNvSpPr>
          <p:nvPr>
            <p:ph type="subTitle" idx="1"/>
          </p:nvPr>
        </p:nvSpPr>
        <p:spPr>
          <a:xfrm>
            <a:off x="1443038" y="3427413"/>
            <a:ext cx="7239000" cy="1752600"/>
          </a:xfrm>
        </p:spPr>
        <p:txBody>
          <a:bodyPr/>
          <a:lstStyle>
            <a:lvl1pPr marL="0" indent="0">
              <a:buFont typeface="Wingdings" charset="0"/>
              <a:buNone/>
              <a:defRPr/>
            </a:lvl1pPr>
          </a:lstStyle>
          <a:p>
            <a:pPr lvl="0"/>
            <a:r>
              <a:rPr lang="en-US" noProof="0" smtClean="0"/>
              <a:t>Click to edit Master subtitle style</a:t>
            </a:r>
          </a:p>
        </p:txBody>
      </p:sp>
      <p:sp>
        <p:nvSpPr>
          <p:cNvPr id="8" name="Rectangle 8"/>
          <p:cNvSpPr>
            <a:spLocks noGrp="1" noChangeArrowheads="1"/>
          </p:cNvSpPr>
          <p:nvPr>
            <p:ph type="dt" sz="half" idx="10"/>
          </p:nvPr>
        </p:nvSpPr>
        <p:spPr/>
        <p:txBody>
          <a:bodyPr/>
          <a:lstStyle>
            <a:lvl1pPr>
              <a:defRPr/>
            </a:lvl1pPr>
          </a:lstStyle>
          <a:p>
            <a:pPr>
              <a:defRPr/>
            </a:pPr>
            <a:fld id="{FA4D5A14-3223-42F2-BF8E-39F931E2E15F}" type="datetime1">
              <a:rPr lang="en-US" altLang="en-US"/>
              <a:pPr>
                <a:defRPr/>
              </a:pPr>
              <a:t>5/18/2018</a:t>
            </a:fld>
            <a:endParaRPr lang="en-US" altLang="en-US"/>
          </a:p>
        </p:txBody>
      </p:sp>
      <p:sp>
        <p:nvSpPr>
          <p:cNvPr id="9" name="Rectangle 9"/>
          <p:cNvSpPr>
            <a:spLocks noGrp="1" noChangeArrowheads="1"/>
          </p:cNvSpPr>
          <p:nvPr>
            <p:ph type="ftr" sz="quarter" idx="11"/>
          </p:nvPr>
        </p:nvSpPr>
        <p:spPr/>
        <p:txBody>
          <a:bodyPr/>
          <a:lstStyle>
            <a:lvl1pPr>
              <a:defRPr/>
            </a:lvl1pPr>
          </a:lstStyle>
          <a:p>
            <a:pPr>
              <a:defRPr/>
            </a:pPr>
            <a:endParaRPr lang="en-US"/>
          </a:p>
        </p:txBody>
      </p:sp>
      <p:sp>
        <p:nvSpPr>
          <p:cNvPr id="10" name="Rectangle 10"/>
          <p:cNvSpPr>
            <a:spLocks noGrp="1" noChangeArrowheads="1"/>
          </p:cNvSpPr>
          <p:nvPr>
            <p:ph type="sldNum" sz="quarter" idx="12"/>
          </p:nvPr>
        </p:nvSpPr>
        <p:spPr/>
        <p:txBody>
          <a:bodyPr/>
          <a:lstStyle>
            <a:lvl1pPr>
              <a:defRPr/>
            </a:lvl1pPr>
          </a:lstStyle>
          <a:p>
            <a:pPr>
              <a:defRPr/>
            </a:pPr>
            <a:fld id="{8F8CA291-0871-4838-AD27-8E070BF60CA2}" type="slidenum">
              <a:rPr lang="en-US" altLang="en-US"/>
              <a:pPr>
                <a:defRPr/>
              </a:pPr>
              <a:t>‹#›</a:t>
            </a:fld>
            <a:endParaRPr lang="en-US" altLang="en-US"/>
          </a:p>
        </p:txBody>
      </p:sp>
    </p:spTree>
    <p:extLst>
      <p:ext uri="{BB962C8B-B14F-4D97-AF65-F5344CB8AC3E}">
        <p14:creationId xmlns:p14="http://schemas.microsoft.com/office/powerpoint/2010/main" val="322874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0EF9FD3D-BD2F-4E2F-9BD7-190B9007EACE}" type="datetime1">
              <a:rPr lang="en-US" altLang="en-US"/>
              <a:pPr>
                <a:defRPr/>
              </a:pPr>
              <a:t>5/18/2018</a:t>
            </a:fld>
            <a:endParaRPr lang="en-US" alt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512FC688-A1C0-4E84-AFD9-1986A4F75EFA}" type="slidenum">
              <a:rPr lang="en-US" altLang="en-US"/>
              <a:pPr>
                <a:defRPr/>
              </a:pPr>
              <a:t>‹#›</a:t>
            </a:fld>
            <a:endParaRPr lang="en-US" altLang="en-US"/>
          </a:p>
        </p:txBody>
      </p:sp>
    </p:spTree>
    <p:extLst>
      <p:ext uri="{BB962C8B-B14F-4D97-AF65-F5344CB8AC3E}">
        <p14:creationId xmlns:p14="http://schemas.microsoft.com/office/powerpoint/2010/main" val="2349831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8A3BC511-639E-448B-B0EB-50477E6A0BB4}" type="datetime1">
              <a:rPr lang="en-US" altLang="en-US"/>
              <a:pPr>
                <a:defRPr/>
              </a:pPr>
              <a:t>5/18/2018</a:t>
            </a:fld>
            <a:endParaRPr lang="en-US" alt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C0F363E2-EA70-47C0-8B8D-1BC3A7AB15B0}" type="slidenum">
              <a:rPr lang="en-US" altLang="en-US"/>
              <a:pPr>
                <a:defRPr/>
              </a:pPr>
              <a:t>‹#›</a:t>
            </a:fld>
            <a:endParaRPr lang="en-US" altLang="en-US"/>
          </a:p>
        </p:txBody>
      </p:sp>
    </p:spTree>
    <p:extLst>
      <p:ext uri="{BB962C8B-B14F-4D97-AF65-F5344CB8AC3E}">
        <p14:creationId xmlns:p14="http://schemas.microsoft.com/office/powerpoint/2010/main" val="1522732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03C58B25-2180-4C60-8D43-9D82E8046857}" type="datetime1">
              <a:rPr lang="en-US" altLang="en-US"/>
              <a:pPr>
                <a:defRPr/>
              </a:pPr>
              <a:t>5/18/2018</a:t>
            </a:fld>
            <a:endParaRPr lang="en-US" alt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81E7632F-68F4-48E2-8786-F253DACA5C3A}" type="slidenum">
              <a:rPr lang="en-US" altLang="en-US"/>
              <a:pPr>
                <a:defRPr/>
              </a:pPr>
              <a:t>‹#›</a:t>
            </a:fld>
            <a:endParaRPr lang="en-US" altLang="en-US"/>
          </a:p>
        </p:txBody>
      </p:sp>
    </p:spTree>
    <p:extLst>
      <p:ext uri="{BB962C8B-B14F-4D97-AF65-F5344CB8AC3E}">
        <p14:creationId xmlns:p14="http://schemas.microsoft.com/office/powerpoint/2010/main" val="75977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fld id="{119ED54A-FF26-487B-A3D5-2F463AD3A8C6}" type="datetime1">
              <a:rPr lang="en-US" altLang="en-US"/>
              <a:pPr>
                <a:defRPr/>
              </a:pPr>
              <a:t>5/18/2018</a:t>
            </a:fld>
            <a:endParaRPr lang="en-US" alt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4EB6FBE-EF4A-4934-8047-779B4DA2FFDD}" type="slidenum">
              <a:rPr lang="en-US" altLang="en-US"/>
              <a:pPr>
                <a:defRPr/>
              </a:pPr>
              <a:t>‹#›</a:t>
            </a:fld>
            <a:endParaRPr lang="en-US" altLang="en-US"/>
          </a:p>
        </p:txBody>
      </p:sp>
    </p:spTree>
    <p:extLst>
      <p:ext uri="{BB962C8B-B14F-4D97-AF65-F5344CB8AC3E}">
        <p14:creationId xmlns:p14="http://schemas.microsoft.com/office/powerpoint/2010/main" val="1788768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fld id="{CBF09EBE-DE4B-4AF6-871B-2BCD6D67D819}" type="datetime1">
              <a:rPr lang="en-US" altLang="en-US"/>
              <a:pPr>
                <a:defRPr/>
              </a:pPr>
              <a:t>5/18/2018</a:t>
            </a:fld>
            <a:endParaRPr lang="en-US" alt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ADDECB39-F682-4837-8B54-6BED36920F7B}" type="slidenum">
              <a:rPr lang="en-US" altLang="en-US"/>
              <a:pPr>
                <a:defRPr/>
              </a:pPr>
              <a:t>‹#›</a:t>
            </a:fld>
            <a:endParaRPr lang="en-US" altLang="en-US"/>
          </a:p>
        </p:txBody>
      </p:sp>
    </p:spTree>
    <p:extLst>
      <p:ext uri="{BB962C8B-B14F-4D97-AF65-F5344CB8AC3E}">
        <p14:creationId xmlns:p14="http://schemas.microsoft.com/office/powerpoint/2010/main" val="158780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fld id="{706B21D0-2EE5-4CF8-983A-B46687B232DC}" type="datetime1">
              <a:rPr lang="en-US" altLang="en-US"/>
              <a:pPr>
                <a:defRPr/>
              </a:pPr>
              <a:t>5/18/2018</a:t>
            </a:fld>
            <a:endParaRPr lang="en-US" alt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2F1E392A-DCEF-4546-BC6E-07E06B1C9F68}" type="slidenum">
              <a:rPr lang="en-US" altLang="en-US"/>
              <a:pPr>
                <a:defRPr/>
              </a:pPr>
              <a:t>‹#›</a:t>
            </a:fld>
            <a:endParaRPr lang="en-US" altLang="en-US"/>
          </a:p>
        </p:txBody>
      </p:sp>
    </p:spTree>
    <p:extLst>
      <p:ext uri="{BB962C8B-B14F-4D97-AF65-F5344CB8AC3E}">
        <p14:creationId xmlns:p14="http://schemas.microsoft.com/office/powerpoint/2010/main" val="1083929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fld id="{F91D3006-3E66-412F-BA1B-3F2E15C71C55}" type="datetime1">
              <a:rPr lang="en-US" altLang="en-US"/>
              <a:pPr>
                <a:defRPr/>
              </a:pPr>
              <a:t>5/18/2018</a:t>
            </a:fld>
            <a:endParaRPr lang="en-US" alt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D060906A-682B-4347-963A-5670F7E09DF6}" type="slidenum">
              <a:rPr lang="en-US" altLang="en-US"/>
              <a:pPr>
                <a:defRPr/>
              </a:pPr>
              <a:t>‹#›</a:t>
            </a:fld>
            <a:endParaRPr lang="en-US" altLang="en-US"/>
          </a:p>
        </p:txBody>
      </p:sp>
    </p:spTree>
    <p:extLst>
      <p:ext uri="{BB962C8B-B14F-4D97-AF65-F5344CB8AC3E}">
        <p14:creationId xmlns:p14="http://schemas.microsoft.com/office/powerpoint/2010/main" val="2266712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FB16CDBE-27D9-475E-B3B1-637763A19951}" type="datetime1">
              <a:rPr lang="en-US" altLang="en-US"/>
              <a:pPr>
                <a:defRPr/>
              </a:pPr>
              <a:t>5/18/2018</a:t>
            </a:fld>
            <a:endParaRPr lang="en-US" alt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BCD10754-6124-4485-8FAD-9D45E9B0F3EA}" type="slidenum">
              <a:rPr lang="en-US" altLang="en-US"/>
              <a:pPr>
                <a:defRPr/>
              </a:pPr>
              <a:t>‹#›</a:t>
            </a:fld>
            <a:endParaRPr lang="en-US" altLang="en-US"/>
          </a:p>
        </p:txBody>
      </p:sp>
    </p:spTree>
    <p:extLst>
      <p:ext uri="{BB962C8B-B14F-4D97-AF65-F5344CB8AC3E}">
        <p14:creationId xmlns:p14="http://schemas.microsoft.com/office/powerpoint/2010/main" val="3430698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CBB1A20C-2869-4307-9769-6F8F12972D2C}" type="datetime1">
              <a:rPr lang="en-US" altLang="en-US"/>
              <a:pPr>
                <a:defRPr/>
              </a:pPr>
              <a:t>5/18/2018</a:t>
            </a:fld>
            <a:endParaRPr lang="en-US" alt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68C85D4F-2E3A-4CDB-AD14-1B2F1FFEBE73}" type="slidenum">
              <a:rPr lang="en-US" altLang="en-US"/>
              <a:pPr>
                <a:defRPr/>
              </a:pPr>
              <a:t>‹#›</a:t>
            </a:fld>
            <a:endParaRPr lang="en-US" altLang="en-US"/>
          </a:p>
        </p:txBody>
      </p:sp>
    </p:spTree>
    <p:extLst>
      <p:ext uri="{BB962C8B-B14F-4D97-AF65-F5344CB8AC3E}">
        <p14:creationId xmlns:p14="http://schemas.microsoft.com/office/powerpoint/2010/main" val="2347880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A61F4334-826F-4B05-B17D-64AE4182D256}" type="datetime1">
              <a:rPr lang="en-US" altLang="en-US"/>
              <a:pPr>
                <a:defRPr/>
              </a:pPr>
              <a:t>5/18/2018</a:t>
            </a:fld>
            <a:endParaRPr lang="en-US" alt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5D6A3559-22B0-4673-BC05-63548C56F9B0}" type="slidenum">
              <a:rPr lang="en-US" altLang="en-US"/>
              <a:pPr>
                <a:defRPr/>
              </a:pPr>
              <a:t>‹#›</a:t>
            </a:fld>
            <a:endParaRPr lang="en-US" altLang="en-US"/>
          </a:p>
        </p:txBody>
      </p:sp>
    </p:spTree>
    <p:extLst>
      <p:ext uri="{BB962C8B-B14F-4D97-AF65-F5344CB8AC3E}">
        <p14:creationId xmlns:p14="http://schemas.microsoft.com/office/powerpoint/2010/main" val="1649625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3"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1861"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Verdana" charset="0"/>
                <a:ea typeface="ＭＳ Ｐゴシック" charset="0"/>
              </a:endParaRPr>
            </a:p>
          </p:txBody>
        </p:sp>
      </p:grpSp>
      <p:sp>
        <p:nvSpPr>
          <p:cNvPr id="121862"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21863"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1864"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fld id="{6C151CE7-ADE0-422F-800A-EEB005D6CCE2}" type="datetime1">
              <a:rPr lang="en-US" altLang="en-US"/>
              <a:pPr>
                <a:defRPr/>
              </a:pPr>
              <a:t>5/18/2018</a:t>
            </a:fld>
            <a:endParaRPr lang="en-US" altLang="en-US"/>
          </a:p>
        </p:txBody>
      </p:sp>
      <p:sp>
        <p:nvSpPr>
          <p:cNvPr id="121865"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ctr" eaLnBrk="1" hangingPunct="1">
              <a:defRPr sz="1200">
                <a:latin typeface="Verdana" charset="0"/>
                <a:ea typeface="ＭＳ Ｐゴシック" charset="0"/>
                <a:cs typeface="+mn-cs"/>
              </a:defRPr>
            </a:lvl1pPr>
          </a:lstStyle>
          <a:p>
            <a:pPr>
              <a:defRPr/>
            </a:pPr>
            <a:endParaRPr lang="en-US"/>
          </a:p>
        </p:txBody>
      </p:sp>
      <p:sp>
        <p:nvSpPr>
          <p:cNvPr id="121866"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D3001C0-88DA-457C-9A91-9631E34D45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48"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hf hdr="0" ftr="0" dt="0"/>
  <p:txStyles>
    <p:titleStyle>
      <a:lvl1pPr algn="l" rtl="0" eaLnBrk="0" fontAlgn="base" hangingPunct="0">
        <a:spcBef>
          <a:spcPct val="0"/>
        </a:spcBef>
        <a:spcAft>
          <a:spcPct val="0"/>
        </a:spcAft>
        <a:defRPr sz="36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3600">
          <a:solidFill>
            <a:schemeClr val="tx2"/>
          </a:solidFill>
          <a:latin typeface="Arial" charset="0"/>
          <a:ea typeface="MS PGothic" pitchFamily="34" charset="-128"/>
          <a:cs typeface="ＭＳ Ｐゴシック" charset="0"/>
        </a:defRPr>
      </a:lvl2pPr>
      <a:lvl3pPr algn="l" rtl="0" eaLnBrk="0" fontAlgn="base" hangingPunct="0">
        <a:spcBef>
          <a:spcPct val="0"/>
        </a:spcBef>
        <a:spcAft>
          <a:spcPct val="0"/>
        </a:spcAft>
        <a:defRPr sz="3600">
          <a:solidFill>
            <a:schemeClr val="tx2"/>
          </a:solidFill>
          <a:latin typeface="Arial" charset="0"/>
          <a:ea typeface="MS PGothic" pitchFamily="34" charset="-128"/>
          <a:cs typeface="ＭＳ Ｐゴシック" charset="0"/>
        </a:defRPr>
      </a:lvl3pPr>
      <a:lvl4pPr algn="l" rtl="0" eaLnBrk="0" fontAlgn="base" hangingPunct="0">
        <a:spcBef>
          <a:spcPct val="0"/>
        </a:spcBef>
        <a:spcAft>
          <a:spcPct val="0"/>
        </a:spcAft>
        <a:defRPr sz="3600">
          <a:solidFill>
            <a:schemeClr val="tx2"/>
          </a:solidFill>
          <a:latin typeface="Arial" charset="0"/>
          <a:ea typeface="MS PGothic" pitchFamily="34" charset="-128"/>
          <a:cs typeface="ＭＳ Ｐゴシック" charset="0"/>
        </a:defRPr>
      </a:lvl4pPr>
      <a:lvl5pPr algn="l" rtl="0" eaLnBrk="0" fontAlgn="base" hangingPunct="0">
        <a:spcBef>
          <a:spcPct val="0"/>
        </a:spcBef>
        <a:spcAft>
          <a:spcPct val="0"/>
        </a:spcAft>
        <a:defRPr sz="3600">
          <a:solidFill>
            <a:schemeClr val="tx2"/>
          </a:solidFill>
          <a:latin typeface="Arial" charset="0"/>
          <a:ea typeface="MS PGothic" pitchFamily="34" charset="-128"/>
          <a:cs typeface="ＭＳ Ｐゴシック" charset="0"/>
        </a:defRPr>
      </a:lvl5pPr>
      <a:lvl6pPr marL="457200" algn="l" rtl="0" fontAlgn="base">
        <a:spcBef>
          <a:spcPct val="0"/>
        </a:spcBef>
        <a:spcAft>
          <a:spcPct val="0"/>
        </a:spcAft>
        <a:defRPr sz="3600">
          <a:solidFill>
            <a:schemeClr val="tx2"/>
          </a:solidFill>
          <a:latin typeface="Arial" charset="0"/>
          <a:ea typeface="ＭＳ Ｐゴシック" charset="0"/>
        </a:defRPr>
      </a:lvl6pPr>
      <a:lvl7pPr marL="914400" algn="l" rtl="0" fontAlgn="base">
        <a:spcBef>
          <a:spcPct val="0"/>
        </a:spcBef>
        <a:spcAft>
          <a:spcPct val="0"/>
        </a:spcAft>
        <a:defRPr sz="3600">
          <a:solidFill>
            <a:schemeClr val="tx2"/>
          </a:solidFill>
          <a:latin typeface="Arial" charset="0"/>
          <a:ea typeface="ＭＳ Ｐゴシック" charset="0"/>
        </a:defRPr>
      </a:lvl7pPr>
      <a:lvl8pPr marL="1371600" algn="l" rtl="0" fontAlgn="base">
        <a:spcBef>
          <a:spcPct val="0"/>
        </a:spcBef>
        <a:spcAft>
          <a:spcPct val="0"/>
        </a:spcAft>
        <a:defRPr sz="3600">
          <a:solidFill>
            <a:schemeClr val="tx2"/>
          </a:solidFill>
          <a:latin typeface="Arial" charset="0"/>
          <a:ea typeface="ＭＳ Ｐゴシック" charset="0"/>
        </a:defRPr>
      </a:lvl8pPr>
      <a:lvl9pPr marL="1828800" algn="l" rtl="0" fontAlgn="base">
        <a:spcBef>
          <a:spcPct val="0"/>
        </a:spcBef>
        <a:spcAft>
          <a:spcPct val="0"/>
        </a:spcAft>
        <a:defRPr sz="36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mn-lt"/>
          <a:ea typeface="MS PGothic" pitchFamily="34" charset="-128"/>
        </a:defRPr>
      </a:lvl5pPr>
      <a:lvl6pPr marL="2514600" indent="-228600" algn="l" rtl="0" fontAlgn="base">
        <a:spcBef>
          <a:spcPct val="20000"/>
        </a:spcBef>
        <a:spcAft>
          <a:spcPct val="0"/>
        </a:spcAft>
        <a:buClr>
          <a:schemeClr val="tx2"/>
        </a:buClr>
        <a:buSzPct val="60000"/>
        <a:buFont typeface="Wingdings" charset="0"/>
        <a:buChar char="¡"/>
        <a:defRPr sz="1900">
          <a:solidFill>
            <a:schemeClr val="tx1"/>
          </a:solidFill>
          <a:latin typeface="+mn-lt"/>
          <a:ea typeface="+mn-ea"/>
        </a:defRPr>
      </a:lvl6pPr>
      <a:lvl7pPr marL="2971800" indent="-228600" algn="l" rtl="0" fontAlgn="base">
        <a:spcBef>
          <a:spcPct val="20000"/>
        </a:spcBef>
        <a:spcAft>
          <a:spcPct val="0"/>
        </a:spcAft>
        <a:buClr>
          <a:schemeClr val="tx2"/>
        </a:buClr>
        <a:buSzPct val="60000"/>
        <a:buFont typeface="Wingdings" charset="0"/>
        <a:buChar char="¡"/>
        <a:defRPr sz="1900">
          <a:solidFill>
            <a:schemeClr val="tx1"/>
          </a:solidFill>
          <a:latin typeface="+mn-lt"/>
          <a:ea typeface="+mn-ea"/>
        </a:defRPr>
      </a:lvl7pPr>
      <a:lvl8pPr marL="3429000" indent="-228600" algn="l" rtl="0" fontAlgn="base">
        <a:spcBef>
          <a:spcPct val="20000"/>
        </a:spcBef>
        <a:spcAft>
          <a:spcPct val="0"/>
        </a:spcAft>
        <a:buClr>
          <a:schemeClr val="tx2"/>
        </a:buClr>
        <a:buSzPct val="60000"/>
        <a:buFont typeface="Wingdings" charset="0"/>
        <a:buChar char="¡"/>
        <a:defRPr sz="1900">
          <a:solidFill>
            <a:schemeClr val="tx1"/>
          </a:solidFill>
          <a:latin typeface="+mn-lt"/>
          <a:ea typeface="+mn-ea"/>
        </a:defRPr>
      </a:lvl8pPr>
      <a:lvl9pPr marL="3886200" indent="-228600" algn="l" rtl="0" fontAlgn="base">
        <a:spcBef>
          <a:spcPct val="20000"/>
        </a:spcBef>
        <a:spcAft>
          <a:spcPct val="0"/>
        </a:spcAft>
        <a:buClr>
          <a:schemeClr val="tx2"/>
        </a:buClr>
        <a:buSzPct val="60000"/>
        <a:buFont typeface="Wingdings" charset="0"/>
        <a:buChar char="¡"/>
        <a:defRPr sz="19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436F8CCF-177E-44E7-89F3-341EC83CA0C7}" type="slidenum">
              <a:rPr lang="en-US" altLang="en-US" sz="1200" smtClean="0"/>
              <a:pPr>
                <a:spcBef>
                  <a:spcPct val="0"/>
                </a:spcBef>
                <a:buClrTx/>
                <a:buSzTx/>
                <a:buFontTx/>
                <a:buNone/>
                <a:defRPr/>
              </a:pPr>
              <a:t>1</a:t>
            </a:fld>
            <a:endParaRPr lang="en-US" altLang="en-US" sz="1200" smtClean="0"/>
          </a:p>
        </p:txBody>
      </p:sp>
      <p:sp>
        <p:nvSpPr>
          <p:cNvPr id="86020" name="Rectangle 4"/>
          <p:cNvSpPr>
            <a:spLocks noGrp="1" noChangeArrowheads="1"/>
          </p:cNvSpPr>
          <p:nvPr>
            <p:ph type="ctrTitle"/>
          </p:nvPr>
        </p:nvSpPr>
        <p:spPr>
          <a:xfrm>
            <a:off x="1443038" y="609600"/>
            <a:ext cx="7239000" cy="1820863"/>
          </a:xfrm>
        </p:spPr>
        <p:txBody>
          <a:bodyPr/>
          <a:lstStyle/>
          <a:p>
            <a:pPr eaLnBrk="1" hangingPunct="1">
              <a:defRPr/>
            </a:pPr>
            <a:r>
              <a:rPr lang="en-US" altLang="en-US" dirty="0" smtClean="0"/>
              <a:t>Taking Depositions:</a:t>
            </a:r>
            <a:br>
              <a:rPr lang="en-US" altLang="en-US" dirty="0" smtClean="0"/>
            </a:br>
            <a:r>
              <a:rPr lang="en-US" altLang="en-US" dirty="0" smtClean="0"/>
              <a:t>“The Middle of the Funnel”</a:t>
            </a:r>
          </a:p>
        </p:txBody>
      </p:sp>
      <p:sp>
        <p:nvSpPr>
          <p:cNvPr id="86021" name="Rectangle 5"/>
          <p:cNvSpPr>
            <a:spLocks noGrp="1" noChangeArrowheads="1"/>
          </p:cNvSpPr>
          <p:nvPr>
            <p:ph type="subTitle" idx="1"/>
          </p:nvPr>
        </p:nvSpPr>
        <p:spPr/>
        <p:txBody>
          <a:bodyPr/>
          <a:lstStyle/>
          <a:p>
            <a:pPr algn="r" eaLnBrk="1" hangingPunct="1">
              <a:lnSpc>
                <a:spcPct val="80000"/>
              </a:lnSpc>
              <a:defRPr/>
            </a:pPr>
            <a:endParaRPr lang="en-US" sz="900" dirty="0" smtClean="0">
              <a:ea typeface="+mn-ea"/>
              <a:cs typeface="+mn-cs"/>
            </a:endParaRPr>
          </a:p>
          <a:p>
            <a:pPr algn="r" eaLnBrk="1" hangingPunct="1">
              <a:lnSpc>
                <a:spcPct val="80000"/>
              </a:lnSpc>
              <a:defRPr/>
            </a:pPr>
            <a:endParaRPr lang="en-US" sz="900" dirty="0" smtClean="0">
              <a:ea typeface="+mn-ea"/>
              <a:cs typeface="+mn-cs"/>
            </a:endParaRPr>
          </a:p>
          <a:p>
            <a:pPr algn="r" eaLnBrk="1" hangingPunct="1">
              <a:lnSpc>
                <a:spcPct val="80000"/>
              </a:lnSpc>
              <a:defRPr/>
            </a:pPr>
            <a:endParaRPr lang="en-US" sz="900" dirty="0" smtClean="0">
              <a:ea typeface="+mn-ea"/>
              <a:cs typeface="+mn-cs"/>
            </a:endParaRPr>
          </a:p>
          <a:p>
            <a:pPr algn="r" eaLnBrk="1" hangingPunct="1">
              <a:lnSpc>
                <a:spcPct val="80000"/>
              </a:lnSpc>
              <a:defRPr/>
            </a:pPr>
            <a:endParaRPr lang="en-US" sz="1300" dirty="0" smtClean="0">
              <a:ea typeface="+mn-ea"/>
              <a:cs typeface="+mn-cs"/>
            </a:endParaRPr>
          </a:p>
          <a:p>
            <a:pPr algn="r" eaLnBrk="1" hangingPunct="1">
              <a:lnSpc>
                <a:spcPct val="80000"/>
              </a:lnSpc>
              <a:defRPr/>
            </a:pPr>
            <a:r>
              <a:rPr lang="en-US" sz="2700" dirty="0" smtClean="0">
                <a:ea typeface="+mn-ea"/>
                <a:cs typeface="+mn-cs"/>
              </a:rPr>
              <a:t>David A. Wollin, Esq.</a:t>
            </a:r>
          </a:p>
          <a:p>
            <a:pPr algn="r" eaLnBrk="1" hangingPunct="1">
              <a:lnSpc>
                <a:spcPct val="80000"/>
              </a:lnSpc>
              <a:defRPr/>
            </a:pPr>
            <a:endParaRPr lang="en-US" sz="1600" dirty="0" smtClean="0">
              <a:ea typeface="+mn-ea"/>
              <a:cs typeface="+mn-cs"/>
            </a:endParaRPr>
          </a:p>
          <a:p>
            <a:pPr algn="r" eaLnBrk="1" hangingPunct="1">
              <a:lnSpc>
                <a:spcPct val="80000"/>
              </a:lnSpc>
              <a:defRPr/>
            </a:pPr>
            <a:r>
              <a:rPr lang="en-US" sz="1600" dirty="0" smtClean="0">
                <a:ea typeface="+mn-ea"/>
                <a:cs typeface="+mn-cs"/>
              </a:rPr>
              <a:t>Hinckley, Allen &amp; Snyder, LLP</a:t>
            </a:r>
          </a:p>
          <a:p>
            <a:pPr algn="r" eaLnBrk="1" hangingPunct="1">
              <a:lnSpc>
                <a:spcPct val="80000"/>
              </a:lnSpc>
              <a:defRPr/>
            </a:pPr>
            <a:endParaRPr lang="en-US" sz="1200" dirty="0" smtClean="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585A51AF-65AD-4E27-B3E8-296827BAFA93}" type="slidenum">
              <a:rPr lang="en-US" altLang="en-US" sz="1200" smtClean="0"/>
              <a:pPr>
                <a:spcBef>
                  <a:spcPct val="0"/>
                </a:spcBef>
                <a:buClrTx/>
                <a:buSzTx/>
                <a:buFontTx/>
                <a:buNone/>
                <a:defRPr/>
              </a:pPr>
              <a:t>10</a:t>
            </a:fld>
            <a:endParaRPr lang="en-US" altLang="en-US" sz="1200" smtClean="0"/>
          </a:p>
        </p:txBody>
      </p:sp>
      <p:sp>
        <p:nvSpPr>
          <p:cNvPr id="31745" name="Rectangle 2"/>
          <p:cNvSpPr>
            <a:spLocks noGrp="1" noChangeArrowheads="1"/>
          </p:cNvSpPr>
          <p:nvPr>
            <p:ph type="title" idx="4294967295"/>
          </p:nvPr>
        </p:nvSpPr>
        <p:spPr/>
        <p:txBody>
          <a:bodyPr anchor="ctr"/>
          <a:lstStyle/>
          <a:p>
            <a:pPr eaLnBrk="1" hangingPunct="1">
              <a:defRPr/>
            </a:pPr>
            <a:r>
              <a:rPr lang="en-US" altLang="en-US" dirty="0" smtClean="0"/>
              <a:t/>
            </a:r>
            <a:br>
              <a:rPr lang="en-US" altLang="en-US" dirty="0" smtClean="0"/>
            </a:br>
            <a:endParaRPr lang="en-US" altLang="en-US" dirty="0" smtClean="0"/>
          </a:p>
        </p:txBody>
      </p:sp>
      <p:sp>
        <p:nvSpPr>
          <p:cNvPr id="19460" name="Rectangle 4"/>
          <p:cNvSpPr>
            <a:spLocks noChangeArrowheads="1"/>
          </p:cNvSpPr>
          <p:nvPr/>
        </p:nvSpPr>
        <p:spPr bwMode="auto">
          <a:xfrm>
            <a:off x="1295400" y="1143000"/>
            <a:ext cx="7696200" cy="9144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endParaRPr lang="en-US" altLang="en-US" sz="1800"/>
          </a:p>
        </p:txBody>
      </p:sp>
      <p:pic>
        <p:nvPicPr>
          <p:cNvPr id="19461" name="Picture 1"/>
          <p:cNvPicPr>
            <a:picLocks noChangeAspect="1"/>
          </p:cNvPicPr>
          <p:nvPr/>
        </p:nvPicPr>
        <p:blipFill>
          <a:blip r:embed="rId3" cstate="print">
            <a:extLst>
              <a:ext uri="{28A0092B-C50C-407E-A947-70E740481C1C}">
                <a14:useLocalDpi xmlns:a14="http://schemas.microsoft.com/office/drawing/2010/main" val="0"/>
              </a:ext>
            </a:extLst>
          </a:blip>
          <a:srcRect b="13333"/>
          <a:stretch>
            <a:fillRect/>
          </a:stretch>
        </p:blipFill>
        <p:spPr bwMode="auto">
          <a:xfrm>
            <a:off x="1676400" y="0"/>
            <a:ext cx="5715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25607D9F-C753-4E8C-988A-0B4537044173}" type="slidenum">
              <a:rPr lang="en-US" altLang="en-US" sz="1200" smtClean="0"/>
              <a:pPr>
                <a:spcBef>
                  <a:spcPct val="0"/>
                </a:spcBef>
                <a:buClrTx/>
                <a:buSzTx/>
                <a:buFontTx/>
                <a:buNone/>
                <a:defRPr/>
              </a:pPr>
              <a:t>11</a:t>
            </a:fld>
            <a:endParaRPr lang="en-US" altLang="en-US" sz="1200" smtClean="0"/>
          </a:p>
        </p:txBody>
      </p:sp>
      <p:sp>
        <p:nvSpPr>
          <p:cNvPr id="31745" name="Rectangle 2"/>
          <p:cNvSpPr>
            <a:spLocks noGrp="1" noChangeArrowheads="1"/>
          </p:cNvSpPr>
          <p:nvPr>
            <p:ph type="title" idx="4294967295"/>
          </p:nvPr>
        </p:nvSpPr>
        <p:spPr/>
        <p:txBody>
          <a:bodyPr anchor="ctr"/>
          <a:lstStyle/>
          <a:p>
            <a:pPr eaLnBrk="1" hangingPunct="1">
              <a:defRPr/>
            </a:pPr>
            <a:r>
              <a:rPr lang="en-US" altLang="en-US" dirty="0"/>
              <a:t>Take Control of the </a:t>
            </a:r>
            <a:r>
              <a:rPr lang="en-US" altLang="en-US" dirty="0" smtClean="0"/>
              <a:t>Deposition:</a:t>
            </a:r>
            <a:r>
              <a:rPr lang="en-US" altLang="en-US" dirty="0"/>
              <a:t/>
            </a:r>
            <a:br>
              <a:rPr lang="en-US" altLang="en-US" dirty="0"/>
            </a:br>
            <a:r>
              <a:rPr lang="en-US" altLang="en-US" dirty="0" smtClean="0"/>
              <a:t>Rule 30(c)</a:t>
            </a:r>
          </a:p>
        </p:txBody>
      </p:sp>
      <p:sp>
        <p:nvSpPr>
          <p:cNvPr id="31746" name="Rectangle 3"/>
          <p:cNvSpPr>
            <a:spLocks noGrp="1" noChangeArrowheads="1"/>
          </p:cNvSpPr>
          <p:nvPr>
            <p:ph type="body" idx="4294967295"/>
          </p:nvPr>
        </p:nvSpPr>
        <p:spPr>
          <a:xfrm>
            <a:off x="1370013" y="1676400"/>
            <a:ext cx="7313612" cy="4495800"/>
          </a:xfrm>
        </p:spPr>
        <p:txBody>
          <a:bodyPr/>
          <a:lstStyle/>
          <a:p>
            <a:pPr marL="0" indent="0" eaLnBrk="1" hangingPunct="1">
              <a:spcBef>
                <a:spcPts val="0"/>
              </a:spcBef>
              <a:spcAft>
                <a:spcPts val="600"/>
              </a:spcAft>
              <a:buFont typeface="Wingdings" panose="05000000000000000000" pitchFamily="2" charset="2"/>
              <a:buNone/>
              <a:defRPr/>
            </a:pPr>
            <a:r>
              <a:rPr lang="en-US" altLang="en-US" sz="1600" dirty="0"/>
              <a:t>(c) Examination and Cross-Examination; Record of the Examination; Objections; Written Questions.</a:t>
            </a:r>
            <a:endParaRPr lang="en-US" altLang="en-US" sz="1600" dirty="0" smtClean="0"/>
          </a:p>
          <a:p>
            <a:pPr marL="0" indent="0" eaLnBrk="1" hangingPunct="1">
              <a:spcBef>
                <a:spcPts val="0"/>
              </a:spcBef>
              <a:spcAft>
                <a:spcPts val="600"/>
              </a:spcAft>
              <a:buFont typeface="Wingdings" panose="05000000000000000000" pitchFamily="2" charset="2"/>
              <a:buNone/>
              <a:tabLst>
                <a:tab pos="342900" algn="l"/>
              </a:tabLst>
              <a:defRPr/>
            </a:pPr>
            <a:r>
              <a:rPr lang="en-US" altLang="en-US" sz="1600" dirty="0"/>
              <a:t>	</a:t>
            </a:r>
            <a:r>
              <a:rPr lang="en-US" altLang="en-US" sz="1600" dirty="0" smtClean="0"/>
              <a:t>(2</a:t>
            </a:r>
            <a:r>
              <a:rPr lang="en-US" altLang="en-US" sz="1600" dirty="0"/>
              <a:t>) Objections. An objection at the time of the </a:t>
            </a:r>
            <a:r>
              <a:rPr lang="en-US" altLang="en-US" sz="1600" dirty="0" smtClean="0"/>
              <a:t>examination – whether </a:t>
            </a:r>
            <a:r>
              <a:rPr lang="en-US" altLang="en-US" sz="1600" dirty="0"/>
              <a:t>to evidence, to a party's conduct, to the officer's qualifications, to the manner of taking the deposition, or to any other aspect of the </a:t>
            </a:r>
            <a:r>
              <a:rPr lang="en-US" altLang="en-US" sz="1600" dirty="0" smtClean="0"/>
              <a:t>deposition – must </a:t>
            </a:r>
            <a:r>
              <a:rPr lang="en-US" altLang="en-US" sz="1600" dirty="0"/>
              <a:t>be noted on the record, but the examination still proceeds; the testimony is taken subject to any objection. </a:t>
            </a:r>
            <a:r>
              <a:rPr lang="en-US" altLang="en-US" sz="1600" dirty="0" smtClean="0"/>
              <a:t> </a:t>
            </a:r>
            <a:r>
              <a:rPr lang="en-US" altLang="en-US" sz="1600" b="1" dirty="0" smtClean="0">
                <a:solidFill>
                  <a:srgbClr val="FF0000"/>
                </a:solidFill>
              </a:rPr>
              <a:t>An </a:t>
            </a:r>
            <a:r>
              <a:rPr lang="en-US" altLang="en-US" sz="1600" b="1" dirty="0">
                <a:solidFill>
                  <a:srgbClr val="FF0000"/>
                </a:solidFill>
              </a:rPr>
              <a:t>objection must be stated concisely in a </a:t>
            </a:r>
            <a:r>
              <a:rPr lang="en-US" altLang="en-US" sz="1600" b="1" dirty="0" err="1">
                <a:solidFill>
                  <a:srgbClr val="FF0000"/>
                </a:solidFill>
              </a:rPr>
              <a:t>nonargumentative</a:t>
            </a:r>
            <a:r>
              <a:rPr lang="en-US" altLang="en-US" sz="1600" b="1" dirty="0">
                <a:solidFill>
                  <a:srgbClr val="FF0000"/>
                </a:solidFill>
              </a:rPr>
              <a:t> and nonsuggestive manner. </a:t>
            </a:r>
            <a:r>
              <a:rPr lang="en-US" altLang="en-US" sz="1600" b="1" dirty="0" smtClean="0">
                <a:solidFill>
                  <a:srgbClr val="FF0000"/>
                </a:solidFill>
              </a:rPr>
              <a:t> A </a:t>
            </a:r>
            <a:r>
              <a:rPr lang="en-US" altLang="en-US" sz="1600" b="1" dirty="0">
                <a:solidFill>
                  <a:srgbClr val="FF0000"/>
                </a:solidFill>
              </a:rPr>
              <a:t>person may instruct a deponent not to answer only when necessary to preserve a privilege, to enforce a limitation ordered by the court, or to present a motion under Rule 30(d)(3)</a:t>
            </a:r>
            <a:r>
              <a:rPr lang="en-US" altLang="en-US" sz="1600" dirty="0">
                <a:solidFill>
                  <a:srgbClr val="FF0000"/>
                </a:solidFill>
              </a:rPr>
              <a: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201ED527-2D6C-49CF-8BAB-9EE1768E563D}" type="slidenum">
              <a:rPr lang="en-US" altLang="en-US" sz="1200" smtClean="0"/>
              <a:pPr>
                <a:spcBef>
                  <a:spcPct val="0"/>
                </a:spcBef>
                <a:buClrTx/>
                <a:buSzTx/>
                <a:buFontTx/>
                <a:buNone/>
                <a:defRPr/>
              </a:pPr>
              <a:t>12</a:t>
            </a:fld>
            <a:endParaRPr lang="en-US" altLang="en-US" sz="1200" smtClean="0"/>
          </a:p>
        </p:txBody>
      </p:sp>
      <p:sp>
        <p:nvSpPr>
          <p:cNvPr id="31745" name="Rectangle 2"/>
          <p:cNvSpPr>
            <a:spLocks noGrp="1" noChangeArrowheads="1"/>
          </p:cNvSpPr>
          <p:nvPr>
            <p:ph type="title" idx="4294967295"/>
          </p:nvPr>
        </p:nvSpPr>
        <p:spPr/>
        <p:txBody>
          <a:bodyPr anchor="ctr"/>
          <a:lstStyle/>
          <a:p>
            <a:pPr eaLnBrk="1" hangingPunct="1">
              <a:defRPr/>
            </a:pPr>
            <a:r>
              <a:rPr lang="en-US" altLang="en-US" dirty="0" smtClean="0"/>
              <a:t/>
            </a:r>
            <a:br>
              <a:rPr lang="en-US" altLang="en-US" dirty="0" smtClean="0"/>
            </a:br>
            <a:r>
              <a:rPr lang="en-US" altLang="en-US" dirty="0" smtClean="0"/>
              <a:t>Possible Responses:</a:t>
            </a:r>
          </a:p>
        </p:txBody>
      </p:sp>
      <p:sp>
        <p:nvSpPr>
          <p:cNvPr id="31746" name="Rectangle 3"/>
          <p:cNvSpPr>
            <a:spLocks noGrp="1" noChangeArrowheads="1"/>
          </p:cNvSpPr>
          <p:nvPr>
            <p:ph type="body" idx="4294967295"/>
          </p:nvPr>
        </p:nvSpPr>
        <p:spPr/>
        <p:txBody>
          <a:bodyPr/>
          <a:lstStyle/>
          <a:p>
            <a:pPr eaLnBrk="1" hangingPunct="1">
              <a:spcBef>
                <a:spcPts val="0"/>
              </a:spcBef>
              <a:spcAft>
                <a:spcPts val="2400"/>
              </a:spcAft>
              <a:defRPr/>
            </a:pPr>
            <a:r>
              <a:rPr lang="en-US" altLang="en-US" sz="2800" dirty="0" smtClean="0"/>
              <a:t>Please do not coach the witness.</a:t>
            </a:r>
          </a:p>
          <a:p>
            <a:pPr eaLnBrk="1" hangingPunct="1">
              <a:spcBef>
                <a:spcPts val="0"/>
              </a:spcBef>
              <a:spcAft>
                <a:spcPts val="2400"/>
              </a:spcAft>
              <a:defRPr/>
            </a:pPr>
            <a:endParaRPr lang="en-US" altLang="en-US" sz="2800" dirty="0" smtClean="0"/>
          </a:p>
          <a:p>
            <a:pPr eaLnBrk="1" hangingPunct="1">
              <a:spcBef>
                <a:spcPts val="0"/>
              </a:spcBef>
              <a:spcAft>
                <a:spcPts val="2400"/>
              </a:spcAft>
              <a:defRPr/>
            </a:pPr>
            <a:r>
              <a:rPr lang="en-US" altLang="en-US" sz="2800" dirty="0" smtClean="0"/>
              <a:t>Your objection must be short, concise and not suggest the answer.</a:t>
            </a:r>
          </a:p>
          <a:p>
            <a:pPr eaLnBrk="1" hangingPunct="1">
              <a:spcBef>
                <a:spcPts val="0"/>
              </a:spcBef>
              <a:spcAft>
                <a:spcPts val="2400"/>
              </a:spcAft>
              <a:defRPr/>
            </a:pPr>
            <a:endParaRPr lang="en-US" altLang="en-US" sz="2800" dirty="0" smtClean="0"/>
          </a:p>
          <a:p>
            <a:pPr eaLnBrk="1" hangingPunct="1">
              <a:spcBef>
                <a:spcPts val="0"/>
              </a:spcBef>
              <a:spcAft>
                <a:spcPts val="2400"/>
              </a:spcAft>
              <a:defRPr/>
            </a:pPr>
            <a:r>
              <a:rPr lang="en-US" altLang="en-US" sz="2800" dirty="0" smtClean="0"/>
              <a:t>You are obstructing this deposition.</a:t>
            </a:r>
          </a:p>
          <a:p>
            <a:pPr eaLnBrk="1" hangingPunct="1">
              <a:spcBef>
                <a:spcPts val="0"/>
              </a:spcBef>
              <a:spcAft>
                <a:spcPts val="2400"/>
              </a:spcAft>
              <a:defRPr/>
            </a:pPr>
            <a:endParaRPr lang="en-US" altLang="en-US" sz="2500"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8B23BBDE-8D49-4D5A-8460-6277E7B50440}" type="slidenum">
              <a:rPr lang="en-US" altLang="en-US" sz="1200" smtClean="0"/>
              <a:pPr>
                <a:spcBef>
                  <a:spcPct val="0"/>
                </a:spcBef>
                <a:buClrTx/>
                <a:buSzTx/>
                <a:buFontTx/>
                <a:buNone/>
                <a:defRPr/>
              </a:pPr>
              <a:t>13</a:t>
            </a:fld>
            <a:endParaRPr lang="en-US" altLang="en-US" sz="1200" smtClean="0"/>
          </a:p>
        </p:txBody>
      </p:sp>
      <p:sp>
        <p:nvSpPr>
          <p:cNvPr id="33793" name="Rectangle 2"/>
          <p:cNvSpPr>
            <a:spLocks noGrp="1" noChangeArrowheads="1"/>
          </p:cNvSpPr>
          <p:nvPr>
            <p:ph type="title" idx="4294967295"/>
          </p:nvPr>
        </p:nvSpPr>
        <p:spPr/>
        <p:txBody>
          <a:bodyPr anchor="ctr"/>
          <a:lstStyle/>
          <a:p>
            <a:pPr eaLnBrk="1" hangingPunct="1">
              <a:defRPr/>
            </a:pPr>
            <a:r>
              <a:rPr lang="en-US" altLang="en-US" dirty="0" smtClean="0"/>
              <a:t/>
            </a:r>
            <a:br>
              <a:rPr lang="en-US" altLang="en-US" dirty="0" smtClean="0"/>
            </a:br>
            <a:r>
              <a:rPr lang="en-US" altLang="en-US" dirty="0" smtClean="0"/>
              <a:t>Middle of the Funnel – The Basics</a:t>
            </a:r>
          </a:p>
        </p:txBody>
      </p:sp>
      <p:sp>
        <p:nvSpPr>
          <p:cNvPr id="33794" name="Rectangle 3"/>
          <p:cNvSpPr>
            <a:spLocks noGrp="1" noChangeArrowheads="1"/>
          </p:cNvSpPr>
          <p:nvPr>
            <p:ph type="body" idx="4294967295"/>
          </p:nvPr>
        </p:nvSpPr>
        <p:spPr/>
        <p:txBody>
          <a:bodyPr/>
          <a:lstStyle/>
          <a:p>
            <a:pPr eaLnBrk="1" hangingPunct="1">
              <a:spcBef>
                <a:spcPts val="0"/>
              </a:spcBef>
              <a:spcAft>
                <a:spcPts val="1800"/>
              </a:spcAft>
              <a:buFont typeface="Wingdings" charset="0"/>
              <a:buChar char="¡"/>
              <a:defRPr/>
            </a:pPr>
            <a:r>
              <a:rPr lang="en-US" sz="2500" dirty="0" smtClean="0">
                <a:ea typeface="+mn-ea"/>
                <a:cs typeface="+mn-cs"/>
              </a:rPr>
              <a:t>Listen to the answers and follow up when necessary and appropriate</a:t>
            </a:r>
          </a:p>
          <a:p>
            <a:pPr eaLnBrk="1" hangingPunct="1">
              <a:spcBef>
                <a:spcPts val="0"/>
              </a:spcBef>
              <a:spcAft>
                <a:spcPts val="1800"/>
              </a:spcAft>
              <a:buFont typeface="Wingdings" charset="0"/>
              <a:buChar char="¡"/>
              <a:defRPr/>
            </a:pPr>
            <a:r>
              <a:rPr lang="en-US" sz="2500" dirty="0" smtClean="0">
                <a:ea typeface="+mn-ea"/>
                <a:cs typeface="+mn-cs"/>
              </a:rPr>
              <a:t>Exhaust each topic before moving on to a new topic</a:t>
            </a:r>
          </a:p>
          <a:p>
            <a:pPr eaLnBrk="1" hangingPunct="1">
              <a:spcBef>
                <a:spcPts val="0"/>
              </a:spcBef>
              <a:spcAft>
                <a:spcPts val="1800"/>
              </a:spcAft>
              <a:buFont typeface="Wingdings" charset="0"/>
              <a:buChar char="¡"/>
              <a:defRPr/>
            </a:pPr>
            <a:r>
              <a:rPr lang="en-US" sz="2500" dirty="0" smtClean="0">
                <a:ea typeface="+mn-ea"/>
                <a:cs typeface="+mn-cs"/>
              </a:rPr>
              <a:t>Questions should be short and clear</a:t>
            </a:r>
            <a:endParaRPr lang="en-US" sz="2500" dirty="0">
              <a:ea typeface="+mn-ea"/>
              <a:cs typeface="+mn-cs"/>
            </a:endParaRPr>
          </a:p>
          <a:p>
            <a:pPr eaLnBrk="1" hangingPunct="1">
              <a:spcBef>
                <a:spcPts val="0"/>
              </a:spcBef>
              <a:spcAft>
                <a:spcPts val="1800"/>
              </a:spcAft>
              <a:buFont typeface="Wingdings" charset="0"/>
              <a:buChar char="¡"/>
              <a:defRPr/>
            </a:pPr>
            <a:r>
              <a:rPr lang="en-US" sz="2500" dirty="0" smtClean="0">
                <a:ea typeface="+mn-ea"/>
                <a:cs typeface="+mn-cs"/>
              </a:rPr>
              <a:t>Don’t leave any stones unturned</a:t>
            </a:r>
          </a:p>
          <a:p>
            <a:pPr eaLnBrk="1" hangingPunct="1">
              <a:spcBef>
                <a:spcPts val="0"/>
              </a:spcBef>
              <a:spcAft>
                <a:spcPts val="1800"/>
              </a:spcAft>
              <a:buFont typeface="Wingdings" charset="0"/>
              <a:buChar char="¡"/>
              <a:defRPr/>
            </a:pPr>
            <a:r>
              <a:rPr lang="en-US" sz="2500" dirty="0" smtClean="0">
                <a:ea typeface="+mn-ea"/>
                <a:cs typeface="+mn-cs"/>
              </a:rPr>
              <a:t>Dig, dig, dig – GET TO THE FACTS!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8EEAFE3A-AA2D-4D7E-8B9F-A1F6CABBE2BA}" type="slidenum">
              <a:rPr lang="en-US" altLang="en-US" sz="1200" smtClean="0"/>
              <a:pPr>
                <a:spcBef>
                  <a:spcPct val="0"/>
                </a:spcBef>
                <a:buClrTx/>
                <a:buSzTx/>
                <a:buFontTx/>
                <a:buNone/>
                <a:defRPr/>
              </a:pPr>
              <a:t>14</a:t>
            </a:fld>
            <a:endParaRPr lang="en-US" altLang="en-US" sz="1200" smtClean="0"/>
          </a:p>
        </p:txBody>
      </p:sp>
      <p:sp>
        <p:nvSpPr>
          <p:cNvPr id="33793" name="Rectangle 2"/>
          <p:cNvSpPr>
            <a:spLocks noGrp="1" noChangeArrowheads="1"/>
          </p:cNvSpPr>
          <p:nvPr>
            <p:ph type="title" idx="4294967295"/>
          </p:nvPr>
        </p:nvSpPr>
        <p:spPr/>
        <p:txBody>
          <a:bodyPr anchor="ctr"/>
          <a:lstStyle/>
          <a:p>
            <a:pPr eaLnBrk="1" hangingPunct="1">
              <a:defRPr/>
            </a:pPr>
            <a:r>
              <a:rPr lang="en-US" altLang="en-US" dirty="0" smtClean="0"/>
              <a:t/>
            </a:r>
            <a:br>
              <a:rPr lang="en-US" altLang="en-US" dirty="0" smtClean="0"/>
            </a:br>
            <a:r>
              <a:rPr lang="en-US" altLang="en-US" dirty="0" smtClean="0"/>
              <a:t>Middle of the Funnel </a:t>
            </a:r>
            <a:r>
              <a:rPr lang="en-US" altLang="en-US" dirty="0"/>
              <a:t>– </a:t>
            </a:r>
            <a:r>
              <a:rPr lang="en-US" altLang="en-US" dirty="0" smtClean="0"/>
              <a:t>Topics</a:t>
            </a:r>
          </a:p>
        </p:txBody>
      </p:sp>
      <p:sp>
        <p:nvSpPr>
          <p:cNvPr id="33794" name="Rectangle 3"/>
          <p:cNvSpPr>
            <a:spLocks noGrp="1" noChangeArrowheads="1"/>
          </p:cNvSpPr>
          <p:nvPr>
            <p:ph type="body" idx="4294967295"/>
          </p:nvPr>
        </p:nvSpPr>
        <p:spPr/>
        <p:txBody>
          <a:bodyPr/>
          <a:lstStyle/>
          <a:p>
            <a:pPr eaLnBrk="1" hangingPunct="1">
              <a:spcBef>
                <a:spcPts val="0"/>
              </a:spcBef>
              <a:spcAft>
                <a:spcPts val="1800"/>
              </a:spcAft>
              <a:buFont typeface="Wingdings" charset="0"/>
              <a:buChar char="¡"/>
              <a:defRPr/>
            </a:pPr>
            <a:r>
              <a:rPr lang="en-US" sz="2500" dirty="0" smtClean="0">
                <a:ea typeface="+mn-ea"/>
                <a:cs typeface="+mn-cs"/>
              </a:rPr>
              <a:t>Events or occurrences</a:t>
            </a:r>
          </a:p>
          <a:p>
            <a:pPr eaLnBrk="1" hangingPunct="1">
              <a:spcBef>
                <a:spcPts val="0"/>
              </a:spcBef>
              <a:spcAft>
                <a:spcPts val="1800"/>
              </a:spcAft>
              <a:buFont typeface="Wingdings" charset="0"/>
              <a:buChar char="¡"/>
              <a:defRPr/>
            </a:pPr>
            <a:r>
              <a:rPr lang="en-US" sz="2500" dirty="0" smtClean="0">
                <a:ea typeface="+mn-ea"/>
                <a:cs typeface="+mn-cs"/>
              </a:rPr>
              <a:t>Meetings or communications</a:t>
            </a:r>
          </a:p>
          <a:p>
            <a:pPr eaLnBrk="1" hangingPunct="1">
              <a:spcBef>
                <a:spcPts val="0"/>
              </a:spcBef>
              <a:spcAft>
                <a:spcPts val="1800"/>
              </a:spcAft>
              <a:buFont typeface="Wingdings" charset="0"/>
              <a:buChar char="¡"/>
              <a:defRPr/>
            </a:pPr>
            <a:r>
              <a:rPr lang="en-US" sz="2500" dirty="0" smtClean="0">
                <a:ea typeface="+mn-ea"/>
                <a:cs typeface="+mn-cs"/>
              </a:rPr>
              <a:t>Recollections</a:t>
            </a:r>
          </a:p>
          <a:p>
            <a:pPr eaLnBrk="1" hangingPunct="1">
              <a:spcBef>
                <a:spcPts val="0"/>
              </a:spcBef>
              <a:spcAft>
                <a:spcPts val="1800"/>
              </a:spcAft>
              <a:buFont typeface="Wingdings" charset="0"/>
              <a:buChar char="¡"/>
              <a:defRPr/>
            </a:pPr>
            <a:r>
              <a:rPr lang="en-US" sz="2500" dirty="0" smtClean="0">
                <a:ea typeface="+mn-ea"/>
                <a:cs typeface="+mn-cs"/>
              </a:rPr>
              <a:t>Witnesses</a:t>
            </a:r>
          </a:p>
          <a:p>
            <a:pPr eaLnBrk="1" hangingPunct="1">
              <a:spcBef>
                <a:spcPts val="0"/>
              </a:spcBef>
              <a:spcAft>
                <a:spcPts val="1800"/>
              </a:spcAft>
              <a:buFont typeface="Wingdings" charset="0"/>
              <a:buChar char="¡"/>
              <a:defRPr/>
            </a:pPr>
            <a:r>
              <a:rPr lang="en-US" sz="2500" dirty="0" smtClean="0">
                <a:ea typeface="+mn-ea"/>
                <a:cs typeface="+mn-cs"/>
              </a:rPr>
              <a:t>Others with knowledge</a:t>
            </a:r>
          </a:p>
          <a:p>
            <a:pPr eaLnBrk="1" hangingPunct="1">
              <a:spcBef>
                <a:spcPts val="0"/>
              </a:spcBef>
              <a:spcAft>
                <a:spcPts val="1800"/>
              </a:spcAft>
              <a:buFont typeface="Wingdings" charset="0"/>
              <a:buChar char="¡"/>
              <a:defRPr/>
            </a:pPr>
            <a:r>
              <a:rPr lang="en-US" sz="2500" dirty="0" smtClean="0">
                <a:ea typeface="+mn-ea"/>
                <a:cs typeface="+mn-cs"/>
              </a:rPr>
              <a:t>Documents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BF80B43F-BD96-4F03-9BB7-81C6728A6D56}" type="slidenum">
              <a:rPr lang="en-US" altLang="en-US" sz="1200" smtClean="0"/>
              <a:pPr>
                <a:spcBef>
                  <a:spcPct val="0"/>
                </a:spcBef>
                <a:buClrTx/>
                <a:buSzTx/>
                <a:buFontTx/>
                <a:buNone/>
                <a:defRPr/>
              </a:pPr>
              <a:t>15</a:t>
            </a:fld>
            <a:endParaRPr lang="en-US" altLang="en-US" sz="1200" smtClean="0"/>
          </a:p>
        </p:txBody>
      </p:sp>
      <p:sp>
        <p:nvSpPr>
          <p:cNvPr id="33793" name="Rectangle 2"/>
          <p:cNvSpPr>
            <a:spLocks noGrp="1" noChangeArrowheads="1"/>
          </p:cNvSpPr>
          <p:nvPr>
            <p:ph type="title" idx="4294967295"/>
          </p:nvPr>
        </p:nvSpPr>
        <p:spPr/>
        <p:txBody>
          <a:bodyPr anchor="ctr"/>
          <a:lstStyle/>
          <a:p>
            <a:pPr eaLnBrk="1" hangingPunct="1">
              <a:defRPr/>
            </a:pPr>
            <a:r>
              <a:rPr lang="en-US" altLang="en-US" dirty="0" smtClean="0"/>
              <a:t/>
            </a:r>
            <a:br>
              <a:rPr lang="en-US" altLang="en-US" dirty="0" smtClean="0"/>
            </a:br>
            <a:r>
              <a:rPr lang="en-US" altLang="en-US" dirty="0" smtClean="0"/>
              <a:t>Events or Meetings</a:t>
            </a:r>
          </a:p>
        </p:txBody>
      </p:sp>
      <p:sp>
        <p:nvSpPr>
          <p:cNvPr id="33794" name="Rectangle 3"/>
          <p:cNvSpPr>
            <a:spLocks noGrp="1" noChangeArrowheads="1"/>
          </p:cNvSpPr>
          <p:nvPr>
            <p:ph type="body" idx="4294967295"/>
          </p:nvPr>
        </p:nvSpPr>
        <p:spPr/>
        <p:txBody>
          <a:bodyPr/>
          <a:lstStyle/>
          <a:p>
            <a:pPr eaLnBrk="1" hangingPunct="1">
              <a:spcBef>
                <a:spcPts val="0"/>
              </a:spcBef>
              <a:spcAft>
                <a:spcPts val="1200"/>
              </a:spcAft>
              <a:buFont typeface="Wingdings" charset="0"/>
              <a:buChar char="¡"/>
              <a:defRPr/>
            </a:pPr>
            <a:r>
              <a:rPr lang="en-US" sz="2000" dirty="0" smtClean="0">
                <a:ea typeface="+mn-ea"/>
                <a:cs typeface="+mn-cs"/>
              </a:rPr>
              <a:t>Where did it occur?</a:t>
            </a:r>
          </a:p>
          <a:p>
            <a:pPr eaLnBrk="1" hangingPunct="1">
              <a:spcBef>
                <a:spcPts val="0"/>
              </a:spcBef>
              <a:spcAft>
                <a:spcPts val="1200"/>
              </a:spcAft>
              <a:buFont typeface="Wingdings" charset="0"/>
              <a:buChar char="¡"/>
              <a:defRPr/>
            </a:pPr>
            <a:r>
              <a:rPr lang="en-US" sz="2000" dirty="0" smtClean="0">
                <a:ea typeface="+mn-ea"/>
                <a:cs typeface="+mn-cs"/>
              </a:rPr>
              <a:t>When did it occur?</a:t>
            </a:r>
          </a:p>
          <a:p>
            <a:pPr eaLnBrk="1" hangingPunct="1">
              <a:spcBef>
                <a:spcPts val="0"/>
              </a:spcBef>
              <a:spcAft>
                <a:spcPts val="1200"/>
              </a:spcAft>
              <a:buFont typeface="Wingdings" charset="0"/>
              <a:buChar char="¡"/>
              <a:defRPr/>
            </a:pPr>
            <a:r>
              <a:rPr lang="en-US" sz="2000" dirty="0" smtClean="0">
                <a:ea typeface="+mn-ea"/>
                <a:cs typeface="+mn-cs"/>
              </a:rPr>
              <a:t>Who was present – names, titles, contact information?</a:t>
            </a:r>
          </a:p>
          <a:p>
            <a:pPr eaLnBrk="1" hangingPunct="1">
              <a:spcBef>
                <a:spcPts val="0"/>
              </a:spcBef>
              <a:spcAft>
                <a:spcPts val="1200"/>
              </a:spcAft>
              <a:buFont typeface="Wingdings" charset="0"/>
              <a:buChar char="¡"/>
              <a:defRPr/>
            </a:pPr>
            <a:r>
              <a:rPr lang="en-US" sz="2000" dirty="0" smtClean="0">
                <a:ea typeface="+mn-ea"/>
                <a:cs typeface="+mn-cs"/>
              </a:rPr>
              <a:t>What occurred?</a:t>
            </a:r>
          </a:p>
          <a:p>
            <a:pPr eaLnBrk="1" hangingPunct="1">
              <a:spcBef>
                <a:spcPts val="0"/>
              </a:spcBef>
              <a:spcAft>
                <a:spcPts val="1200"/>
              </a:spcAft>
              <a:buFont typeface="Wingdings" charset="0"/>
              <a:buChar char="¡"/>
              <a:defRPr/>
            </a:pPr>
            <a:r>
              <a:rPr lang="en-US" sz="2000" dirty="0" smtClean="0">
                <a:ea typeface="+mn-ea"/>
                <a:cs typeface="+mn-cs"/>
              </a:rPr>
              <a:t>How long did it last?</a:t>
            </a:r>
          </a:p>
          <a:p>
            <a:pPr eaLnBrk="1" hangingPunct="1">
              <a:spcBef>
                <a:spcPts val="0"/>
              </a:spcBef>
              <a:spcAft>
                <a:spcPts val="1200"/>
              </a:spcAft>
              <a:buFont typeface="Wingdings" charset="0"/>
              <a:buChar char="¡"/>
              <a:defRPr/>
            </a:pPr>
            <a:r>
              <a:rPr lang="en-US" sz="2000" dirty="0" smtClean="0">
                <a:ea typeface="+mn-ea"/>
                <a:cs typeface="+mn-cs"/>
              </a:rPr>
              <a:t>What was discussed?</a:t>
            </a:r>
          </a:p>
          <a:p>
            <a:pPr eaLnBrk="1" hangingPunct="1">
              <a:spcBef>
                <a:spcPts val="0"/>
              </a:spcBef>
              <a:spcAft>
                <a:spcPts val="1200"/>
              </a:spcAft>
              <a:buFont typeface="Wingdings" charset="0"/>
              <a:buChar char="¡"/>
              <a:defRPr/>
            </a:pPr>
            <a:r>
              <a:rPr lang="en-US" sz="2000" dirty="0" smtClean="0">
                <a:ea typeface="+mn-ea"/>
                <a:cs typeface="+mn-cs"/>
              </a:rPr>
              <a:t>Who said what to whom?</a:t>
            </a:r>
          </a:p>
          <a:p>
            <a:pPr eaLnBrk="1" hangingPunct="1">
              <a:spcBef>
                <a:spcPts val="0"/>
              </a:spcBef>
              <a:spcAft>
                <a:spcPts val="1200"/>
              </a:spcAft>
              <a:buFont typeface="Wingdings" charset="0"/>
              <a:buChar char="¡"/>
              <a:defRPr/>
            </a:pPr>
            <a:r>
              <a:rPr lang="en-US" sz="2000" dirty="0" smtClean="0">
                <a:ea typeface="+mn-ea"/>
                <a:cs typeface="+mn-cs"/>
              </a:rPr>
              <a:t>Any documents generated?</a:t>
            </a:r>
          </a:p>
          <a:p>
            <a:pPr eaLnBrk="1" hangingPunct="1">
              <a:spcBef>
                <a:spcPts val="0"/>
              </a:spcBef>
              <a:spcAft>
                <a:spcPts val="1200"/>
              </a:spcAft>
              <a:buFont typeface="Wingdings" charset="0"/>
              <a:buChar char="¡"/>
              <a:defRPr/>
            </a:pPr>
            <a:r>
              <a:rPr lang="en-US" sz="2000" dirty="0" smtClean="0">
                <a:ea typeface="+mn-ea"/>
                <a:cs typeface="+mn-cs"/>
              </a:rPr>
              <a:t>Where are those documents?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5FD011FB-8929-4AED-B089-BEB2504C97BD}" type="slidenum">
              <a:rPr lang="en-US" altLang="en-US" sz="1200" smtClean="0"/>
              <a:pPr>
                <a:spcBef>
                  <a:spcPct val="0"/>
                </a:spcBef>
                <a:buClrTx/>
                <a:buSzTx/>
                <a:buFontTx/>
                <a:buNone/>
                <a:defRPr/>
              </a:pPr>
              <a:t>16</a:t>
            </a:fld>
            <a:endParaRPr lang="en-US" altLang="en-US" sz="1200" smtClean="0"/>
          </a:p>
        </p:txBody>
      </p:sp>
      <p:sp>
        <p:nvSpPr>
          <p:cNvPr id="31745" name="Rectangle 2"/>
          <p:cNvSpPr>
            <a:spLocks noGrp="1" noChangeArrowheads="1"/>
          </p:cNvSpPr>
          <p:nvPr>
            <p:ph type="title" idx="4294967295"/>
          </p:nvPr>
        </p:nvSpPr>
        <p:spPr/>
        <p:txBody>
          <a:bodyPr anchor="ctr"/>
          <a:lstStyle/>
          <a:p>
            <a:pPr eaLnBrk="1" hangingPunct="1">
              <a:defRPr/>
            </a:pPr>
            <a:r>
              <a:rPr lang="en-US" altLang="en-US" dirty="0" smtClean="0"/>
              <a:t/>
            </a:r>
            <a:br>
              <a:rPr lang="en-US" altLang="en-US" dirty="0" smtClean="0"/>
            </a:br>
            <a:r>
              <a:rPr lang="en-US" altLang="en-US" dirty="0" smtClean="0"/>
              <a:t>Example – Fender Bender</a:t>
            </a:r>
          </a:p>
        </p:txBody>
      </p:sp>
      <p:sp>
        <p:nvSpPr>
          <p:cNvPr id="31746" name="Rectangle 3"/>
          <p:cNvSpPr>
            <a:spLocks noGrp="1" noChangeArrowheads="1"/>
          </p:cNvSpPr>
          <p:nvPr>
            <p:ph type="body" idx="4294967295"/>
          </p:nvPr>
        </p:nvSpPr>
        <p:spPr>
          <a:xfrm>
            <a:off x="1370013" y="1676400"/>
            <a:ext cx="7313612" cy="4495800"/>
          </a:xfrm>
        </p:spPr>
        <p:txBody>
          <a:bodyPr/>
          <a:lstStyle/>
          <a:p>
            <a:pPr marL="457200" indent="-457200" eaLnBrk="1" hangingPunct="1">
              <a:spcBef>
                <a:spcPts val="0"/>
              </a:spcBef>
              <a:spcAft>
                <a:spcPts val="600"/>
              </a:spcAft>
              <a:buFont typeface="Wingdings" panose="05000000000000000000" pitchFamily="2" charset="2"/>
              <a:buNone/>
              <a:defRPr/>
            </a:pPr>
            <a:r>
              <a:rPr lang="en-US" altLang="en-US" sz="1600" dirty="0" smtClean="0"/>
              <a:t>Q:	When did you first see the plaintiff?</a:t>
            </a:r>
          </a:p>
          <a:p>
            <a:pPr marL="457200" indent="-457200" eaLnBrk="1" hangingPunct="1">
              <a:spcBef>
                <a:spcPts val="0"/>
              </a:spcBef>
              <a:spcAft>
                <a:spcPts val="600"/>
              </a:spcAft>
              <a:buFont typeface="Wingdings" panose="05000000000000000000" pitchFamily="2" charset="2"/>
              <a:buNone/>
              <a:defRPr/>
            </a:pPr>
            <a:r>
              <a:rPr lang="en-US" altLang="en-US" sz="1600" dirty="0" smtClean="0"/>
              <a:t>A:	I saw him about 200 yards away, approaching on Kirby Street.</a:t>
            </a:r>
          </a:p>
          <a:p>
            <a:pPr marL="457200" indent="-457200" eaLnBrk="1" hangingPunct="1">
              <a:spcBef>
                <a:spcPts val="0"/>
              </a:spcBef>
              <a:spcAft>
                <a:spcPts val="600"/>
              </a:spcAft>
              <a:buFont typeface="Wingdings" panose="05000000000000000000" pitchFamily="2" charset="2"/>
              <a:buNone/>
              <a:defRPr/>
            </a:pPr>
            <a:r>
              <a:rPr lang="en-US" altLang="en-US" sz="1600" dirty="0" smtClean="0"/>
              <a:t>Q:	How far was the plaintiff from the intersection?</a:t>
            </a:r>
          </a:p>
          <a:p>
            <a:pPr marL="457200" indent="-457200" eaLnBrk="1" hangingPunct="1">
              <a:spcBef>
                <a:spcPts val="0"/>
              </a:spcBef>
              <a:spcAft>
                <a:spcPts val="600"/>
              </a:spcAft>
              <a:buFont typeface="Wingdings" panose="05000000000000000000" pitchFamily="2" charset="2"/>
              <a:buNone/>
              <a:defRPr/>
            </a:pPr>
            <a:r>
              <a:rPr lang="en-US" altLang="en-US" sz="1600" dirty="0" smtClean="0"/>
              <a:t>A:	About 100 yards.</a:t>
            </a:r>
          </a:p>
          <a:p>
            <a:pPr marL="457200" indent="-457200" eaLnBrk="1" hangingPunct="1">
              <a:spcBef>
                <a:spcPts val="0"/>
              </a:spcBef>
              <a:spcAft>
                <a:spcPts val="600"/>
              </a:spcAft>
              <a:buFont typeface="Wingdings" panose="05000000000000000000" pitchFamily="2" charset="2"/>
              <a:buNone/>
              <a:defRPr/>
            </a:pPr>
            <a:r>
              <a:rPr lang="en-US" altLang="en-US" sz="1600" dirty="0" smtClean="0"/>
              <a:t>Q:	How far were you from the intersection?</a:t>
            </a:r>
          </a:p>
          <a:p>
            <a:pPr marL="457200" indent="-457200" eaLnBrk="1" hangingPunct="1">
              <a:spcBef>
                <a:spcPts val="0"/>
              </a:spcBef>
              <a:spcAft>
                <a:spcPts val="600"/>
              </a:spcAft>
              <a:buFont typeface="Wingdings" panose="05000000000000000000" pitchFamily="2" charset="2"/>
              <a:buNone/>
              <a:defRPr/>
            </a:pPr>
            <a:r>
              <a:rPr lang="en-US" altLang="en-US" sz="1600" dirty="0" smtClean="0"/>
              <a:t>A:	About the same distance.</a:t>
            </a:r>
          </a:p>
          <a:p>
            <a:pPr marL="457200" indent="-457200" eaLnBrk="1" hangingPunct="1">
              <a:spcBef>
                <a:spcPts val="0"/>
              </a:spcBef>
              <a:spcAft>
                <a:spcPts val="600"/>
              </a:spcAft>
              <a:buFont typeface="Wingdings" panose="05000000000000000000" pitchFamily="2" charset="2"/>
              <a:buNone/>
              <a:defRPr/>
            </a:pPr>
            <a:r>
              <a:rPr lang="en-US" altLang="en-US" sz="1600" dirty="0" smtClean="0"/>
              <a:t>Q:	What traffic control devices, if any, were there at the intersection?</a:t>
            </a:r>
          </a:p>
          <a:p>
            <a:pPr marL="457200" indent="-457200" eaLnBrk="1" hangingPunct="1">
              <a:spcBef>
                <a:spcPts val="0"/>
              </a:spcBef>
              <a:spcAft>
                <a:spcPts val="600"/>
              </a:spcAft>
              <a:buFont typeface="Wingdings" panose="05000000000000000000" pitchFamily="2" charset="2"/>
              <a:buNone/>
              <a:defRPr/>
            </a:pPr>
            <a:r>
              <a:rPr lang="en-US" altLang="en-US" sz="1600" dirty="0" smtClean="0"/>
              <a:t>A:	It was a four-way stop with stop signs at all four corners.</a:t>
            </a:r>
          </a:p>
          <a:p>
            <a:pPr marL="457200" indent="-457200" eaLnBrk="1" hangingPunct="1">
              <a:spcBef>
                <a:spcPts val="0"/>
              </a:spcBef>
              <a:spcAft>
                <a:spcPts val="600"/>
              </a:spcAft>
              <a:buFont typeface="Wingdings" panose="05000000000000000000" pitchFamily="2" charset="2"/>
              <a:buNone/>
              <a:defRPr/>
            </a:pPr>
            <a:r>
              <a:rPr lang="en-US" altLang="en-US" sz="1600" dirty="0" smtClean="0"/>
              <a:t>Q:	What did the plaintiff’s car do when it arrived at the intersection?</a:t>
            </a:r>
          </a:p>
          <a:p>
            <a:pPr marL="457200" indent="-457200" eaLnBrk="1" hangingPunct="1">
              <a:spcBef>
                <a:spcPts val="0"/>
              </a:spcBef>
              <a:spcAft>
                <a:spcPts val="600"/>
              </a:spcAft>
              <a:buFont typeface="Wingdings" panose="05000000000000000000" pitchFamily="2" charset="2"/>
              <a:buNone/>
              <a:defRPr/>
            </a:pPr>
            <a:r>
              <a:rPr lang="en-US" altLang="en-US" sz="1600" dirty="0" smtClean="0"/>
              <a:t>A:	It came to a stop.</a:t>
            </a:r>
          </a:p>
          <a:p>
            <a:pPr marL="457200" indent="-457200" eaLnBrk="1" hangingPunct="1">
              <a:spcBef>
                <a:spcPts val="0"/>
              </a:spcBef>
              <a:spcAft>
                <a:spcPts val="600"/>
              </a:spcAft>
              <a:buFont typeface="Wingdings" panose="05000000000000000000" pitchFamily="2" charset="2"/>
              <a:buNone/>
              <a:defRPr/>
            </a:pPr>
            <a:r>
              <a:rPr lang="en-US" altLang="en-US" sz="1600" dirty="0" smtClean="0"/>
              <a:t>Q:	What did you do when you came to the intersection?</a:t>
            </a:r>
          </a:p>
          <a:p>
            <a:pPr marL="457200" indent="-457200" eaLnBrk="1" hangingPunct="1">
              <a:spcBef>
                <a:spcPts val="0"/>
              </a:spcBef>
              <a:spcAft>
                <a:spcPts val="600"/>
              </a:spcAft>
              <a:buFont typeface="Wingdings" panose="05000000000000000000" pitchFamily="2" charset="2"/>
              <a:buNone/>
              <a:defRPr/>
            </a:pPr>
            <a:r>
              <a:rPr lang="en-US" altLang="en-US" sz="1600" dirty="0" smtClean="0"/>
              <a:t>A:	I slowed down to about five miles per hour.</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D2E0CEAD-D5BC-4DBC-A023-3E598032C2FC}" type="slidenum">
              <a:rPr lang="en-US" altLang="en-US" sz="1200" smtClean="0"/>
              <a:pPr>
                <a:spcBef>
                  <a:spcPct val="0"/>
                </a:spcBef>
                <a:buClrTx/>
                <a:buSzTx/>
                <a:buFontTx/>
                <a:buNone/>
                <a:defRPr/>
              </a:pPr>
              <a:t>17</a:t>
            </a:fld>
            <a:endParaRPr lang="en-US" altLang="en-US" sz="1200" smtClean="0"/>
          </a:p>
        </p:txBody>
      </p:sp>
      <p:sp>
        <p:nvSpPr>
          <p:cNvPr id="33793" name="Rectangle 2"/>
          <p:cNvSpPr>
            <a:spLocks noGrp="1" noChangeArrowheads="1"/>
          </p:cNvSpPr>
          <p:nvPr>
            <p:ph type="title" idx="4294967295"/>
          </p:nvPr>
        </p:nvSpPr>
        <p:spPr/>
        <p:txBody>
          <a:bodyPr anchor="ctr"/>
          <a:lstStyle/>
          <a:p>
            <a:pPr eaLnBrk="1" hangingPunct="1">
              <a:defRPr/>
            </a:pPr>
            <a:r>
              <a:rPr lang="en-US" altLang="en-US" dirty="0" smtClean="0"/>
              <a:t/>
            </a:r>
            <a:br>
              <a:rPr lang="en-US" altLang="en-US" dirty="0" smtClean="0"/>
            </a:br>
            <a:r>
              <a:rPr lang="en-US" altLang="en-US" dirty="0" smtClean="0"/>
              <a:t>Example </a:t>
            </a:r>
            <a:r>
              <a:rPr lang="en-US" altLang="en-US" dirty="0"/>
              <a:t>– </a:t>
            </a:r>
            <a:r>
              <a:rPr lang="en-US" altLang="en-US" dirty="0" smtClean="0"/>
              <a:t>Documents</a:t>
            </a:r>
          </a:p>
        </p:txBody>
      </p:sp>
      <p:sp>
        <p:nvSpPr>
          <p:cNvPr id="33794" name="Rectangle 3"/>
          <p:cNvSpPr>
            <a:spLocks noGrp="1" noChangeArrowheads="1"/>
          </p:cNvSpPr>
          <p:nvPr>
            <p:ph type="body" idx="4294967295"/>
          </p:nvPr>
        </p:nvSpPr>
        <p:spPr/>
        <p:txBody>
          <a:bodyPr/>
          <a:lstStyle/>
          <a:p>
            <a:pPr eaLnBrk="1" hangingPunct="1">
              <a:spcBef>
                <a:spcPts val="0"/>
              </a:spcBef>
              <a:spcAft>
                <a:spcPts val="1200"/>
              </a:spcAft>
              <a:buFont typeface="Wingdings" charset="0"/>
              <a:buChar char="¡"/>
              <a:defRPr/>
            </a:pPr>
            <a:r>
              <a:rPr lang="en-US" sz="2000" dirty="0" smtClean="0">
                <a:ea typeface="+mn-ea"/>
                <a:cs typeface="+mn-cs"/>
              </a:rPr>
              <a:t>Were any documents created?</a:t>
            </a:r>
          </a:p>
          <a:p>
            <a:pPr eaLnBrk="1" hangingPunct="1">
              <a:spcBef>
                <a:spcPts val="0"/>
              </a:spcBef>
              <a:spcAft>
                <a:spcPts val="1200"/>
              </a:spcAft>
              <a:buFont typeface="Wingdings" charset="0"/>
              <a:buChar char="¡"/>
              <a:defRPr/>
            </a:pPr>
            <a:r>
              <a:rPr lang="en-US" sz="2000" dirty="0" smtClean="0">
                <a:ea typeface="+mn-ea"/>
                <a:cs typeface="+mn-cs"/>
              </a:rPr>
              <a:t>What kind?  (Notes, e-mails, etc.)</a:t>
            </a:r>
          </a:p>
          <a:p>
            <a:pPr eaLnBrk="1" hangingPunct="1">
              <a:spcBef>
                <a:spcPts val="0"/>
              </a:spcBef>
              <a:spcAft>
                <a:spcPts val="1200"/>
              </a:spcAft>
              <a:buFont typeface="Wingdings" charset="0"/>
              <a:buChar char="¡"/>
              <a:defRPr/>
            </a:pPr>
            <a:r>
              <a:rPr lang="en-US" sz="2000" dirty="0" smtClean="0">
                <a:ea typeface="+mn-ea"/>
                <a:cs typeface="+mn-cs"/>
              </a:rPr>
              <a:t>By whom?</a:t>
            </a:r>
          </a:p>
          <a:p>
            <a:pPr eaLnBrk="1" hangingPunct="1">
              <a:spcBef>
                <a:spcPts val="0"/>
              </a:spcBef>
              <a:spcAft>
                <a:spcPts val="1200"/>
              </a:spcAft>
              <a:buFont typeface="Wingdings" charset="0"/>
              <a:buChar char="¡"/>
              <a:defRPr/>
            </a:pPr>
            <a:r>
              <a:rPr lang="en-US" sz="2000" dirty="0" smtClean="0">
                <a:ea typeface="+mn-ea"/>
                <a:cs typeface="+mn-cs"/>
              </a:rPr>
              <a:t>How many?</a:t>
            </a:r>
          </a:p>
          <a:p>
            <a:pPr eaLnBrk="1" hangingPunct="1">
              <a:spcBef>
                <a:spcPts val="0"/>
              </a:spcBef>
              <a:spcAft>
                <a:spcPts val="1200"/>
              </a:spcAft>
              <a:buFont typeface="Wingdings" charset="0"/>
              <a:buChar char="¡"/>
              <a:defRPr/>
            </a:pPr>
            <a:r>
              <a:rPr lang="en-US" sz="2000" dirty="0" smtClean="0">
                <a:ea typeface="+mn-ea"/>
                <a:cs typeface="+mn-cs"/>
              </a:rPr>
              <a:t>What is contained in each document?</a:t>
            </a:r>
          </a:p>
          <a:p>
            <a:pPr eaLnBrk="1" hangingPunct="1">
              <a:spcBef>
                <a:spcPts val="0"/>
              </a:spcBef>
              <a:spcAft>
                <a:spcPts val="1200"/>
              </a:spcAft>
              <a:buFont typeface="Wingdings" charset="0"/>
              <a:buChar char="¡"/>
              <a:defRPr/>
            </a:pPr>
            <a:r>
              <a:rPr lang="en-US" sz="2000" dirty="0" smtClean="0">
                <a:ea typeface="+mn-ea"/>
                <a:cs typeface="+mn-cs"/>
              </a:rPr>
              <a:t>Where are they now?</a:t>
            </a:r>
          </a:p>
          <a:p>
            <a:pPr eaLnBrk="1" hangingPunct="1">
              <a:spcBef>
                <a:spcPts val="0"/>
              </a:spcBef>
              <a:spcAft>
                <a:spcPts val="1200"/>
              </a:spcAft>
              <a:buFont typeface="Wingdings" charset="0"/>
              <a:buChar char="¡"/>
              <a:defRPr/>
            </a:pPr>
            <a:r>
              <a:rPr lang="en-US" sz="2000" dirty="0" smtClean="0">
                <a:ea typeface="+mn-ea"/>
                <a:cs typeface="+mn-cs"/>
              </a:rPr>
              <a:t>Where are they normally kept?</a:t>
            </a:r>
          </a:p>
          <a:p>
            <a:pPr eaLnBrk="1" hangingPunct="1">
              <a:spcBef>
                <a:spcPts val="0"/>
              </a:spcBef>
              <a:spcAft>
                <a:spcPts val="1200"/>
              </a:spcAft>
              <a:buFont typeface="Wingdings" charset="0"/>
              <a:buChar char="¡"/>
              <a:defRPr/>
            </a:pPr>
            <a:r>
              <a:rPr lang="en-US" sz="2000" dirty="0" smtClean="0">
                <a:ea typeface="+mn-ea"/>
                <a:cs typeface="+mn-cs"/>
              </a:rPr>
              <a:t>If they do not exist, why?</a:t>
            </a:r>
          </a:p>
          <a:p>
            <a:pPr eaLnBrk="1" hangingPunct="1">
              <a:spcBef>
                <a:spcPts val="0"/>
              </a:spcBef>
              <a:spcAft>
                <a:spcPts val="1200"/>
              </a:spcAft>
              <a:buFont typeface="Wingdings" charset="0"/>
              <a:buChar char="¡"/>
              <a:defRPr/>
            </a:pPr>
            <a:r>
              <a:rPr lang="en-US" sz="2000" dirty="0" smtClean="0">
                <a:ea typeface="+mn-ea"/>
                <a:cs typeface="+mn-cs"/>
              </a:rPr>
              <a:t>What is your document retention policy?</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6F6F147E-67D7-4E81-9601-B817A87565AE}" type="slidenum">
              <a:rPr lang="en-US" altLang="en-US" sz="1200" smtClean="0"/>
              <a:pPr>
                <a:spcBef>
                  <a:spcPct val="0"/>
                </a:spcBef>
                <a:buClrTx/>
                <a:buSzTx/>
                <a:buFontTx/>
                <a:buNone/>
                <a:defRPr/>
              </a:pPr>
              <a:t>18</a:t>
            </a:fld>
            <a:endParaRPr lang="en-US" altLang="en-US" sz="1200" smtClean="0"/>
          </a:p>
        </p:txBody>
      </p:sp>
      <p:sp>
        <p:nvSpPr>
          <p:cNvPr id="31745" name="Rectangle 2"/>
          <p:cNvSpPr>
            <a:spLocks noGrp="1" noChangeArrowheads="1"/>
          </p:cNvSpPr>
          <p:nvPr>
            <p:ph type="title" idx="4294967295"/>
          </p:nvPr>
        </p:nvSpPr>
        <p:spPr>
          <a:xfrm>
            <a:off x="1370013" y="301625"/>
            <a:ext cx="7313612" cy="1069975"/>
          </a:xfrm>
        </p:spPr>
        <p:txBody>
          <a:bodyPr anchor="ctr"/>
          <a:lstStyle/>
          <a:p>
            <a:pPr eaLnBrk="1" hangingPunct="1">
              <a:defRPr/>
            </a:pPr>
            <a:r>
              <a:rPr lang="en-US" altLang="en-US" sz="2800" dirty="0" smtClean="0"/>
              <a:t>Documents (</a:t>
            </a:r>
            <a:r>
              <a:rPr lang="en-US" altLang="en-US" sz="2800" dirty="0" err="1" smtClean="0"/>
              <a:t>con’t</a:t>
            </a:r>
            <a:r>
              <a:rPr lang="en-US" altLang="en-US" sz="2800" dirty="0" smtClean="0"/>
              <a:t>):  Hearsay Exceptions</a:t>
            </a:r>
          </a:p>
        </p:txBody>
      </p:sp>
      <p:sp>
        <p:nvSpPr>
          <p:cNvPr id="31746" name="Rectangle 3"/>
          <p:cNvSpPr>
            <a:spLocks noGrp="1" noChangeArrowheads="1"/>
          </p:cNvSpPr>
          <p:nvPr>
            <p:ph type="body" idx="4294967295"/>
          </p:nvPr>
        </p:nvSpPr>
        <p:spPr>
          <a:xfrm>
            <a:off x="1370013" y="1600200"/>
            <a:ext cx="7313612" cy="4495800"/>
          </a:xfrm>
        </p:spPr>
        <p:txBody>
          <a:bodyPr/>
          <a:lstStyle/>
          <a:p>
            <a:pPr marL="0" indent="0" eaLnBrk="1" hangingPunct="1">
              <a:spcBef>
                <a:spcPts val="0"/>
              </a:spcBef>
              <a:spcAft>
                <a:spcPts val="600"/>
              </a:spcAft>
              <a:buFont typeface="Wingdings" panose="05000000000000000000" pitchFamily="2" charset="2"/>
              <a:buNone/>
              <a:defRPr/>
            </a:pPr>
            <a:r>
              <a:rPr lang="en-US" altLang="en-US" sz="1600" dirty="0"/>
              <a:t>The following are not excluded by the rule against hearsay, regardless of whether the declarant is available as a witness</a:t>
            </a:r>
            <a:r>
              <a:rPr lang="en-US" altLang="en-US" sz="1600" dirty="0" smtClean="0"/>
              <a:t>:</a:t>
            </a:r>
          </a:p>
          <a:p>
            <a:pPr marL="0" indent="0" eaLnBrk="1" hangingPunct="1">
              <a:spcBef>
                <a:spcPts val="0"/>
              </a:spcBef>
              <a:spcAft>
                <a:spcPts val="600"/>
              </a:spcAft>
              <a:buFont typeface="Wingdings" panose="05000000000000000000" pitchFamily="2" charset="2"/>
              <a:buNone/>
              <a:tabLst>
                <a:tab pos="342900" algn="l"/>
              </a:tabLst>
              <a:defRPr/>
            </a:pPr>
            <a:r>
              <a:rPr lang="en-US" altLang="en-US" sz="1600" dirty="0"/>
              <a:t>	(6) </a:t>
            </a:r>
            <a:r>
              <a:rPr lang="en-US" altLang="en-US" sz="1600" b="1" dirty="0"/>
              <a:t>Records of a Regularly Conducted Activity</a:t>
            </a:r>
            <a:r>
              <a:rPr lang="en-US" altLang="en-US" sz="1600" dirty="0"/>
              <a:t>. </a:t>
            </a:r>
            <a:r>
              <a:rPr lang="en-US" altLang="en-US" sz="1600" b="1" dirty="0">
                <a:solidFill>
                  <a:srgbClr val="C00000"/>
                </a:solidFill>
              </a:rPr>
              <a:t>A record of an act, event, condition, opinion, or diagnosis if:</a:t>
            </a:r>
          </a:p>
          <a:p>
            <a:pPr marL="0" indent="0" eaLnBrk="1" hangingPunct="1">
              <a:spcBef>
                <a:spcPts val="0"/>
              </a:spcBef>
              <a:spcAft>
                <a:spcPts val="600"/>
              </a:spcAft>
              <a:buFont typeface="Wingdings" panose="05000000000000000000" pitchFamily="2" charset="2"/>
              <a:buNone/>
              <a:tabLst>
                <a:tab pos="747713" algn="l"/>
              </a:tabLst>
              <a:defRPr/>
            </a:pPr>
            <a:r>
              <a:rPr lang="en-US" altLang="en-US" sz="1600" b="1" dirty="0" smtClean="0">
                <a:solidFill>
                  <a:srgbClr val="C00000"/>
                </a:solidFill>
              </a:rPr>
              <a:t>	(</a:t>
            </a:r>
            <a:r>
              <a:rPr lang="en-US" altLang="en-US" sz="1600" b="1" dirty="0">
                <a:solidFill>
                  <a:srgbClr val="C00000"/>
                </a:solidFill>
              </a:rPr>
              <a:t>A) the record was made at or near the time by — or from information transmitted by — someone with knowledge;</a:t>
            </a:r>
          </a:p>
          <a:p>
            <a:pPr marL="0" indent="0" eaLnBrk="1" hangingPunct="1">
              <a:spcBef>
                <a:spcPts val="0"/>
              </a:spcBef>
              <a:spcAft>
                <a:spcPts val="600"/>
              </a:spcAft>
              <a:buFont typeface="Wingdings" panose="05000000000000000000" pitchFamily="2" charset="2"/>
              <a:buNone/>
              <a:tabLst>
                <a:tab pos="747713" algn="l"/>
              </a:tabLst>
              <a:defRPr/>
            </a:pPr>
            <a:r>
              <a:rPr lang="en-US" altLang="en-US" sz="1600" b="1" dirty="0" smtClean="0">
                <a:solidFill>
                  <a:srgbClr val="C00000"/>
                </a:solidFill>
              </a:rPr>
              <a:t>	(</a:t>
            </a:r>
            <a:r>
              <a:rPr lang="en-US" altLang="en-US" sz="1600" b="1" dirty="0">
                <a:solidFill>
                  <a:srgbClr val="C00000"/>
                </a:solidFill>
              </a:rPr>
              <a:t>B) the record was kept in the course of a regularly conducted activity of a business, organization, occupation, or calling, whether or not for profit;</a:t>
            </a:r>
          </a:p>
          <a:p>
            <a:pPr marL="0" indent="0" eaLnBrk="1" hangingPunct="1">
              <a:spcBef>
                <a:spcPts val="0"/>
              </a:spcBef>
              <a:spcAft>
                <a:spcPts val="600"/>
              </a:spcAft>
              <a:buFont typeface="Wingdings" panose="05000000000000000000" pitchFamily="2" charset="2"/>
              <a:buNone/>
              <a:tabLst>
                <a:tab pos="747713" algn="l"/>
              </a:tabLst>
              <a:defRPr/>
            </a:pPr>
            <a:r>
              <a:rPr lang="en-US" altLang="en-US" sz="1600" dirty="0" smtClean="0"/>
              <a:t>	</a:t>
            </a:r>
            <a:r>
              <a:rPr lang="en-US" altLang="en-US" sz="1600" b="1" dirty="0" smtClean="0">
                <a:solidFill>
                  <a:srgbClr val="C00000"/>
                </a:solidFill>
              </a:rPr>
              <a:t>(</a:t>
            </a:r>
            <a:r>
              <a:rPr lang="en-US" altLang="en-US" sz="1600" b="1" dirty="0">
                <a:solidFill>
                  <a:srgbClr val="C00000"/>
                </a:solidFill>
              </a:rPr>
              <a:t>C) making the record was a regular practice of that activity;</a:t>
            </a:r>
          </a:p>
          <a:p>
            <a:pPr marL="0" indent="0" eaLnBrk="1" hangingPunct="1">
              <a:spcBef>
                <a:spcPts val="0"/>
              </a:spcBef>
              <a:spcAft>
                <a:spcPts val="600"/>
              </a:spcAft>
              <a:buFont typeface="Wingdings" panose="05000000000000000000" pitchFamily="2" charset="2"/>
              <a:buNone/>
              <a:tabLst>
                <a:tab pos="747713" algn="l"/>
              </a:tabLst>
              <a:defRPr/>
            </a:pPr>
            <a:r>
              <a:rPr lang="en-US" altLang="en-US" sz="1600" dirty="0" smtClean="0"/>
              <a:t>	(</a:t>
            </a:r>
            <a:r>
              <a:rPr lang="en-US" altLang="en-US" sz="1600" dirty="0"/>
              <a:t>D) all these conditions are shown by the testimony of the custodian or another qualified witness, or by a certification that complies with Rule 902(11) or (12) or with a statute permitting certification; and</a:t>
            </a:r>
          </a:p>
          <a:p>
            <a:pPr marL="0" indent="0" eaLnBrk="1" hangingPunct="1">
              <a:spcBef>
                <a:spcPts val="0"/>
              </a:spcBef>
              <a:spcAft>
                <a:spcPts val="600"/>
              </a:spcAft>
              <a:buFont typeface="Wingdings" panose="05000000000000000000" pitchFamily="2" charset="2"/>
              <a:buNone/>
              <a:tabLst>
                <a:tab pos="747713" algn="l"/>
              </a:tabLst>
              <a:defRPr/>
            </a:pPr>
            <a:r>
              <a:rPr lang="en-US" altLang="en-US" sz="1600" dirty="0" smtClean="0"/>
              <a:t>	(</a:t>
            </a:r>
            <a:r>
              <a:rPr lang="en-US" altLang="en-US" sz="1600" dirty="0"/>
              <a:t>E) neither the opponent does not show that the source of information nor or the method or circumstances of preparation indicate a lack of trustworthiness</a:t>
            </a:r>
            <a:r>
              <a:rPr lang="en-US" altLang="en-US" sz="1600" dirty="0" smtClean="0"/>
              <a:t>.</a:t>
            </a:r>
            <a:endParaRPr lang="en-US" altLang="en-US" sz="16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5B2FC59F-8CE7-4042-B84A-37EF479F1BC9}" type="slidenum">
              <a:rPr lang="en-US" altLang="en-US" sz="1200" smtClean="0"/>
              <a:pPr>
                <a:spcBef>
                  <a:spcPct val="0"/>
                </a:spcBef>
                <a:buClrTx/>
                <a:buSzTx/>
                <a:buFontTx/>
                <a:buNone/>
                <a:defRPr/>
              </a:pPr>
              <a:t>19</a:t>
            </a:fld>
            <a:endParaRPr lang="en-US" altLang="en-US" sz="1200" smtClean="0"/>
          </a:p>
        </p:txBody>
      </p:sp>
      <p:sp>
        <p:nvSpPr>
          <p:cNvPr id="31745" name="Rectangle 2"/>
          <p:cNvSpPr>
            <a:spLocks noGrp="1" noChangeArrowheads="1"/>
          </p:cNvSpPr>
          <p:nvPr>
            <p:ph type="title" idx="4294967295"/>
          </p:nvPr>
        </p:nvSpPr>
        <p:spPr>
          <a:xfrm>
            <a:off x="1370013" y="301625"/>
            <a:ext cx="7313612" cy="1069975"/>
          </a:xfrm>
        </p:spPr>
        <p:txBody>
          <a:bodyPr anchor="ctr"/>
          <a:lstStyle/>
          <a:p>
            <a:pPr eaLnBrk="1" hangingPunct="1">
              <a:defRPr/>
            </a:pPr>
            <a:r>
              <a:rPr lang="en-US" altLang="en-US" sz="2800" dirty="0" smtClean="0"/>
              <a:t>Documents (</a:t>
            </a:r>
            <a:r>
              <a:rPr lang="en-US" altLang="en-US" sz="2800" dirty="0" err="1" smtClean="0"/>
              <a:t>con’t</a:t>
            </a:r>
            <a:r>
              <a:rPr lang="en-US" altLang="en-US" sz="2800" dirty="0" smtClean="0"/>
              <a:t>):  Hearsay Exceptions</a:t>
            </a:r>
          </a:p>
        </p:txBody>
      </p:sp>
      <p:sp>
        <p:nvSpPr>
          <p:cNvPr id="31746" name="Rectangle 3"/>
          <p:cNvSpPr>
            <a:spLocks noGrp="1" noChangeArrowheads="1"/>
          </p:cNvSpPr>
          <p:nvPr>
            <p:ph type="body" idx="4294967295"/>
          </p:nvPr>
        </p:nvSpPr>
        <p:spPr>
          <a:xfrm>
            <a:off x="1370013" y="1676400"/>
            <a:ext cx="7313612" cy="4495800"/>
          </a:xfrm>
        </p:spPr>
        <p:txBody>
          <a:bodyPr/>
          <a:lstStyle/>
          <a:p>
            <a:pPr marL="0" indent="0" eaLnBrk="1" hangingPunct="1">
              <a:spcBef>
                <a:spcPts val="0"/>
              </a:spcBef>
              <a:spcAft>
                <a:spcPts val="600"/>
              </a:spcAft>
              <a:buFont typeface="Wingdings" panose="05000000000000000000" pitchFamily="2" charset="2"/>
              <a:buNone/>
              <a:tabLst>
                <a:tab pos="342900" algn="l"/>
              </a:tabLst>
              <a:defRPr/>
            </a:pPr>
            <a:r>
              <a:rPr lang="en-US" altLang="en-US" sz="1600" dirty="0"/>
              <a:t>	</a:t>
            </a:r>
            <a:r>
              <a:rPr lang="en-US" altLang="en-US" sz="1600" dirty="0" smtClean="0"/>
              <a:t>(8) </a:t>
            </a:r>
            <a:r>
              <a:rPr lang="en-US" altLang="en-US" sz="1600" b="1" dirty="0" smtClean="0"/>
              <a:t>Public </a:t>
            </a:r>
            <a:r>
              <a:rPr lang="en-US" altLang="en-US" sz="1600" b="1" dirty="0"/>
              <a:t>Records</a:t>
            </a:r>
            <a:r>
              <a:rPr lang="en-US" altLang="en-US" sz="1600" dirty="0"/>
              <a:t>. </a:t>
            </a:r>
            <a:r>
              <a:rPr lang="en-US" altLang="en-US" sz="1600" b="1" dirty="0">
                <a:solidFill>
                  <a:srgbClr val="C00000"/>
                </a:solidFill>
              </a:rPr>
              <a:t>A record or statement of a public office if:</a:t>
            </a:r>
          </a:p>
          <a:p>
            <a:pPr marL="0" indent="0" eaLnBrk="1" hangingPunct="1">
              <a:spcBef>
                <a:spcPts val="0"/>
              </a:spcBef>
              <a:spcAft>
                <a:spcPts val="600"/>
              </a:spcAft>
              <a:buFont typeface="Wingdings" panose="05000000000000000000" pitchFamily="2" charset="2"/>
              <a:buNone/>
              <a:tabLst>
                <a:tab pos="747713" algn="l"/>
              </a:tabLst>
              <a:defRPr/>
            </a:pPr>
            <a:r>
              <a:rPr lang="en-US" altLang="en-US" sz="1600" b="1" dirty="0" smtClean="0">
                <a:solidFill>
                  <a:srgbClr val="C00000"/>
                </a:solidFill>
              </a:rPr>
              <a:t>	(</a:t>
            </a:r>
            <a:r>
              <a:rPr lang="en-US" altLang="en-US" sz="1600" b="1" dirty="0">
                <a:solidFill>
                  <a:srgbClr val="C00000"/>
                </a:solidFill>
              </a:rPr>
              <a:t>A) it sets out:</a:t>
            </a:r>
          </a:p>
          <a:p>
            <a:pPr marL="0" indent="0" eaLnBrk="1" hangingPunct="1">
              <a:spcBef>
                <a:spcPts val="0"/>
              </a:spcBef>
              <a:spcAft>
                <a:spcPts val="600"/>
              </a:spcAft>
              <a:buFont typeface="Wingdings" panose="05000000000000000000" pitchFamily="2" charset="2"/>
              <a:buNone/>
              <a:tabLst>
                <a:tab pos="1143000" algn="l"/>
              </a:tabLst>
              <a:defRPr/>
            </a:pPr>
            <a:r>
              <a:rPr lang="en-US" altLang="en-US" sz="1600" b="1" dirty="0" smtClean="0">
                <a:solidFill>
                  <a:srgbClr val="C00000"/>
                </a:solidFill>
              </a:rPr>
              <a:t>	(</a:t>
            </a:r>
            <a:r>
              <a:rPr lang="en-US" altLang="en-US" sz="1600" b="1" dirty="0">
                <a:solidFill>
                  <a:srgbClr val="C00000"/>
                </a:solidFill>
              </a:rPr>
              <a:t>i) the office’s activities;</a:t>
            </a:r>
          </a:p>
          <a:p>
            <a:pPr marL="0" indent="0" eaLnBrk="1" hangingPunct="1">
              <a:spcBef>
                <a:spcPts val="0"/>
              </a:spcBef>
              <a:spcAft>
                <a:spcPts val="600"/>
              </a:spcAft>
              <a:buFont typeface="Wingdings" panose="05000000000000000000" pitchFamily="2" charset="2"/>
              <a:buNone/>
              <a:tabLst>
                <a:tab pos="1143000" algn="l"/>
              </a:tabLst>
              <a:defRPr/>
            </a:pPr>
            <a:r>
              <a:rPr lang="en-US" altLang="en-US" sz="1600" b="1" dirty="0" smtClean="0">
                <a:solidFill>
                  <a:srgbClr val="C00000"/>
                </a:solidFill>
              </a:rPr>
              <a:t>	(</a:t>
            </a:r>
            <a:r>
              <a:rPr lang="en-US" altLang="en-US" sz="1600" b="1" dirty="0">
                <a:solidFill>
                  <a:srgbClr val="C00000"/>
                </a:solidFill>
              </a:rPr>
              <a:t>ii) a matter observed while under a legal duty to report, but not including, in a criminal case, a matter observed by law-enforcement personnel; or</a:t>
            </a:r>
          </a:p>
          <a:p>
            <a:pPr marL="0" indent="0" eaLnBrk="1" hangingPunct="1">
              <a:spcBef>
                <a:spcPts val="0"/>
              </a:spcBef>
              <a:spcAft>
                <a:spcPts val="600"/>
              </a:spcAft>
              <a:buFont typeface="Wingdings" panose="05000000000000000000" pitchFamily="2" charset="2"/>
              <a:buNone/>
              <a:tabLst>
                <a:tab pos="1143000" algn="l"/>
              </a:tabLst>
              <a:defRPr/>
            </a:pPr>
            <a:r>
              <a:rPr lang="en-US" altLang="en-US" sz="1600" b="1" dirty="0" smtClean="0">
                <a:solidFill>
                  <a:srgbClr val="C00000"/>
                </a:solidFill>
              </a:rPr>
              <a:t>	(</a:t>
            </a:r>
            <a:r>
              <a:rPr lang="en-US" altLang="en-US" sz="1600" b="1" dirty="0">
                <a:solidFill>
                  <a:srgbClr val="C00000"/>
                </a:solidFill>
              </a:rPr>
              <a:t>iii) in a civil case or against the government in a criminal case, factual findings from a legally authorized investigation;</a:t>
            </a:r>
            <a:r>
              <a:rPr lang="en-US" altLang="en-US" sz="1600" dirty="0"/>
              <a:t> and</a:t>
            </a:r>
          </a:p>
          <a:p>
            <a:pPr marL="0" indent="0" eaLnBrk="1" hangingPunct="1">
              <a:spcBef>
                <a:spcPts val="0"/>
              </a:spcBef>
              <a:spcAft>
                <a:spcPts val="600"/>
              </a:spcAft>
              <a:buFont typeface="Wingdings" panose="05000000000000000000" pitchFamily="2" charset="2"/>
              <a:buNone/>
              <a:tabLst>
                <a:tab pos="747713" algn="l"/>
              </a:tabLst>
              <a:defRPr/>
            </a:pPr>
            <a:r>
              <a:rPr lang="en-US" altLang="en-US" sz="1600" dirty="0" smtClean="0"/>
              <a:t>	(</a:t>
            </a:r>
            <a:r>
              <a:rPr lang="en-US" altLang="en-US" sz="1600" dirty="0"/>
              <a:t>B) neither the opponent does not show that the source of information nor or other circumstances indicate a lack of trustworthiness</a:t>
            </a:r>
            <a:r>
              <a:rPr lang="en-US" altLang="en-US" sz="1600" dirty="0" smtClean="0"/>
              <a:t>.	</a:t>
            </a:r>
            <a:endParaRPr lang="en-US" altLang="en-US" sz="16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9B94EB12-0999-455C-84BC-A9A30897870B}" type="slidenum">
              <a:rPr lang="en-US" altLang="en-US" sz="1200" smtClean="0"/>
              <a:pPr>
                <a:spcBef>
                  <a:spcPct val="0"/>
                </a:spcBef>
                <a:buClrTx/>
                <a:buSzTx/>
                <a:buFontTx/>
                <a:buNone/>
                <a:defRPr/>
              </a:pPr>
              <a:t>2</a:t>
            </a:fld>
            <a:endParaRPr lang="en-US" altLang="en-US" sz="1200" smtClean="0"/>
          </a:p>
        </p:txBody>
      </p:sp>
      <p:sp>
        <p:nvSpPr>
          <p:cNvPr id="133122" name="Rectangle 2"/>
          <p:cNvSpPr>
            <a:spLocks noGrp="1" noChangeArrowheads="1"/>
          </p:cNvSpPr>
          <p:nvPr>
            <p:ph type="title"/>
          </p:nvPr>
        </p:nvSpPr>
        <p:spPr/>
        <p:txBody>
          <a:bodyPr/>
          <a:lstStyle/>
          <a:p>
            <a:pPr eaLnBrk="1" hangingPunct="1">
              <a:defRPr/>
            </a:pPr>
            <a:r>
              <a:rPr lang="en-US" dirty="0">
                <a:ea typeface="+mj-ea"/>
                <a:cs typeface="+mj-cs"/>
              </a:rPr>
              <a:t>Recap:  </a:t>
            </a:r>
            <a:r>
              <a:rPr lang="en-US" dirty="0" smtClean="0">
                <a:solidFill>
                  <a:schemeClr val="accent1">
                    <a:lumMod val="50000"/>
                  </a:schemeClr>
                </a:solidFill>
                <a:ea typeface="+mj-ea"/>
                <a:cs typeface="+mj-cs"/>
              </a:rPr>
              <a:t>Why </a:t>
            </a:r>
            <a:r>
              <a:rPr lang="en-US" dirty="0" smtClean="0">
                <a:ea typeface="+mj-ea"/>
                <a:cs typeface="+mj-cs"/>
              </a:rPr>
              <a:t>Take a Deposition?</a:t>
            </a:r>
          </a:p>
        </p:txBody>
      </p:sp>
      <p:sp>
        <p:nvSpPr>
          <p:cNvPr id="133123" name="Rectangle 3"/>
          <p:cNvSpPr>
            <a:spLocks noGrp="1" noChangeArrowheads="1"/>
          </p:cNvSpPr>
          <p:nvPr>
            <p:ph type="body" idx="1"/>
          </p:nvPr>
        </p:nvSpPr>
        <p:spPr/>
        <p:txBody>
          <a:bodyPr/>
          <a:lstStyle/>
          <a:p>
            <a:pPr eaLnBrk="1" hangingPunct="1">
              <a:spcBef>
                <a:spcPts val="0"/>
              </a:spcBef>
              <a:spcAft>
                <a:spcPts val="1200"/>
              </a:spcAft>
              <a:defRPr/>
            </a:pPr>
            <a:r>
              <a:rPr lang="en-US" altLang="en-US" sz="2500" dirty="0" smtClean="0"/>
              <a:t>Discovery</a:t>
            </a:r>
          </a:p>
          <a:p>
            <a:pPr lvl="1" eaLnBrk="1" hangingPunct="1">
              <a:spcBef>
                <a:spcPts val="0"/>
              </a:spcBef>
              <a:spcAft>
                <a:spcPts val="1200"/>
              </a:spcAft>
              <a:buClr>
                <a:schemeClr val="tx1"/>
              </a:buClr>
              <a:buFontTx/>
              <a:buChar char="•"/>
              <a:defRPr/>
            </a:pPr>
            <a:r>
              <a:rPr lang="en-US" altLang="en-US" dirty="0" smtClean="0"/>
              <a:t>To learn what the witness knows</a:t>
            </a:r>
          </a:p>
          <a:p>
            <a:pPr lvl="1" eaLnBrk="1" hangingPunct="1">
              <a:spcBef>
                <a:spcPts val="0"/>
              </a:spcBef>
              <a:spcAft>
                <a:spcPts val="1200"/>
              </a:spcAft>
              <a:buClr>
                <a:schemeClr val="tx1"/>
              </a:buClr>
              <a:buFontTx/>
              <a:buChar char="•"/>
              <a:defRPr/>
            </a:pPr>
            <a:r>
              <a:rPr lang="en-US" altLang="en-US" dirty="0" smtClean="0"/>
              <a:t>To confirm facts you already know</a:t>
            </a:r>
          </a:p>
          <a:p>
            <a:pPr lvl="1" eaLnBrk="1" hangingPunct="1">
              <a:spcBef>
                <a:spcPts val="0"/>
              </a:spcBef>
              <a:spcAft>
                <a:spcPts val="1200"/>
              </a:spcAft>
              <a:buClr>
                <a:schemeClr val="tx1"/>
              </a:buClr>
              <a:buFontTx/>
              <a:buChar char="•"/>
              <a:defRPr/>
            </a:pPr>
            <a:r>
              <a:rPr lang="en-US" altLang="en-US" dirty="0" smtClean="0"/>
              <a:t>To obtain evidence in support of your claims or defenses</a:t>
            </a:r>
          </a:p>
          <a:p>
            <a:pPr lvl="1" eaLnBrk="1" hangingPunct="1">
              <a:spcBef>
                <a:spcPts val="0"/>
              </a:spcBef>
              <a:spcAft>
                <a:spcPts val="1200"/>
              </a:spcAft>
              <a:buClr>
                <a:schemeClr val="tx1"/>
              </a:buClr>
              <a:buFontTx/>
              <a:buChar char="•"/>
              <a:defRPr/>
            </a:pPr>
            <a:r>
              <a:rPr lang="en-US" altLang="en-US" dirty="0" smtClean="0"/>
              <a:t>To test your theories</a:t>
            </a:r>
          </a:p>
          <a:p>
            <a:pPr eaLnBrk="1" hangingPunct="1">
              <a:spcBef>
                <a:spcPts val="0"/>
              </a:spcBef>
              <a:spcAft>
                <a:spcPts val="1200"/>
              </a:spcAft>
              <a:buClr>
                <a:schemeClr val="tx1"/>
              </a:buClr>
              <a:defRPr/>
            </a:pPr>
            <a:r>
              <a:rPr lang="en-US" altLang="en-US" sz="2500" dirty="0" smtClean="0"/>
              <a:t>To educate your client</a:t>
            </a:r>
          </a:p>
          <a:p>
            <a:pPr eaLnBrk="1" hangingPunct="1">
              <a:spcBef>
                <a:spcPts val="0"/>
              </a:spcBef>
              <a:spcAft>
                <a:spcPts val="1200"/>
              </a:spcAft>
              <a:buClr>
                <a:schemeClr val="tx1"/>
              </a:buClr>
              <a:defRPr/>
            </a:pPr>
            <a:r>
              <a:rPr lang="en-US" altLang="en-US" sz="2500" dirty="0" smtClean="0"/>
              <a:t>To </a:t>
            </a:r>
            <a:r>
              <a:rPr lang="en-US" altLang="ja-JP" sz="2500" dirty="0" smtClean="0"/>
              <a:t>see, hear, and assess the witness</a:t>
            </a:r>
            <a:endParaRPr lang="en-US" altLang="en-US" sz="2500" dirty="0" smtClean="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69989A8F-EAE5-4F0E-8B87-2644F3A47D69}" type="slidenum">
              <a:rPr lang="en-US" altLang="en-US" sz="1200" smtClean="0"/>
              <a:pPr>
                <a:spcBef>
                  <a:spcPct val="0"/>
                </a:spcBef>
                <a:buClrTx/>
                <a:buSzTx/>
                <a:buFontTx/>
                <a:buNone/>
                <a:defRPr/>
              </a:pPr>
              <a:t>20</a:t>
            </a:fld>
            <a:endParaRPr lang="en-US" altLang="en-US" sz="1200" smtClean="0"/>
          </a:p>
        </p:txBody>
      </p:sp>
      <p:sp>
        <p:nvSpPr>
          <p:cNvPr id="31745" name="Rectangle 2"/>
          <p:cNvSpPr>
            <a:spLocks noGrp="1" noChangeArrowheads="1"/>
          </p:cNvSpPr>
          <p:nvPr>
            <p:ph type="title" idx="4294967295"/>
          </p:nvPr>
        </p:nvSpPr>
        <p:spPr>
          <a:xfrm>
            <a:off x="1295400" y="533400"/>
            <a:ext cx="7313613" cy="1143000"/>
          </a:xfrm>
        </p:spPr>
        <p:txBody>
          <a:bodyPr anchor="ctr"/>
          <a:lstStyle/>
          <a:p>
            <a:pPr eaLnBrk="1" hangingPunct="1">
              <a:defRPr/>
            </a:pPr>
            <a:r>
              <a:rPr lang="en-US" altLang="en-US" dirty="0" smtClean="0"/>
              <a:t>Question Tree:  Multiple Funnels</a:t>
            </a:r>
          </a:p>
        </p:txBody>
      </p:sp>
      <p:sp>
        <p:nvSpPr>
          <p:cNvPr id="35844" name="Rectangle 1"/>
          <p:cNvSpPr>
            <a:spLocks noChangeArrowheads="1"/>
          </p:cNvSpPr>
          <p:nvPr/>
        </p:nvSpPr>
        <p:spPr bwMode="auto">
          <a:xfrm>
            <a:off x="1141413" y="1905000"/>
            <a:ext cx="1296987" cy="390525"/>
          </a:xfrm>
          <a:prstGeom prst="rect">
            <a:avLst/>
          </a:prstGeom>
          <a:solidFill>
            <a:schemeClr val="tx1"/>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lgn="ctr">
              <a:spcBef>
                <a:spcPts val="3000"/>
              </a:spcBef>
              <a:buClrTx/>
              <a:buSzTx/>
              <a:buFontTx/>
              <a:buNone/>
            </a:pPr>
            <a:r>
              <a:rPr lang="en-US" altLang="en-US" sz="1800">
                <a:solidFill>
                  <a:srgbClr val="FFFFFF"/>
                </a:solidFill>
              </a:rPr>
              <a:t>Topic A</a:t>
            </a:r>
          </a:p>
        </p:txBody>
      </p:sp>
      <p:sp>
        <p:nvSpPr>
          <p:cNvPr id="35845" name="Rectangle 5"/>
          <p:cNvSpPr>
            <a:spLocks noChangeArrowheads="1"/>
          </p:cNvSpPr>
          <p:nvPr/>
        </p:nvSpPr>
        <p:spPr bwMode="auto">
          <a:xfrm>
            <a:off x="3103563" y="1905000"/>
            <a:ext cx="1298575" cy="390525"/>
          </a:xfrm>
          <a:prstGeom prst="rect">
            <a:avLst/>
          </a:prstGeom>
          <a:solidFill>
            <a:schemeClr val="tx1"/>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lgn="ctr">
              <a:spcBef>
                <a:spcPts val="3000"/>
              </a:spcBef>
              <a:buClrTx/>
              <a:buSzTx/>
              <a:buFontTx/>
              <a:buNone/>
            </a:pPr>
            <a:r>
              <a:rPr lang="en-US" altLang="en-US" sz="1800">
                <a:solidFill>
                  <a:srgbClr val="FFFFFF"/>
                </a:solidFill>
              </a:rPr>
              <a:t>Topic B</a:t>
            </a:r>
          </a:p>
        </p:txBody>
      </p:sp>
      <p:sp>
        <p:nvSpPr>
          <p:cNvPr id="35846" name="Rectangle 6"/>
          <p:cNvSpPr>
            <a:spLocks noChangeArrowheads="1"/>
          </p:cNvSpPr>
          <p:nvPr/>
        </p:nvSpPr>
        <p:spPr bwMode="auto">
          <a:xfrm>
            <a:off x="5095875" y="1905000"/>
            <a:ext cx="1296988" cy="390525"/>
          </a:xfrm>
          <a:prstGeom prst="rect">
            <a:avLst/>
          </a:prstGeom>
          <a:solidFill>
            <a:schemeClr val="tx1"/>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lgn="ctr">
              <a:spcBef>
                <a:spcPts val="3000"/>
              </a:spcBef>
              <a:buClrTx/>
              <a:buSzTx/>
              <a:buFontTx/>
              <a:buNone/>
            </a:pPr>
            <a:r>
              <a:rPr lang="en-US" altLang="en-US" sz="1800">
                <a:solidFill>
                  <a:srgbClr val="FFFFFF"/>
                </a:solidFill>
              </a:rPr>
              <a:t>Topic C</a:t>
            </a:r>
          </a:p>
        </p:txBody>
      </p:sp>
      <p:sp>
        <p:nvSpPr>
          <p:cNvPr id="35847" name="Rectangle 7"/>
          <p:cNvSpPr>
            <a:spLocks noChangeArrowheads="1"/>
          </p:cNvSpPr>
          <p:nvPr/>
        </p:nvSpPr>
        <p:spPr bwMode="auto">
          <a:xfrm>
            <a:off x="7086600" y="1905000"/>
            <a:ext cx="1296988" cy="390525"/>
          </a:xfrm>
          <a:prstGeom prst="rect">
            <a:avLst/>
          </a:prstGeom>
          <a:solidFill>
            <a:schemeClr val="tx1"/>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lgn="ctr">
              <a:spcBef>
                <a:spcPts val="3000"/>
              </a:spcBef>
              <a:buClrTx/>
              <a:buSzTx/>
              <a:buFontTx/>
              <a:buNone/>
            </a:pPr>
            <a:r>
              <a:rPr lang="en-US" altLang="en-US" sz="1800">
                <a:solidFill>
                  <a:srgbClr val="FFFFFF"/>
                </a:solidFill>
              </a:rPr>
              <a:t>Topic D</a:t>
            </a:r>
          </a:p>
        </p:txBody>
      </p:sp>
      <p:sp>
        <p:nvSpPr>
          <p:cNvPr id="3" name="Rectangle 2"/>
          <p:cNvSpPr/>
          <p:nvPr/>
        </p:nvSpPr>
        <p:spPr bwMode="auto">
          <a:xfrm>
            <a:off x="990600" y="3124200"/>
            <a:ext cx="1601788" cy="6858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lgn="ctr">
              <a:defRPr/>
            </a:pPr>
            <a:endParaRPr lang="en-US" sz="400" dirty="0">
              <a:latin typeface="Verdana" charset="0"/>
              <a:ea typeface="ＭＳ Ｐゴシック" charset="0"/>
            </a:endParaRPr>
          </a:p>
          <a:p>
            <a:pPr algn="ctr">
              <a:defRPr/>
            </a:pPr>
            <a:r>
              <a:rPr lang="en-US" sz="1550" dirty="0">
                <a:latin typeface="Verdana" charset="0"/>
                <a:ea typeface="ＭＳ Ｐゴシック" charset="0"/>
              </a:rPr>
              <a:t>Subtopics</a:t>
            </a:r>
          </a:p>
          <a:p>
            <a:pPr algn="ctr">
              <a:defRPr/>
            </a:pPr>
            <a:r>
              <a:rPr lang="en-US" sz="1550" dirty="0">
                <a:latin typeface="Verdana" charset="0"/>
                <a:ea typeface="ＭＳ Ｐゴシック" charset="0"/>
              </a:rPr>
              <a:t>A-1, A-2, A-3</a:t>
            </a:r>
          </a:p>
        </p:txBody>
      </p:sp>
      <p:sp>
        <p:nvSpPr>
          <p:cNvPr id="15" name="Rectangle 14"/>
          <p:cNvSpPr/>
          <p:nvPr/>
        </p:nvSpPr>
        <p:spPr bwMode="auto">
          <a:xfrm>
            <a:off x="2951163" y="3124200"/>
            <a:ext cx="1601787" cy="6858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lgn="ctr">
              <a:defRPr/>
            </a:pPr>
            <a:endParaRPr lang="en-US" sz="400" dirty="0">
              <a:latin typeface="Verdana" charset="0"/>
              <a:ea typeface="ＭＳ Ｐゴシック" charset="0"/>
            </a:endParaRPr>
          </a:p>
          <a:p>
            <a:pPr algn="ctr">
              <a:defRPr/>
            </a:pPr>
            <a:r>
              <a:rPr lang="en-US" sz="1550" dirty="0">
                <a:latin typeface="Verdana" charset="0"/>
                <a:ea typeface="ＭＳ Ｐゴシック" charset="0"/>
              </a:rPr>
              <a:t>Subtopics</a:t>
            </a:r>
          </a:p>
          <a:p>
            <a:pPr algn="ctr">
              <a:defRPr/>
            </a:pPr>
            <a:r>
              <a:rPr lang="en-US" sz="1550" dirty="0">
                <a:latin typeface="Verdana" charset="0"/>
                <a:ea typeface="ＭＳ Ｐゴシック" charset="0"/>
              </a:rPr>
              <a:t>B-1, B-2, B-3</a:t>
            </a:r>
          </a:p>
        </p:txBody>
      </p:sp>
      <p:sp>
        <p:nvSpPr>
          <p:cNvPr id="16" name="Rectangle 15"/>
          <p:cNvSpPr/>
          <p:nvPr/>
        </p:nvSpPr>
        <p:spPr bwMode="auto">
          <a:xfrm>
            <a:off x="4951413" y="3105150"/>
            <a:ext cx="1601787" cy="6858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lgn="ctr">
              <a:defRPr/>
            </a:pPr>
            <a:endParaRPr lang="en-US" sz="400" dirty="0">
              <a:latin typeface="Verdana" charset="0"/>
              <a:ea typeface="ＭＳ Ｐゴシック" charset="0"/>
            </a:endParaRPr>
          </a:p>
          <a:p>
            <a:pPr algn="ctr">
              <a:defRPr/>
            </a:pPr>
            <a:r>
              <a:rPr lang="en-US" sz="1550" dirty="0">
                <a:latin typeface="Verdana" charset="0"/>
                <a:ea typeface="ＭＳ Ｐゴシック" charset="0"/>
              </a:rPr>
              <a:t>Subtopics</a:t>
            </a:r>
          </a:p>
          <a:p>
            <a:pPr algn="ctr">
              <a:defRPr/>
            </a:pPr>
            <a:r>
              <a:rPr lang="en-US" sz="1550" dirty="0">
                <a:latin typeface="Verdana" charset="0"/>
                <a:ea typeface="ＭＳ Ｐゴシック" charset="0"/>
              </a:rPr>
              <a:t>C-1, C-2, C-3</a:t>
            </a:r>
          </a:p>
        </p:txBody>
      </p:sp>
      <p:sp>
        <p:nvSpPr>
          <p:cNvPr id="17" name="Rectangle 16"/>
          <p:cNvSpPr/>
          <p:nvPr/>
        </p:nvSpPr>
        <p:spPr bwMode="auto">
          <a:xfrm>
            <a:off x="6934200" y="3076575"/>
            <a:ext cx="1601788" cy="6858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lgn="ctr">
              <a:defRPr/>
            </a:pPr>
            <a:endParaRPr lang="en-US" sz="400" dirty="0">
              <a:latin typeface="Verdana" charset="0"/>
              <a:ea typeface="ＭＳ Ｐゴシック" charset="0"/>
            </a:endParaRPr>
          </a:p>
          <a:p>
            <a:pPr algn="ctr">
              <a:defRPr/>
            </a:pPr>
            <a:r>
              <a:rPr lang="en-US" sz="1550" dirty="0">
                <a:latin typeface="Verdana" charset="0"/>
                <a:ea typeface="ＭＳ Ｐゴシック" charset="0"/>
              </a:rPr>
              <a:t>Subtopics</a:t>
            </a:r>
          </a:p>
          <a:p>
            <a:pPr algn="ctr">
              <a:defRPr/>
            </a:pPr>
            <a:r>
              <a:rPr lang="en-US" sz="1550" dirty="0">
                <a:latin typeface="Verdana" charset="0"/>
                <a:ea typeface="ＭＳ Ｐゴシック" charset="0"/>
              </a:rPr>
              <a:t>D-1, D-2, D-3</a:t>
            </a:r>
          </a:p>
        </p:txBody>
      </p:sp>
      <p:sp>
        <p:nvSpPr>
          <p:cNvPr id="35852" name="Rectangle 17"/>
          <p:cNvSpPr>
            <a:spLocks noChangeArrowheads="1"/>
          </p:cNvSpPr>
          <p:nvPr/>
        </p:nvSpPr>
        <p:spPr bwMode="auto">
          <a:xfrm>
            <a:off x="228600" y="4648200"/>
            <a:ext cx="1676400" cy="838200"/>
          </a:xfrm>
          <a:prstGeom prst="rect">
            <a:avLst/>
          </a:prstGeom>
          <a:solidFill>
            <a:schemeClr val="bg1"/>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lgn="ctr">
              <a:spcBef>
                <a:spcPct val="0"/>
              </a:spcBef>
              <a:buClrTx/>
              <a:buSzTx/>
              <a:buFontTx/>
              <a:buNone/>
            </a:pPr>
            <a:endParaRPr lang="en-US" altLang="en-US" sz="400"/>
          </a:p>
          <a:p>
            <a:pPr algn="ctr">
              <a:spcBef>
                <a:spcPct val="0"/>
              </a:spcBef>
              <a:buClrTx/>
              <a:buSzTx/>
              <a:buFontTx/>
              <a:buNone/>
            </a:pPr>
            <a:r>
              <a:rPr lang="en-US" altLang="en-US" sz="1400"/>
              <a:t>Sub-subtopics</a:t>
            </a:r>
          </a:p>
          <a:p>
            <a:pPr algn="ctr">
              <a:spcBef>
                <a:spcPct val="0"/>
              </a:spcBef>
              <a:buClrTx/>
              <a:buSzTx/>
              <a:buFontTx/>
              <a:buNone/>
            </a:pPr>
            <a:r>
              <a:rPr lang="en-US" altLang="en-US" sz="1400"/>
              <a:t>A-1-A, A-1-B, </a:t>
            </a:r>
            <a:br>
              <a:rPr lang="en-US" altLang="en-US" sz="1400"/>
            </a:br>
            <a:r>
              <a:rPr lang="en-US" altLang="en-US" sz="1400"/>
              <a:t>A-1-C</a:t>
            </a:r>
          </a:p>
        </p:txBody>
      </p:sp>
      <p:sp>
        <p:nvSpPr>
          <p:cNvPr id="35853" name="Rectangle 18"/>
          <p:cNvSpPr>
            <a:spLocks noChangeArrowheads="1"/>
          </p:cNvSpPr>
          <p:nvPr/>
        </p:nvSpPr>
        <p:spPr bwMode="auto">
          <a:xfrm>
            <a:off x="1981200" y="4648200"/>
            <a:ext cx="1676400" cy="838200"/>
          </a:xfrm>
          <a:prstGeom prst="rect">
            <a:avLst/>
          </a:prstGeom>
          <a:solidFill>
            <a:schemeClr val="bg1"/>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lgn="ctr">
              <a:spcBef>
                <a:spcPct val="0"/>
              </a:spcBef>
              <a:buClrTx/>
              <a:buSzTx/>
              <a:buFontTx/>
              <a:buNone/>
            </a:pPr>
            <a:endParaRPr lang="en-US" altLang="en-US" sz="400"/>
          </a:p>
          <a:p>
            <a:pPr algn="ctr">
              <a:spcBef>
                <a:spcPct val="0"/>
              </a:spcBef>
              <a:buClrTx/>
              <a:buSzTx/>
              <a:buFontTx/>
              <a:buNone/>
            </a:pPr>
            <a:r>
              <a:rPr lang="en-US" altLang="en-US" sz="1400"/>
              <a:t>Sub-subtopics</a:t>
            </a:r>
          </a:p>
          <a:p>
            <a:pPr algn="ctr">
              <a:spcBef>
                <a:spcPct val="0"/>
              </a:spcBef>
              <a:buClrTx/>
              <a:buSzTx/>
              <a:buFontTx/>
              <a:buNone/>
            </a:pPr>
            <a:r>
              <a:rPr lang="en-US" altLang="en-US" sz="1400"/>
              <a:t>A-2-A, A-2-B, </a:t>
            </a:r>
            <a:br>
              <a:rPr lang="en-US" altLang="en-US" sz="1400"/>
            </a:br>
            <a:r>
              <a:rPr lang="en-US" altLang="en-US" sz="1400"/>
              <a:t>A-2-C</a:t>
            </a:r>
          </a:p>
        </p:txBody>
      </p:sp>
      <p:sp>
        <p:nvSpPr>
          <p:cNvPr id="35854" name="Rectangle 19"/>
          <p:cNvSpPr>
            <a:spLocks noChangeArrowheads="1"/>
          </p:cNvSpPr>
          <p:nvPr/>
        </p:nvSpPr>
        <p:spPr bwMode="auto">
          <a:xfrm>
            <a:off x="3733800" y="4648200"/>
            <a:ext cx="1676400" cy="838200"/>
          </a:xfrm>
          <a:prstGeom prst="rect">
            <a:avLst/>
          </a:prstGeom>
          <a:solidFill>
            <a:schemeClr val="bg1"/>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lgn="ctr">
              <a:spcBef>
                <a:spcPct val="0"/>
              </a:spcBef>
              <a:buClrTx/>
              <a:buSzTx/>
              <a:buFontTx/>
              <a:buNone/>
            </a:pPr>
            <a:endParaRPr lang="en-US" altLang="en-US" sz="400"/>
          </a:p>
          <a:p>
            <a:pPr algn="ctr">
              <a:spcBef>
                <a:spcPct val="0"/>
              </a:spcBef>
              <a:buClrTx/>
              <a:buSzTx/>
              <a:buFontTx/>
              <a:buNone/>
            </a:pPr>
            <a:r>
              <a:rPr lang="en-US" altLang="en-US" sz="1400"/>
              <a:t>Sub-subtopics</a:t>
            </a:r>
          </a:p>
          <a:p>
            <a:pPr algn="ctr">
              <a:spcBef>
                <a:spcPct val="0"/>
              </a:spcBef>
              <a:buClrTx/>
              <a:buSzTx/>
              <a:buFontTx/>
              <a:buNone/>
            </a:pPr>
            <a:r>
              <a:rPr lang="en-US" altLang="en-US" sz="1400"/>
              <a:t>A-3-A, A-3-B, </a:t>
            </a:r>
            <a:br>
              <a:rPr lang="en-US" altLang="en-US" sz="1400"/>
            </a:br>
            <a:r>
              <a:rPr lang="en-US" altLang="en-US" sz="1400"/>
              <a:t>A-3-C</a:t>
            </a:r>
          </a:p>
        </p:txBody>
      </p:sp>
      <p:cxnSp>
        <p:nvCxnSpPr>
          <p:cNvPr id="14" name="Straight Arrow Connector 13"/>
          <p:cNvCxnSpPr/>
          <p:nvPr/>
        </p:nvCxnSpPr>
        <p:spPr bwMode="auto">
          <a:xfrm>
            <a:off x="1790700" y="2286000"/>
            <a:ext cx="1588" cy="828675"/>
          </a:xfrm>
          <a:prstGeom prst="straightConnector1">
            <a:avLst/>
          </a:prstGeom>
          <a:ln>
            <a:headEnd type="none" w="med" len="med"/>
            <a:tailEnd type="triangle"/>
          </a:ln>
          <a:extLst/>
        </p:spPr>
        <p:style>
          <a:lnRef idx="2">
            <a:schemeClr val="accent4"/>
          </a:lnRef>
          <a:fillRef idx="0">
            <a:schemeClr val="accent4"/>
          </a:fillRef>
          <a:effectRef idx="1">
            <a:schemeClr val="accent4"/>
          </a:effectRef>
          <a:fontRef idx="minor">
            <a:schemeClr val="tx1"/>
          </a:fontRef>
        </p:style>
      </p:cxnSp>
      <p:cxnSp>
        <p:nvCxnSpPr>
          <p:cNvPr id="24" name="Straight Arrow Connector 23"/>
          <p:cNvCxnSpPr/>
          <p:nvPr/>
        </p:nvCxnSpPr>
        <p:spPr bwMode="auto">
          <a:xfrm>
            <a:off x="3789363" y="2286000"/>
            <a:ext cx="1587" cy="828675"/>
          </a:xfrm>
          <a:prstGeom prst="straightConnector1">
            <a:avLst/>
          </a:prstGeom>
          <a:ln>
            <a:headEnd type="none" w="med" len="med"/>
            <a:tailEnd type="triangle"/>
          </a:ln>
          <a:extLst/>
        </p:spPr>
        <p:style>
          <a:lnRef idx="2">
            <a:schemeClr val="accent4"/>
          </a:lnRef>
          <a:fillRef idx="0">
            <a:schemeClr val="accent4"/>
          </a:fillRef>
          <a:effectRef idx="1">
            <a:schemeClr val="accent4"/>
          </a:effectRef>
          <a:fontRef idx="minor">
            <a:schemeClr val="tx1"/>
          </a:fontRef>
        </p:style>
      </p:cxnSp>
      <p:cxnSp>
        <p:nvCxnSpPr>
          <p:cNvPr id="25" name="Straight Arrow Connector 24"/>
          <p:cNvCxnSpPr/>
          <p:nvPr/>
        </p:nvCxnSpPr>
        <p:spPr bwMode="auto">
          <a:xfrm>
            <a:off x="5788025" y="2257425"/>
            <a:ext cx="1588" cy="828675"/>
          </a:xfrm>
          <a:prstGeom prst="straightConnector1">
            <a:avLst/>
          </a:prstGeom>
          <a:ln>
            <a:headEnd type="none" w="med" len="med"/>
            <a:tailEnd type="triangle"/>
          </a:ln>
          <a:extLst/>
        </p:spPr>
        <p:style>
          <a:lnRef idx="2">
            <a:schemeClr val="accent4"/>
          </a:lnRef>
          <a:fillRef idx="0">
            <a:schemeClr val="accent4"/>
          </a:fillRef>
          <a:effectRef idx="1">
            <a:schemeClr val="accent4"/>
          </a:effectRef>
          <a:fontRef idx="minor">
            <a:schemeClr val="tx1"/>
          </a:fontRef>
        </p:style>
      </p:cxnSp>
      <p:cxnSp>
        <p:nvCxnSpPr>
          <p:cNvPr id="26" name="Straight Arrow Connector 25"/>
          <p:cNvCxnSpPr/>
          <p:nvPr/>
        </p:nvCxnSpPr>
        <p:spPr bwMode="auto">
          <a:xfrm>
            <a:off x="7796213" y="2238375"/>
            <a:ext cx="1587" cy="828675"/>
          </a:xfrm>
          <a:prstGeom prst="straightConnector1">
            <a:avLst/>
          </a:prstGeom>
          <a:ln>
            <a:headEnd type="none" w="med" len="med"/>
            <a:tailEnd type="triangle"/>
          </a:ln>
          <a:extLst/>
        </p:spPr>
        <p:style>
          <a:lnRef idx="2">
            <a:schemeClr val="accent4"/>
          </a:lnRef>
          <a:fillRef idx="0">
            <a:schemeClr val="accent4"/>
          </a:fillRef>
          <a:effectRef idx="1">
            <a:schemeClr val="accent4"/>
          </a:effectRef>
          <a:fontRef idx="minor">
            <a:schemeClr val="tx1"/>
          </a:fontRef>
        </p:style>
      </p:cxnSp>
      <p:cxnSp>
        <p:nvCxnSpPr>
          <p:cNvPr id="23" name="Straight Arrow Connector 22"/>
          <p:cNvCxnSpPr>
            <a:stCxn id="3" idx="2"/>
            <a:endCxn id="35852" idx="0"/>
          </p:cNvCxnSpPr>
          <p:nvPr/>
        </p:nvCxnSpPr>
        <p:spPr bwMode="auto">
          <a:xfrm flipH="1">
            <a:off x="1066800" y="3810000"/>
            <a:ext cx="725488" cy="8382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Arrow Connector 27"/>
          <p:cNvCxnSpPr>
            <a:stCxn id="3" idx="2"/>
            <a:endCxn id="35853" idx="0"/>
          </p:cNvCxnSpPr>
          <p:nvPr/>
        </p:nvCxnSpPr>
        <p:spPr bwMode="auto">
          <a:xfrm>
            <a:off x="1792288" y="3810000"/>
            <a:ext cx="1027112" cy="8382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Arrow Connector 29"/>
          <p:cNvCxnSpPr>
            <a:stCxn id="3" idx="2"/>
            <a:endCxn id="35854" idx="0"/>
          </p:cNvCxnSpPr>
          <p:nvPr/>
        </p:nvCxnSpPr>
        <p:spPr bwMode="auto">
          <a:xfrm>
            <a:off x="1792288" y="3810000"/>
            <a:ext cx="2779712" cy="8382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8033A97A-9E47-4691-AEC3-349972353763}" type="slidenum">
              <a:rPr lang="en-US" altLang="en-US" sz="1200" smtClean="0"/>
              <a:pPr>
                <a:spcBef>
                  <a:spcPct val="0"/>
                </a:spcBef>
                <a:buClrTx/>
                <a:buSzTx/>
                <a:buFontTx/>
                <a:buNone/>
                <a:defRPr/>
              </a:pPr>
              <a:t>21</a:t>
            </a:fld>
            <a:endParaRPr lang="en-US" altLang="en-US" sz="1200" smtClean="0"/>
          </a:p>
        </p:txBody>
      </p:sp>
      <p:sp>
        <p:nvSpPr>
          <p:cNvPr id="31745" name="Rectangle 2"/>
          <p:cNvSpPr>
            <a:spLocks noGrp="1" noChangeArrowheads="1"/>
          </p:cNvSpPr>
          <p:nvPr>
            <p:ph type="title" idx="4294967295"/>
          </p:nvPr>
        </p:nvSpPr>
        <p:spPr/>
        <p:txBody>
          <a:bodyPr anchor="ctr"/>
          <a:lstStyle/>
          <a:p>
            <a:pPr eaLnBrk="1" hangingPunct="1">
              <a:defRPr/>
            </a:pPr>
            <a:r>
              <a:rPr lang="en-US" altLang="en-US" dirty="0" smtClean="0"/>
              <a:t/>
            </a:r>
            <a:br>
              <a:rPr lang="en-US" altLang="en-US" dirty="0" smtClean="0"/>
            </a:br>
            <a:r>
              <a:rPr lang="en-US" altLang="en-US" dirty="0" smtClean="0"/>
              <a:t>Example: Sub-funnel</a:t>
            </a:r>
          </a:p>
        </p:txBody>
      </p:sp>
      <p:sp>
        <p:nvSpPr>
          <p:cNvPr id="31746" name="Rectangle 3"/>
          <p:cNvSpPr>
            <a:spLocks noGrp="1" noChangeArrowheads="1"/>
          </p:cNvSpPr>
          <p:nvPr>
            <p:ph type="body" idx="4294967295"/>
          </p:nvPr>
        </p:nvSpPr>
        <p:spPr>
          <a:xfrm>
            <a:off x="1370013" y="1676400"/>
            <a:ext cx="7313612" cy="4495800"/>
          </a:xfrm>
        </p:spPr>
        <p:txBody>
          <a:bodyPr/>
          <a:lstStyle/>
          <a:p>
            <a:pPr marL="0" indent="0" eaLnBrk="1" hangingPunct="1">
              <a:spcBef>
                <a:spcPts val="0"/>
              </a:spcBef>
              <a:spcAft>
                <a:spcPts val="600"/>
              </a:spcAft>
              <a:buFont typeface="Wingdings" panose="05000000000000000000" pitchFamily="2" charset="2"/>
              <a:buNone/>
              <a:defRPr/>
            </a:pPr>
            <a:r>
              <a:rPr lang="en-US" altLang="en-US" sz="1600" dirty="0" smtClean="0"/>
              <a:t>Assume, for example, the deposition of an insurance agent where the issue is when the agent learned of a policyholder’s request to change beneficiaries.  The initial funnel might go as follows:</a:t>
            </a:r>
          </a:p>
          <a:p>
            <a:pPr marL="0" indent="0" eaLnBrk="1" hangingPunct="1">
              <a:spcBef>
                <a:spcPts val="0"/>
              </a:spcBef>
              <a:spcAft>
                <a:spcPts val="600"/>
              </a:spcAft>
              <a:buFont typeface="Wingdings" panose="05000000000000000000" pitchFamily="2" charset="2"/>
              <a:buNone/>
              <a:defRPr/>
            </a:pPr>
            <a:endParaRPr lang="en-US" altLang="en-US" sz="1600" dirty="0" smtClean="0"/>
          </a:p>
          <a:p>
            <a:pPr marL="457200" indent="-457200" eaLnBrk="1" hangingPunct="1">
              <a:spcBef>
                <a:spcPts val="0"/>
              </a:spcBef>
              <a:spcAft>
                <a:spcPts val="600"/>
              </a:spcAft>
              <a:buFont typeface="Wingdings" panose="05000000000000000000" pitchFamily="2" charset="2"/>
              <a:buNone/>
              <a:defRPr/>
            </a:pPr>
            <a:r>
              <a:rPr lang="en-US" altLang="en-US" sz="1600" dirty="0" smtClean="0"/>
              <a:t>Q:	How did you learn that the plaintiff wished to change the beneficiaries on his policy?</a:t>
            </a:r>
          </a:p>
          <a:p>
            <a:pPr marL="457200" indent="-457200" eaLnBrk="1" hangingPunct="1">
              <a:spcBef>
                <a:spcPts val="0"/>
              </a:spcBef>
              <a:spcAft>
                <a:spcPts val="600"/>
              </a:spcAft>
              <a:buFont typeface="Wingdings" panose="05000000000000000000" pitchFamily="2" charset="2"/>
              <a:buNone/>
              <a:defRPr/>
            </a:pPr>
            <a:r>
              <a:rPr lang="en-US" altLang="en-US" sz="1600" dirty="0" smtClean="0"/>
              <a:t>A:	He sent a letter to my office asking me to change the beneficiaries.</a:t>
            </a:r>
          </a:p>
          <a:p>
            <a:pPr marL="457200" indent="-457200" eaLnBrk="1" hangingPunct="1">
              <a:spcBef>
                <a:spcPts val="0"/>
              </a:spcBef>
              <a:spcAft>
                <a:spcPts val="600"/>
              </a:spcAft>
              <a:buFont typeface="Wingdings" panose="05000000000000000000" pitchFamily="2" charset="2"/>
              <a:buNone/>
              <a:defRPr/>
            </a:pPr>
            <a:r>
              <a:rPr lang="en-US" altLang="en-US" sz="1600" dirty="0" smtClean="0"/>
              <a:t>Q:	When did you see that letter?</a:t>
            </a:r>
          </a:p>
          <a:p>
            <a:pPr marL="457200" indent="-457200" eaLnBrk="1" hangingPunct="1">
              <a:spcBef>
                <a:spcPts val="0"/>
              </a:spcBef>
              <a:spcAft>
                <a:spcPts val="1800"/>
              </a:spcAft>
              <a:buFont typeface="Wingdings" panose="05000000000000000000" pitchFamily="2" charset="2"/>
              <a:buNone/>
              <a:defRPr/>
            </a:pPr>
            <a:r>
              <a:rPr lang="en-US" altLang="en-US" sz="1600" dirty="0" smtClean="0"/>
              <a:t>A:	On April 3 of last year.</a:t>
            </a:r>
          </a:p>
          <a:p>
            <a:pPr marL="457200" indent="-457200" eaLnBrk="1" hangingPunct="1">
              <a:spcBef>
                <a:spcPts val="0"/>
              </a:spcBef>
              <a:spcAft>
                <a:spcPts val="600"/>
              </a:spcAft>
              <a:buFont typeface="Wingdings" panose="05000000000000000000" pitchFamily="2" charset="2"/>
              <a:buNone/>
              <a:defRPr/>
            </a:pPr>
            <a:r>
              <a:rPr lang="en-US" altLang="en-US" sz="1600" dirty="0" smtClean="0"/>
              <a:t>Applying a new funnel to the subtopic of “how mail is handled”:</a:t>
            </a:r>
          </a:p>
          <a:p>
            <a:pPr marL="457200" indent="-457200" eaLnBrk="1" hangingPunct="1">
              <a:spcBef>
                <a:spcPts val="0"/>
              </a:spcBef>
              <a:spcAft>
                <a:spcPts val="600"/>
              </a:spcAft>
              <a:buFont typeface="Wingdings" panose="05000000000000000000" pitchFamily="2" charset="2"/>
              <a:buNone/>
              <a:defRPr/>
            </a:pPr>
            <a:r>
              <a:rPr lang="en-US" altLang="en-US" sz="1600" dirty="0" smtClean="0"/>
              <a:t>Q:	When is the mail delivered to your office?</a:t>
            </a:r>
          </a:p>
          <a:p>
            <a:pPr marL="457200" indent="-457200" eaLnBrk="1" hangingPunct="1">
              <a:spcBef>
                <a:spcPts val="0"/>
              </a:spcBef>
              <a:spcAft>
                <a:spcPts val="600"/>
              </a:spcAft>
              <a:buFont typeface="Wingdings" panose="05000000000000000000" pitchFamily="2" charset="2"/>
              <a:buNone/>
              <a:defRPr/>
            </a:pPr>
            <a:r>
              <a:rPr lang="en-US" altLang="en-US" sz="1600" dirty="0" smtClean="0"/>
              <a:t>A:	About 11:00 a.m. each day.</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CEF44C70-C0E3-4388-911A-FE920B57BEF6}" type="slidenum">
              <a:rPr lang="en-US" altLang="en-US" sz="1200" smtClean="0"/>
              <a:pPr>
                <a:spcBef>
                  <a:spcPct val="0"/>
                </a:spcBef>
                <a:buClrTx/>
                <a:buSzTx/>
                <a:buFontTx/>
                <a:buNone/>
                <a:defRPr/>
              </a:pPr>
              <a:t>22</a:t>
            </a:fld>
            <a:endParaRPr lang="en-US" altLang="en-US" sz="1200" smtClean="0"/>
          </a:p>
        </p:txBody>
      </p:sp>
      <p:sp>
        <p:nvSpPr>
          <p:cNvPr id="31745" name="Rectangle 2"/>
          <p:cNvSpPr>
            <a:spLocks noGrp="1" noChangeArrowheads="1"/>
          </p:cNvSpPr>
          <p:nvPr>
            <p:ph type="title" idx="4294967295"/>
          </p:nvPr>
        </p:nvSpPr>
        <p:spPr/>
        <p:txBody>
          <a:bodyPr anchor="ctr"/>
          <a:lstStyle/>
          <a:p>
            <a:pPr eaLnBrk="1" hangingPunct="1">
              <a:defRPr/>
            </a:pPr>
            <a:r>
              <a:rPr lang="en-US" altLang="en-US" dirty="0" smtClean="0"/>
              <a:t/>
            </a:r>
            <a:br>
              <a:rPr lang="en-US" altLang="en-US" dirty="0" smtClean="0"/>
            </a:br>
            <a:r>
              <a:rPr lang="en-US" altLang="en-US" dirty="0" smtClean="0"/>
              <a:t>Example (</a:t>
            </a:r>
            <a:r>
              <a:rPr lang="en-US" altLang="en-US" dirty="0" err="1" smtClean="0"/>
              <a:t>con’t</a:t>
            </a:r>
            <a:r>
              <a:rPr lang="en-US" altLang="en-US" dirty="0" smtClean="0"/>
              <a:t>)</a:t>
            </a:r>
          </a:p>
        </p:txBody>
      </p:sp>
      <p:sp>
        <p:nvSpPr>
          <p:cNvPr id="31746" name="Rectangle 3"/>
          <p:cNvSpPr>
            <a:spLocks noGrp="1" noChangeArrowheads="1"/>
          </p:cNvSpPr>
          <p:nvPr>
            <p:ph type="body" idx="4294967295"/>
          </p:nvPr>
        </p:nvSpPr>
        <p:spPr>
          <a:xfrm>
            <a:off x="1370013" y="1676400"/>
            <a:ext cx="7313612" cy="4495800"/>
          </a:xfrm>
        </p:spPr>
        <p:txBody>
          <a:bodyPr/>
          <a:lstStyle/>
          <a:p>
            <a:pPr marL="457200" indent="-457200" eaLnBrk="1" hangingPunct="1">
              <a:spcBef>
                <a:spcPts val="0"/>
              </a:spcBef>
              <a:spcAft>
                <a:spcPts val="600"/>
              </a:spcAft>
              <a:buFont typeface="Wingdings" panose="05000000000000000000" pitchFamily="2" charset="2"/>
              <a:buNone/>
              <a:defRPr/>
            </a:pPr>
            <a:r>
              <a:rPr lang="en-US" altLang="en-US" sz="1600" dirty="0"/>
              <a:t>Q:	Where does the carrier put the mail?</a:t>
            </a:r>
          </a:p>
          <a:p>
            <a:pPr marL="457200" indent="-457200" eaLnBrk="1" hangingPunct="1">
              <a:spcBef>
                <a:spcPts val="0"/>
              </a:spcBef>
              <a:spcAft>
                <a:spcPts val="600"/>
              </a:spcAft>
              <a:buFont typeface="Wingdings" panose="05000000000000000000" pitchFamily="2" charset="2"/>
              <a:buNone/>
              <a:defRPr/>
            </a:pPr>
            <a:r>
              <a:rPr lang="en-US" altLang="en-US" sz="1600" dirty="0"/>
              <a:t>A:	In the mailbox outside of the office front door.</a:t>
            </a:r>
          </a:p>
          <a:p>
            <a:pPr marL="457200" indent="-457200" eaLnBrk="1" hangingPunct="1">
              <a:spcBef>
                <a:spcPts val="0"/>
              </a:spcBef>
              <a:spcAft>
                <a:spcPts val="600"/>
              </a:spcAft>
              <a:buFont typeface="Wingdings" panose="05000000000000000000" pitchFamily="2" charset="2"/>
              <a:buNone/>
              <a:defRPr/>
            </a:pPr>
            <a:r>
              <a:rPr lang="en-US" altLang="en-US" sz="1600" dirty="0" smtClean="0"/>
              <a:t>Q:	Who brings in the mail?</a:t>
            </a:r>
          </a:p>
          <a:p>
            <a:pPr marL="457200" indent="-457200" eaLnBrk="1" hangingPunct="1">
              <a:spcBef>
                <a:spcPts val="0"/>
              </a:spcBef>
              <a:spcAft>
                <a:spcPts val="600"/>
              </a:spcAft>
              <a:buFont typeface="Wingdings" panose="05000000000000000000" pitchFamily="2" charset="2"/>
              <a:buNone/>
              <a:defRPr/>
            </a:pPr>
            <a:r>
              <a:rPr lang="en-US" altLang="en-US" sz="1600" dirty="0" smtClean="0"/>
              <a:t>A:	My secretary.</a:t>
            </a:r>
          </a:p>
          <a:p>
            <a:pPr marL="457200" indent="-457200" eaLnBrk="1" hangingPunct="1">
              <a:spcBef>
                <a:spcPts val="0"/>
              </a:spcBef>
              <a:spcAft>
                <a:spcPts val="600"/>
              </a:spcAft>
              <a:buFont typeface="Wingdings" panose="05000000000000000000" pitchFamily="2" charset="2"/>
              <a:buNone/>
              <a:defRPr/>
            </a:pPr>
            <a:r>
              <a:rPr lang="en-US" altLang="en-US" sz="1600" dirty="0" smtClean="0"/>
              <a:t>Q:	When does your secretary bring in the mail?</a:t>
            </a:r>
          </a:p>
          <a:p>
            <a:pPr marL="457200" indent="-457200" eaLnBrk="1" hangingPunct="1">
              <a:spcBef>
                <a:spcPts val="0"/>
              </a:spcBef>
              <a:spcAft>
                <a:spcPts val="1800"/>
              </a:spcAft>
              <a:buFont typeface="Wingdings" panose="05000000000000000000" pitchFamily="2" charset="2"/>
              <a:buNone/>
              <a:defRPr/>
            </a:pPr>
            <a:r>
              <a:rPr lang="en-US" altLang="en-US" sz="1600" dirty="0" smtClean="0"/>
              <a:t>A:	He usually checks around 11:00 each day.</a:t>
            </a:r>
          </a:p>
          <a:p>
            <a:pPr marL="457200" indent="-457200" eaLnBrk="1" hangingPunct="1">
              <a:spcBef>
                <a:spcPts val="0"/>
              </a:spcBef>
              <a:spcAft>
                <a:spcPts val="600"/>
              </a:spcAft>
              <a:buFont typeface="Wingdings" panose="05000000000000000000" pitchFamily="2" charset="2"/>
              <a:buNone/>
              <a:defRPr/>
            </a:pPr>
            <a:r>
              <a:rPr lang="en-US" altLang="en-US" sz="1600" dirty="0" smtClean="0"/>
              <a:t>Q:	Let’s go back to what you were saying before . . . You know, about your secretary picking up the mail.  What does he do with the mail after picking it up?</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9BF7C5DA-AE3E-4C13-B8E2-308CFF81FAAF}" type="slidenum">
              <a:rPr lang="en-US" altLang="en-US" sz="1200" smtClean="0"/>
              <a:pPr>
                <a:spcBef>
                  <a:spcPct val="0"/>
                </a:spcBef>
                <a:buClrTx/>
                <a:buSzTx/>
                <a:buFontTx/>
                <a:buNone/>
                <a:defRPr/>
              </a:pPr>
              <a:t>23</a:t>
            </a:fld>
            <a:endParaRPr lang="en-US" altLang="en-US" sz="1200" smtClean="0"/>
          </a:p>
        </p:txBody>
      </p:sp>
      <p:sp>
        <p:nvSpPr>
          <p:cNvPr id="133122" name="Rectangle 2"/>
          <p:cNvSpPr>
            <a:spLocks noGrp="1" noChangeArrowheads="1"/>
          </p:cNvSpPr>
          <p:nvPr>
            <p:ph type="title"/>
          </p:nvPr>
        </p:nvSpPr>
        <p:spPr/>
        <p:txBody>
          <a:bodyPr/>
          <a:lstStyle/>
          <a:p>
            <a:pPr eaLnBrk="1" hangingPunct="1">
              <a:defRPr/>
            </a:pPr>
            <a:r>
              <a:rPr lang="en-US" dirty="0" smtClean="0">
                <a:ea typeface="+mj-ea"/>
                <a:cs typeface="+mj-cs"/>
              </a:rPr>
              <a:t>Be a Skeptic</a:t>
            </a:r>
          </a:p>
        </p:txBody>
      </p:sp>
      <p:sp>
        <p:nvSpPr>
          <p:cNvPr id="133123" name="Rectangle 3"/>
          <p:cNvSpPr>
            <a:spLocks noGrp="1" noChangeArrowheads="1"/>
          </p:cNvSpPr>
          <p:nvPr>
            <p:ph type="body" idx="1"/>
          </p:nvPr>
        </p:nvSpPr>
        <p:spPr>
          <a:xfrm>
            <a:off x="1370013" y="1600200"/>
            <a:ext cx="7313612" cy="4341813"/>
          </a:xfrm>
        </p:spPr>
        <p:txBody>
          <a:bodyPr/>
          <a:lstStyle/>
          <a:p>
            <a:pPr eaLnBrk="1" hangingPunct="1">
              <a:spcBef>
                <a:spcPts val="0"/>
              </a:spcBef>
              <a:spcAft>
                <a:spcPts val="600"/>
              </a:spcAft>
              <a:defRPr/>
            </a:pPr>
            <a:r>
              <a:rPr lang="en-US" altLang="en-US" sz="2000" dirty="0" smtClean="0"/>
              <a:t>“I don’t recall”</a:t>
            </a:r>
          </a:p>
          <a:p>
            <a:pPr lvl="1" eaLnBrk="1" hangingPunct="1">
              <a:spcBef>
                <a:spcPts val="0"/>
              </a:spcBef>
              <a:spcAft>
                <a:spcPts val="600"/>
              </a:spcAft>
              <a:buClr>
                <a:schemeClr val="tx1"/>
              </a:buClr>
              <a:buFontTx/>
              <a:buChar char="•"/>
              <a:defRPr/>
            </a:pPr>
            <a:r>
              <a:rPr lang="en-US" altLang="en-US" sz="1800" dirty="0" smtClean="0"/>
              <a:t>Who else was present?</a:t>
            </a:r>
          </a:p>
          <a:p>
            <a:pPr lvl="1" eaLnBrk="1" hangingPunct="1">
              <a:spcBef>
                <a:spcPts val="0"/>
              </a:spcBef>
              <a:spcAft>
                <a:spcPts val="600"/>
              </a:spcAft>
              <a:buClr>
                <a:schemeClr val="tx1"/>
              </a:buClr>
              <a:buFontTx/>
              <a:buChar char="•"/>
              <a:defRPr/>
            </a:pPr>
            <a:r>
              <a:rPr lang="en-US" altLang="en-US" sz="1800" dirty="0" smtClean="0"/>
              <a:t>Who else knows?</a:t>
            </a:r>
          </a:p>
          <a:p>
            <a:pPr lvl="1" eaLnBrk="1" hangingPunct="1">
              <a:spcBef>
                <a:spcPts val="0"/>
              </a:spcBef>
              <a:spcAft>
                <a:spcPts val="600"/>
              </a:spcAft>
              <a:buClr>
                <a:schemeClr val="tx1"/>
              </a:buClr>
              <a:buFontTx/>
              <a:buChar char="•"/>
              <a:defRPr/>
            </a:pPr>
            <a:r>
              <a:rPr lang="en-US" altLang="en-US" sz="1800" dirty="0" smtClean="0"/>
              <a:t>Who else might know?</a:t>
            </a:r>
          </a:p>
          <a:p>
            <a:pPr lvl="1" eaLnBrk="1" hangingPunct="1">
              <a:spcBef>
                <a:spcPts val="0"/>
              </a:spcBef>
              <a:spcAft>
                <a:spcPts val="600"/>
              </a:spcAft>
              <a:buClr>
                <a:schemeClr val="tx1"/>
              </a:buClr>
              <a:buFontTx/>
              <a:buChar char="•"/>
              <a:defRPr/>
            </a:pPr>
            <a:r>
              <a:rPr lang="en-US" altLang="en-US" sz="1800" dirty="0" smtClean="0"/>
              <a:t>Who else would you expect to have that information?</a:t>
            </a:r>
          </a:p>
          <a:p>
            <a:pPr lvl="1" eaLnBrk="1" hangingPunct="1">
              <a:spcBef>
                <a:spcPts val="0"/>
              </a:spcBef>
              <a:spcAft>
                <a:spcPts val="600"/>
              </a:spcAft>
              <a:buClr>
                <a:schemeClr val="tx1"/>
              </a:buClr>
              <a:buFontTx/>
              <a:buChar char="•"/>
              <a:defRPr/>
            </a:pPr>
            <a:r>
              <a:rPr lang="en-US" altLang="en-US" sz="1800" dirty="0" smtClean="0"/>
              <a:t>Were there any notes that might have that information?</a:t>
            </a:r>
          </a:p>
          <a:p>
            <a:pPr lvl="1" eaLnBrk="1" hangingPunct="1">
              <a:spcBef>
                <a:spcPts val="0"/>
              </a:spcBef>
              <a:spcAft>
                <a:spcPts val="600"/>
              </a:spcAft>
              <a:buClr>
                <a:schemeClr val="tx1"/>
              </a:buClr>
              <a:buFontTx/>
              <a:buChar char="•"/>
              <a:defRPr/>
            </a:pPr>
            <a:r>
              <a:rPr lang="en-US" altLang="en-US" sz="1800" dirty="0" smtClean="0"/>
              <a:t>Whose responsibility would it have been to know?</a:t>
            </a:r>
          </a:p>
          <a:p>
            <a:pPr lvl="1" eaLnBrk="1" hangingPunct="1">
              <a:spcBef>
                <a:spcPts val="0"/>
              </a:spcBef>
              <a:spcAft>
                <a:spcPts val="600"/>
              </a:spcAft>
              <a:buClr>
                <a:schemeClr val="tx1"/>
              </a:buClr>
              <a:buFontTx/>
              <a:buChar char="•"/>
              <a:defRPr/>
            </a:pPr>
            <a:r>
              <a:rPr lang="en-US" altLang="en-US" sz="1800" dirty="0" smtClean="0"/>
              <a:t>Whose responsibility would it have been to take notes?</a:t>
            </a:r>
          </a:p>
          <a:p>
            <a:pPr lvl="1" eaLnBrk="1" hangingPunct="1">
              <a:spcBef>
                <a:spcPts val="0"/>
              </a:spcBef>
              <a:spcAft>
                <a:spcPts val="600"/>
              </a:spcAft>
              <a:buClr>
                <a:schemeClr val="tx1"/>
              </a:buClr>
              <a:buFontTx/>
              <a:buChar char="•"/>
              <a:defRPr/>
            </a:pPr>
            <a:r>
              <a:rPr lang="en-US" altLang="en-US" sz="1800" dirty="0" smtClean="0"/>
              <a:t>Is there anything that might help you remember?</a:t>
            </a:r>
          </a:p>
          <a:p>
            <a:pPr lvl="1" eaLnBrk="1" hangingPunct="1">
              <a:spcBef>
                <a:spcPts val="0"/>
              </a:spcBef>
              <a:spcAft>
                <a:spcPts val="600"/>
              </a:spcAft>
              <a:buClr>
                <a:schemeClr val="tx1"/>
              </a:buClr>
              <a:buFontTx/>
              <a:buChar char="•"/>
              <a:defRPr/>
            </a:pPr>
            <a:r>
              <a:rPr lang="en-US" altLang="en-US" sz="1800" dirty="0" smtClean="0"/>
              <a:t>Anyone you could talk to?</a:t>
            </a:r>
          </a:p>
          <a:p>
            <a:pPr eaLnBrk="1" hangingPunct="1">
              <a:spcBef>
                <a:spcPts val="0"/>
              </a:spcBef>
              <a:spcAft>
                <a:spcPts val="600"/>
              </a:spcAft>
              <a:buClr>
                <a:schemeClr val="tx1"/>
              </a:buClr>
              <a:defRPr/>
            </a:pPr>
            <a:r>
              <a:rPr lang="en-US" altLang="en-US" sz="2000" dirty="0" smtClean="0"/>
              <a:t>Get the witness to </a:t>
            </a:r>
            <a:r>
              <a:rPr lang="en-US" altLang="en-US" sz="2000" u="sng" dirty="0" smtClean="0"/>
              <a:t>talk</a:t>
            </a:r>
            <a:r>
              <a:rPr lang="en-US" altLang="en-US" sz="2000" dirty="0" smtClean="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5D84EE47-6898-48FF-BEAC-EB8CE19CE675}" type="slidenum">
              <a:rPr lang="en-US" altLang="en-US" sz="1200" smtClean="0"/>
              <a:pPr>
                <a:spcBef>
                  <a:spcPct val="0"/>
                </a:spcBef>
                <a:buClrTx/>
                <a:buSzTx/>
                <a:buFontTx/>
                <a:buNone/>
                <a:defRPr/>
              </a:pPr>
              <a:t>24</a:t>
            </a:fld>
            <a:endParaRPr lang="en-US" altLang="en-US" sz="1200" smtClean="0"/>
          </a:p>
        </p:txBody>
      </p:sp>
      <p:sp>
        <p:nvSpPr>
          <p:cNvPr id="31745" name="Rectangle 2"/>
          <p:cNvSpPr>
            <a:spLocks noGrp="1" noChangeArrowheads="1"/>
          </p:cNvSpPr>
          <p:nvPr>
            <p:ph type="title" idx="4294967295"/>
          </p:nvPr>
        </p:nvSpPr>
        <p:spPr/>
        <p:txBody>
          <a:bodyPr anchor="ctr"/>
          <a:lstStyle/>
          <a:p>
            <a:pPr eaLnBrk="1" hangingPunct="1">
              <a:defRPr/>
            </a:pPr>
            <a:r>
              <a:rPr lang="en-US" altLang="en-US" dirty="0" smtClean="0"/>
              <a:t/>
            </a:r>
            <a:br>
              <a:rPr lang="en-US" altLang="en-US" dirty="0" smtClean="0"/>
            </a:br>
            <a:r>
              <a:rPr lang="en-US" altLang="en-US" dirty="0" smtClean="0"/>
              <a:t>Remember These Phrases:</a:t>
            </a:r>
          </a:p>
        </p:txBody>
      </p:sp>
      <p:sp>
        <p:nvSpPr>
          <p:cNvPr id="31746" name="Rectangle 3"/>
          <p:cNvSpPr>
            <a:spLocks noGrp="1" noChangeArrowheads="1"/>
          </p:cNvSpPr>
          <p:nvPr>
            <p:ph type="body" idx="4294967295"/>
          </p:nvPr>
        </p:nvSpPr>
        <p:spPr>
          <a:xfrm>
            <a:off x="1066800" y="1828800"/>
            <a:ext cx="7616825" cy="4113213"/>
          </a:xfrm>
        </p:spPr>
        <p:txBody>
          <a:bodyPr/>
          <a:lstStyle/>
          <a:p>
            <a:pPr marL="0" indent="0" algn="ctr" eaLnBrk="1" hangingPunct="1">
              <a:spcBef>
                <a:spcPts val="0"/>
              </a:spcBef>
              <a:spcAft>
                <a:spcPts val="1200"/>
              </a:spcAft>
              <a:buFont typeface="Wingdings" panose="05000000000000000000" pitchFamily="2" charset="2"/>
              <a:buNone/>
              <a:defRPr/>
            </a:pPr>
            <a:endParaRPr lang="en-US" altLang="en-US" sz="3600" dirty="0" smtClean="0">
              <a:solidFill>
                <a:schemeClr val="tx2"/>
              </a:solidFill>
              <a:latin typeface="+mj-lt"/>
            </a:endParaRPr>
          </a:p>
          <a:p>
            <a:pPr marL="0" indent="0" algn="ctr" eaLnBrk="1" hangingPunct="1">
              <a:spcBef>
                <a:spcPts val="0"/>
              </a:spcBef>
              <a:spcAft>
                <a:spcPts val="2400"/>
              </a:spcAft>
              <a:buFont typeface="Wingdings" panose="05000000000000000000" pitchFamily="2" charset="2"/>
              <a:buNone/>
              <a:defRPr/>
            </a:pPr>
            <a:r>
              <a:rPr lang="en-US" altLang="en-US" sz="3600" dirty="0" smtClean="0">
                <a:solidFill>
                  <a:schemeClr val="tx2"/>
                </a:solidFill>
                <a:latin typeface="+mj-lt"/>
              </a:rPr>
              <a:t>ANYTHING ELSE?</a:t>
            </a:r>
          </a:p>
          <a:p>
            <a:pPr marL="0" indent="0" algn="ctr" eaLnBrk="1" hangingPunct="1">
              <a:spcBef>
                <a:spcPts val="0"/>
              </a:spcBef>
              <a:spcAft>
                <a:spcPts val="2400"/>
              </a:spcAft>
              <a:buFont typeface="Wingdings" panose="05000000000000000000" pitchFamily="2" charset="2"/>
              <a:buNone/>
              <a:defRPr/>
            </a:pPr>
            <a:r>
              <a:rPr lang="en-US" altLang="en-US" sz="3600" dirty="0">
                <a:solidFill>
                  <a:schemeClr val="tx2"/>
                </a:solidFill>
                <a:latin typeface="+mj-lt"/>
              </a:rPr>
              <a:t>o</a:t>
            </a:r>
            <a:r>
              <a:rPr lang="en-US" altLang="en-US" sz="3600" dirty="0" smtClean="0">
                <a:solidFill>
                  <a:schemeClr val="tx2"/>
                </a:solidFill>
                <a:latin typeface="+mj-lt"/>
              </a:rPr>
              <a:t>r</a:t>
            </a:r>
          </a:p>
          <a:p>
            <a:pPr marL="0" indent="0" algn="ctr" eaLnBrk="1" hangingPunct="1">
              <a:spcBef>
                <a:spcPts val="0"/>
              </a:spcBef>
              <a:spcAft>
                <a:spcPts val="2400"/>
              </a:spcAft>
              <a:buFont typeface="Wingdings" panose="05000000000000000000" pitchFamily="2" charset="2"/>
              <a:buNone/>
              <a:defRPr/>
            </a:pPr>
            <a:r>
              <a:rPr lang="en-US" altLang="en-US" sz="3600" dirty="0" smtClean="0">
                <a:solidFill>
                  <a:schemeClr val="tx2"/>
                </a:solidFill>
                <a:latin typeface="+mj-lt"/>
              </a:rPr>
              <a:t>HAVE YOU TOLD ME </a:t>
            </a:r>
            <a:br>
              <a:rPr lang="en-US" altLang="en-US" sz="3600" dirty="0" smtClean="0">
                <a:solidFill>
                  <a:schemeClr val="tx2"/>
                </a:solidFill>
                <a:latin typeface="+mj-lt"/>
              </a:rPr>
            </a:br>
            <a:r>
              <a:rPr lang="en-US" altLang="en-US" sz="3600" dirty="0" smtClean="0">
                <a:solidFill>
                  <a:schemeClr val="tx2"/>
                </a:solidFill>
                <a:latin typeface="+mj-lt"/>
              </a:rPr>
              <a:t>  EVERYTHING ABOUT . . . ?</a:t>
            </a:r>
            <a:endParaRPr lang="en-US" altLang="en-US" sz="3600" dirty="0">
              <a:solidFill>
                <a:schemeClr val="tx2"/>
              </a:solidFill>
              <a:latin typeface="+mj-lt"/>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50DE9CC2-015B-45B2-9760-65E3A29BAEED}" type="slidenum">
              <a:rPr lang="en-US" altLang="en-US" sz="1200" smtClean="0"/>
              <a:pPr>
                <a:spcBef>
                  <a:spcPct val="0"/>
                </a:spcBef>
                <a:buClrTx/>
                <a:buSzTx/>
                <a:buFontTx/>
                <a:buNone/>
                <a:defRPr/>
              </a:pPr>
              <a:t>25</a:t>
            </a:fld>
            <a:endParaRPr lang="en-US" altLang="en-US" sz="1200" smtClean="0"/>
          </a:p>
        </p:txBody>
      </p:sp>
      <p:sp>
        <p:nvSpPr>
          <p:cNvPr id="33793" name="Rectangle 2"/>
          <p:cNvSpPr>
            <a:spLocks noGrp="1" noChangeArrowheads="1"/>
          </p:cNvSpPr>
          <p:nvPr>
            <p:ph type="title" idx="4294967295"/>
          </p:nvPr>
        </p:nvSpPr>
        <p:spPr/>
        <p:txBody>
          <a:bodyPr anchor="ctr"/>
          <a:lstStyle/>
          <a:p>
            <a:pPr eaLnBrk="1" hangingPunct="1">
              <a:defRPr/>
            </a:pPr>
            <a:r>
              <a:rPr lang="en-US" altLang="en-US" dirty="0" smtClean="0"/>
              <a:t/>
            </a:r>
            <a:br>
              <a:rPr lang="en-US" altLang="en-US" dirty="0" smtClean="0"/>
            </a:br>
            <a:r>
              <a:rPr lang="en-US" altLang="en-US" dirty="0" smtClean="0"/>
              <a:t>Listen and Take Notes, But:</a:t>
            </a:r>
          </a:p>
        </p:txBody>
      </p:sp>
      <p:sp>
        <p:nvSpPr>
          <p:cNvPr id="33794" name="Rectangle 3"/>
          <p:cNvSpPr>
            <a:spLocks noGrp="1" noChangeArrowheads="1"/>
          </p:cNvSpPr>
          <p:nvPr>
            <p:ph type="body" idx="4294967295"/>
          </p:nvPr>
        </p:nvSpPr>
        <p:spPr/>
        <p:txBody>
          <a:bodyPr/>
          <a:lstStyle/>
          <a:p>
            <a:pPr eaLnBrk="1" hangingPunct="1">
              <a:spcBef>
                <a:spcPts val="0"/>
              </a:spcBef>
              <a:spcAft>
                <a:spcPts val="1800"/>
              </a:spcAft>
              <a:buFont typeface="Wingdings" charset="0"/>
              <a:buChar char="¡"/>
              <a:defRPr/>
            </a:pPr>
            <a:r>
              <a:rPr lang="en-US" sz="2500" dirty="0" smtClean="0">
                <a:ea typeface="+mn-ea"/>
                <a:cs typeface="+mn-cs"/>
              </a:rPr>
              <a:t>Don’t be slavish to your outline</a:t>
            </a:r>
          </a:p>
          <a:p>
            <a:pPr eaLnBrk="1" hangingPunct="1">
              <a:spcBef>
                <a:spcPts val="0"/>
              </a:spcBef>
              <a:spcAft>
                <a:spcPts val="1800"/>
              </a:spcAft>
              <a:buFont typeface="Wingdings" charset="0"/>
              <a:buChar char="¡"/>
              <a:defRPr/>
            </a:pPr>
            <a:r>
              <a:rPr lang="en-US" sz="2500" dirty="0" smtClean="0">
                <a:ea typeface="+mn-ea"/>
                <a:cs typeface="+mn-cs"/>
              </a:rPr>
              <a:t>Don’t be over-focused on note-taking</a:t>
            </a:r>
          </a:p>
          <a:p>
            <a:pPr eaLnBrk="1" hangingPunct="1">
              <a:spcBef>
                <a:spcPts val="0"/>
              </a:spcBef>
              <a:spcAft>
                <a:spcPts val="1800"/>
              </a:spcAft>
              <a:buFont typeface="Wingdings" charset="0"/>
              <a:buChar char="¡"/>
              <a:defRPr/>
            </a:pPr>
            <a:r>
              <a:rPr lang="en-US" sz="2500" dirty="0" smtClean="0">
                <a:ea typeface="+mn-ea"/>
                <a:cs typeface="+mn-cs"/>
              </a:rPr>
              <a:t>Take notes of avenues of exploration</a:t>
            </a:r>
          </a:p>
          <a:p>
            <a:pPr eaLnBrk="1" hangingPunct="1">
              <a:spcBef>
                <a:spcPts val="0"/>
              </a:spcBef>
              <a:spcAft>
                <a:spcPts val="1800"/>
              </a:spcAft>
              <a:buFont typeface="Wingdings" charset="0"/>
              <a:buChar char="¡"/>
              <a:defRPr/>
            </a:pPr>
            <a:r>
              <a:rPr lang="en-US" sz="2500" dirty="0" smtClean="0">
                <a:ea typeface="+mn-ea"/>
                <a:cs typeface="+mn-cs"/>
              </a:rPr>
              <a:t>Watch witness; pick up cues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A1ACFBC3-8143-4179-9079-F3A709DDD6C8}" type="slidenum">
              <a:rPr lang="en-US" altLang="en-US" sz="1200" smtClean="0"/>
              <a:pPr>
                <a:spcBef>
                  <a:spcPct val="0"/>
                </a:spcBef>
                <a:buClrTx/>
                <a:buSzTx/>
                <a:buFontTx/>
                <a:buNone/>
                <a:defRPr/>
              </a:pPr>
              <a:t>26</a:t>
            </a:fld>
            <a:endParaRPr lang="en-US" altLang="en-US" sz="1200" smtClean="0"/>
          </a:p>
        </p:txBody>
      </p:sp>
      <p:sp>
        <p:nvSpPr>
          <p:cNvPr id="31745" name="Rectangle 2"/>
          <p:cNvSpPr>
            <a:spLocks noGrp="1" noChangeArrowheads="1"/>
          </p:cNvSpPr>
          <p:nvPr>
            <p:ph type="title" idx="4294967295"/>
          </p:nvPr>
        </p:nvSpPr>
        <p:spPr/>
        <p:txBody>
          <a:bodyPr anchor="ctr"/>
          <a:lstStyle/>
          <a:p>
            <a:pPr eaLnBrk="1" hangingPunct="1">
              <a:defRPr/>
            </a:pPr>
            <a:r>
              <a:rPr lang="en-US" altLang="en-US" dirty="0" smtClean="0"/>
              <a:t/>
            </a:r>
            <a:br>
              <a:rPr lang="en-US" altLang="en-US" dirty="0" smtClean="0"/>
            </a:br>
            <a:r>
              <a:rPr lang="en-US" altLang="en-US" dirty="0" smtClean="0"/>
              <a:t>Example – Failure to Listen</a:t>
            </a:r>
          </a:p>
        </p:txBody>
      </p:sp>
      <p:sp>
        <p:nvSpPr>
          <p:cNvPr id="31746" name="Rectangle 3"/>
          <p:cNvSpPr>
            <a:spLocks noGrp="1" noChangeArrowheads="1"/>
          </p:cNvSpPr>
          <p:nvPr>
            <p:ph type="body" idx="4294967295"/>
          </p:nvPr>
        </p:nvSpPr>
        <p:spPr>
          <a:xfrm>
            <a:off x="1370013" y="1676400"/>
            <a:ext cx="7313612" cy="4495800"/>
          </a:xfrm>
        </p:spPr>
        <p:txBody>
          <a:bodyPr/>
          <a:lstStyle/>
          <a:p>
            <a:pPr marL="457200" indent="-457200" eaLnBrk="1" hangingPunct="1">
              <a:spcBef>
                <a:spcPts val="0"/>
              </a:spcBef>
              <a:spcAft>
                <a:spcPts val="600"/>
              </a:spcAft>
              <a:buFont typeface="Wingdings" panose="05000000000000000000" pitchFamily="2" charset="2"/>
              <a:buNone/>
              <a:defRPr/>
            </a:pPr>
            <a:r>
              <a:rPr lang="en-US" altLang="en-US" sz="1800" dirty="0"/>
              <a:t>Q:	</a:t>
            </a:r>
            <a:r>
              <a:rPr lang="en-US" altLang="en-US" sz="1800" dirty="0" smtClean="0"/>
              <a:t>Did you talk with the defendant about what had happened?</a:t>
            </a:r>
            <a:endParaRPr lang="en-US" altLang="en-US" sz="1800" dirty="0"/>
          </a:p>
          <a:p>
            <a:pPr marL="457200" indent="-457200" eaLnBrk="1" hangingPunct="1">
              <a:spcBef>
                <a:spcPts val="0"/>
              </a:spcBef>
              <a:spcAft>
                <a:spcPts val="600"/>
              </a:spcAft>
              <a:buFont typeface="Wingdings" panose="05000000000000000000" pitchFamily="2" charset="2"/>
              <a:buNone/>
              <a:defRPr/>
            </a:pPr>
            <a:r>
              <a:rPr lang="en-US" altLang="en-US" sz="1800" dirty="0"/>
              <a:t>A:	</a:t>
            </a:r>
            <a:r>
              <a:rPr lang="en-US" altLang="en-US" sz="1800" dirty="0" smtClean="0"/>
              <a:t>Not on that day.</a:t>
            </a:r>
          </a:p>
          <a:p>
            <a:pPr marL="457200" indent="-457200" eaLnBrk="1" hangingPunct="1">
              <a:spcBef>
                <a:spcPts val="0"/>
              </a:spcBef>
              <a:spcAft>
                <a:spcPts val="1800"/>
              </a:spcAft>
              <a:buFont typeface="Wingdings" panose="05000000000000000000" pitchFamily="2" charset="2"/>
              <a:buNone/>
              <a:defRPr/>
            </a:pPr>
            <a:r>
              <a:rPr lang="en-US" altLang="en-US" sz="1800" dirty="0" smtClean="0"/>
              <a:t>Q:	Did you let your employer know what had happened?  [</a:t>
            </a:r>
            <a:r>
              <a:rPr lang="en-US" altLang="en-US" sz="1800" i="1" dirty="0" smtClean="0"/>
              <a:t>switching to a different topic</a:t>
            </a:r>
            <a:r>
              <a:rPr lang="en-US" altLang="en-US" sz="1800" dirty="0" smtClean="0"/>
              <a:t>]</a:t>
            </a:r>
          </a:p>
          <a:p>
            <a:pPr marL="457200" indent="-457200" eaLnBrk="1" hangingPunct="1">
              <a:spcBef>
                <a:spcPts val="0"/>
              </a:spcBef>
              <a:spcAft>
                <a:spcPts val="600"/>
              </a:spcAft>
              <a:buFont typeface="Wingdings" panose="05000000000000000000" pitchFamily="2" charset="2"/>
              <a:buNone/>
              <a:defRPr/>
            </a:pPr>
            <a:r>
              <a:rPr lang="en-US" altLang="en-US" sz="1800" dirty="0" smtClean="0"/>
              <a:t>Q:	If you didn’t talk with the defendant that day about what happened, when did you talk with him?</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72E0E550-D7CC-47A8-A391-F0CB687B6B97}" type="slidenum">
              <a:rPr lang="en-US" altLang="en-US" sz="1200" smtClean="0"/>
              <a:pPr>
                <a:spcBef>
                  <a:spcPct val="0"/>
                </a:spcBef>
                <a:buClrTx/>
                <a:buSzTx/>
                <a:buFontTx/>
                <a:buNone/>
                <a:defRPr/>
              </a:pPr>
              <a:t>27</a:t>
            </a:fld>
            <a:endParaRPr lang="en-US" altLang="en-US" sz="1200" smtClean="0"/>
          </a:p>
        </p:txBody>
      </p:sp>
      <p:sp>
        <p:nvSpPr>
          <p:cNvPr id="95236" name="Rectangle 4"/>
          <p:cNvSpPr>
            <a:spLocks noGrp="1" noChangeArrowheads="1"/>
          </p:cNvSpPr>
          <p:nvPr>
            <p:ph type="title"/>
          </p:nvPr>
        </p:nvSpPr>
        <p:spPr>
          <a:xfrm>
            <a:off x="1370013" y="606425"/>
            <a:ext cx="7313612" cy="688975"/>
          </a:xfrm>
        </p:spPr>
        <p:txBody>
          <a:bodyPr/>
          <a:lstStyle/>
          <a:p>
            <a:pPr eaLnBrk="1" hangingPunct="1">
              <a:defRPr/>
            </a:pPr>
            <a:r>
              <a:rPr lang="en-US" sz="3200" dirty="0" smtClean="0">
                <a:ea typeface="+mj-ea"/>
                <a:cs typeface="+mj-cs"/>
              </a:rPr>
              <a:t/>
            </a:r>
            <a:br>
              <a:rPr lang="en-US" sz="3200" dirty="0" smtClean="0">
                <a:ea typeface="+mj-ea"/>
                <a:cs typeface="+mj-cs"/>
              </a:rPr>
            </a:br>
            <a:r>
              <a:rPr lang="en-US" sz="3200" dirty="0" smtClean="0">
                <a:ea typeface="+mj-ea"/>
                <a:cs typeface="+mj-cs"/>
              </a:rPr>
              <a:t>Example:  Mill Building Roof Collapse</a:t>
            </a:r>
          </a:p>
        </p:txBody>
      </p:sp>
      <p:pic>
        <p:nvPicPr>
          <p:cNvPr id="49156" name="Picture 1"/>
          <p:cNvPicPr>
            <a:picLocks noChangeAspect="1"/>
          </p:cNvPicPr>
          <p:nvPr/>
        </p:nvPicPr>
        <p:blipFill>
          <a:blip r:embed="rId2">
            <a:extLst>
              <a:ext uri="{28A0092B-C50C-407E-A947-70E740481C1C}">
                <a14:useLocalDpi xmlns:a14="http://schemas.microsoft.com/office/drawing/2010/main" val="0"/>
              </a:ext>
            </a:extLst>
          </a:blip>
          <a:srcRect l="4903" t="20119" r="74376" b="16866"/>
          <a:stretch>
            <a:fillRect/>
          </a:stretch>
        </p:blipFill>
        <p:spPr bwMode="auto">
          <a:xfrm>
            <a:off x="1143000" y="1585913"/>
            <a:ext cx="3759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2"/>
          <p:cNvPicPr>
            <a:picLocks noChangeAspect="1"/>
          </p:cNvPicPr>
          <p:nvPr/>
        </p:nvPicPr>
        <p:blipFill>
          <a:blip r:embed="rId3">
            <a:extLst>
              <a:ext uri="{28A0092B-C50C-407E-A947-70E740481C1C}">
                <a14:useLocalDpi xmlns:a14="http://schemas.microsoft.com/office/drawing/2010/main" val="0"/>
              </a:ext>
            </a:extLst>
          </a:blip>
          <a:srcRect l="4774" t="29257" r="74828" b="8070"/>
          <a:stretch>
            <a:fillRect/>
          </a:stretch>
        </p:blipFill>
        <p:spPr bwMode="auto">
          <a:xfrm>
            <a:off x="4953000" y="1571625"/>
            <a:ext cx="3730625"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976FBAFA-7A4A-4147-B97A-83952ABDA86D}" type="slidenum">
              <a:rPr lang="en-US" altLang="en-US" sz="1200" smtClean="0"/>
              <a:pPr>
                <a:spcBef>
                  <a:spcPct val="0"/>
                </a:spcBef>
                <a:buClrTx/>
                <a:buSzTx/>
                <a:buFontTx/>
                <a:buNone/>
                <a:defRPr/>
              </a:pPr>
              <a:t>28</a:t>
            </a:fld>
            <a:endParaRPr lang="en-US" altLang="en-US" sz="1200" smtClean="0"/>
          </a:p>
        </p:txBody>
      </p:sp>
      <p:sp>
        <p:nvSpPr>
          <p:cNvPr id="50179" name="Rectangle 1"/>
          <p:cNvSpPr>
            <a:spLocks noChangeArrowheads="1"/>
          </p:cNvSpPr>
          <p:nvPr/>
        </p:nvSpPr>
        <p:spPr bwMode="auto">
          <a:xfrm>
            <a:off x="1295400" y="1143000"/>
            <a:ext cx="7696200" cy="9144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endParaRPr lang="en-US" altLang="en-US" sz="1800"/>
          </a:p>
        </p:txBody>
      </p:sp>
      <p:pic>
        <p:nvPicPr>
          <p:cNvPr id="50180" name="Picture 1"/>
          <p:cNvPicPr>
            <a:picLocks noChangeAspect="1"/>
          </p:cNvPicPr>
          <p:nvPr/>
        </p:nvPicPr>
        <p:blipFill>
          <a:blip r:embed="rId3">
            <a:extLst>
              <a:ext uri="{28A0092B-C50C-407E-A947-70E740481C1C}">
                <a14:useLocalDpi xmlns:a14="http://schemas.microsoft.com/office/drawing/2010/main" val="0"/>
              </a:ext>
            </a:extLst>
          </a:blip>
          <a:srcRect t="10152" b="452"/>
          <a:stretch>
            <a:fillRect/>
          </a:stretch>
        </p:blipFill>
        <p:spPr bwMode="auto">
          <a:xfrm>
            <a:off x="2438400" y="490538"/>
            <a:ext cx="5181600" cy="621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69D69E1C-088B-4775-88E7-2E5DD0BE7551}" type="slidenum">
              <a:rPr lang="en-US" altLang="en-US" sz="1200" smtClean="0"/>
              <a:pPr>
                <a:spcBef>
                  <a:spcPct val="0"/>
                </a:spcBef>
                <a:buClrTx/>
                <a:buSzTx/>
                <a:buFontTx/>
                <a:buNone/>
                <a:defRPr/>
              </a:pPr>
              <a:t>29</a:t>
            </a:fld>
            <a:endParaRPr lang="en-US" altLang="en-US" sz="1200" smtClean="0"/>
          </a:p>
        </p:txBody>
      </p:sp>
      <p:sp>
        <p:nvSpPr>
          <p:cNvPr id="31745" name="Rectangle 2"/>
          <p:cNvSpPr>
            <a:spLocks noGrp="1" noChangeArrowheads="1"/>
          </p:cNvSpPr>
          <p:nvPr>
            <p:ph type="title" idx="4294967295"/>
          </p:nvPr>
        </p:nvSpPr>
        <p:spPr/>
        <p:txBody>
          <a:bodyPr anchor="ctr"/>
          <a:lstStyle/>
          <a:p>
            <a:pPr eaLnBrk="1" hangingPunct="1">
              <a:defRPr/>
            </a:pPr>
            <a:r>
              <a:rPr lang="en-US" altLang="en-US" dirty="0" smtClean="0"/>
              <a:t/>
            </a:r>
            <a:br>
              <a:rPr lang="en-US" altLang="en-US" dirty="0" smtClean="0"/>
            </a:br>
            <a:endParaRPr lang="en-US" altLang="en-US" dirty="0" smtClean="0"/>
          </a:p>
        </p:txBody>
      </p:sp>
      <p:sp>
        <p:nvSpPr>
          <p:cNvPr id="52228" name="Rectangle 4"/>
          <p:cNvSpPr>
            <a:spLocks noChangeArrowheads="1"/>
          </p:cNvSpPr>
          <p:nvPr/>
        </p:nvSpPr>
        <p:spPr bwMode="auto">
          <a:xfrm>
            <a:off x="1295400" y="1143000"/>
            <a:ext cx="7696200" cy="9144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endParaRPr lang="en-US" altLang="en-US" sz="1800"/>
          </a:p>
        </p:txBody>
      </p:sp>
      <p:pic>
        <p:nvPicPr>
          <p:cNvPr id="52229" name="Picture 1"/>
          <p:cNvPicPr>
            <a:picLocks noChangeAspect="1"/>
          </p:cNvPicPr>
          <p:nvPr/>
        </p:nvPicPr>
        <p:blipFill>
          <a:blip r:embed="rId3">
            <a:extLst>
              <a:ext uri="{28A0092B-C50C-407E-A947-70E740481C1C}">
                <a14:useLocalDpi xmlns:a14="http://schemas.microsoft.com/office/drawing/2010/main" val="0"/>
              </a:ext>
            </a:extLst>
          </a:blip>
          <a:srcRect l="3877" t="19299"/>
          <a:stretch>
            <a:fillRect/>
          </a:stretch>
        </p:blipFill>
        <p:spPr bwMode="auto">
          <a:xfrm>
            <a:off x="2259013" y="198438"/>
            <a:ext cx="5818187" cy="643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D6C07089-183D-44C1-9873-5ADD4FED508B}" type="slidenum">
              <a:rPr lang="en-US" altLang="en-US" sz="1200" smtClean="0"/>
              <a:pPr>
                <a:spcBef>
                  <a:spcPct val="0"/>
                </a:spcBef>
                <a:buClrTx/>
                <a:buSzTx/>
                <a:buFontTx/>
                <a:buNone/>
                <a:defRPr/>
              </a:pPr>
              <a:t>3</a:t>
            </a:fld>
            <a:endParaRPr lang="en-US" altLang="en-US" sz="1200" smtClean="0"/>
          </a:p>
        </p:txBody>
      </p:sp>
      <p:sp>
        <p:nvSpPr>
          <p:cNvPr id="135170" name="Rectangle 2"/>
          <p:cNvSpPr>
            <a:spLocks noGrp="1" noChangeArrowheads="1"/>
          </p:cNvSpPr>
          <p:nvPr>
            <p:ph type="title"/>
          </p:nvPr>
        </p:nvSpPr>
        <p:spPr/>
        <p:txBody>
          <a:bodyPr/>
          <a:lstStyle/>
          <a:p>
            <a:pPr eaLnBrk="1" hangingPunct="1">
              <a:defRPr/>
            </a:pPr>
            <a:r>
              <a:rPr lang="en-US" dirty="0"/>
              <a:t>Recap</a:t>
            </a:r>
            <a:r>
              <a:rPr lang="en-US" dirty="0" smtClean="0"/>
              <a:t>:  </a:t>
            </a:r>
            <a:r>
              <a:rPr lang="en-US" dirty="0" smtClean="0">
                <a:solidFill>
                  <a:schemeClr val="accent1">
                    <a:lumMod val="50000"/>
                  </a:schemeClr>
                </a:solidFill>
                <a:ea typeface="+mj-ea"/>
                <a:cs typeface="+mj-cs"/>
              </a:rPr>
              <a:t>How </a:t>
            </a:r>
            <a:r>
              <a:rPr lang="en-US" dirty="0" smtClean="0">
                <a:ea typeface="+mj-ea"/>
                <a:cs typeface="+mj-cs"/>
              </a:rPr>
              <a:t>Do You Use a Deposition?</a:t>
            </a:r>
          </a:p>
        </p:txBody>
      </p:sp>
      <p:sp>
        <p:nvSpPr>
          <p:cNvPr id="135171" name="Rectangle 3"/>
          <p:cNvSpPr>
            <a:spLocks noGrp="1" noChangeArrowheads="1"/>
          </p:cNvSpPr>
          <p:nvPr>
            <p:ph type="body" idx="1"/>
          </p:nvPr>
        </p:nvSpPr>
        <p:spPr/>
        <p:txBody>
          <a:bodyPr/>
          <a:lstStyle/>
          <a:p>
            <a:pPr eaLnBrk="1" hangingPunct="1">
              <a:spcBef>
                <a:spcPts val="0"/>
              </a:spcBef>
              <a:spcAft>
                <a:spcPts val="2400"/>
              </a:spcAft>
              <a:buClr>
                <a:schemeClr val="tx1"/>
              </a:buClr>
              <a:buFont typeface="Wingdings" charset="0"/>
              <a:buChar char="ü"/>
              <a:defRPr/>
            </a:pPr>
            <a:r>
              <a:rPr lang="en-US" sz="2500" dirty="0"/>
              <a:t>To </a:t>
            </a:r>
            <a:r>
              <a:rPr lang="en-US" sz="2500" u="sng" dirty="0"/>
              <a:t>impeach</a:t>
            </a:r>
            <a:r>
              <a:rPr lang="en-US" sz="2500" dirty="0"/>
              <a:t> a testifying witness</a:t>
            </a:r>
          </a:p>
          <a:p>
            <a:pPr eaLnBrk="1" hangingPunct="1">
              <a:spcBef>
                <a:spcPts val="0"/>
              </a:spcBef>
              <a:spcAft>
                <a:spcPts val="2400"/>
              </a:spcAft>
              <a:buClr>
                <a:schemeClr val="tx1"/>
              </a:buClr>
              <a:buFont typeface="Wingdings" charset="0"/>
              <a:buChar char="ü"/>
              <a:defRPr/>
            </a:pPr>
            <a:r>
              <a:rPr lang="en-US" sz="2500" dirty="0" smtClean="0">
                <a:ea typeface="+mn-ea"/>
                <a:cs typeface="+mn-cs"/>
              </a:rPr>
              <a:t>As </a:t>
            </a:r>
            <a:r>
              <a:rPr lang="en-US" sz="2500" u="sng" dirty="0" smtClean="0">
                <a:ea typeface="+mn-ea"/>
                <a:cs typeface="+mn-cs"/>
              </a:rPr>
              <a:t>affirmative evidence</a:t>
            </a:r>
            <a:r>
              <a:rPr lang="en-US" sz="2500" dirty="0" smtClean="0">
                <a:ea typeface="+mn-ea"/>
                <a:cs typeface="+mn-cs"/>
              </a:rPr>
              <a:t> for motions or trial</a:t>
            </a:r>
          </a:p>
          <a:p>
            <a:pPr eaLnBrk="1" hangingPunct="1">
              <a:spcBef>
                <a:spcPts val="0"/>
              </a:spcBef>
              <a:spcAft>
                <a:spcPts val="2400"/>
              </a:spcAft>
              <a:buClr>
                <a:schemeClr val="tx1"/>
              </a:buClr>
              <a:buFont typeface="Wingdings" charset="0"/>
              <a:buChar char="ü"/>
              <a:defRPr/>
            </a:pPr>
            <a:r>
              <a:rPr lang="en-US" sz="2500" dirty="0" smtClean="0">
                <a:ea typeface="+mn-ea"/>
                <a:cs typeface="+mn-cs"/>
              </a:rPr>
              <a:t>To </a:t>
            </a:r>
            <a:r>
              <a:rPr lang="en-US" sz="2500" u="sng" dirty="0" smtClean="0">
                <a:ea typeface="+mn-ea"/>
                <a:cs typeface="+mn-cs"/>
              </a:rPr>
              <a:t>refresh recollection</a:t>
            </a:r>
            <a:r>
              <a:rPr lang="en-US" sz="2500" dirty="0" smtClean="0">
                <a:ea typeface="+mn-ea"/>
                <a:cs typeface="+mn-cs"/>
              </a:rPr>
              <a:t> of a testifying witness at trial</a:t>
            </a:r>
          </a:p>
          <a:p>
            <a:pPr eaLnBrk="1" hangingPunct="1">
              <a:spcBef>
                <a:spcPts val="0"/>
              </a:spcBef>
              <a:spcAft>
                <a:spcPts val="1200"/>
              </a:spcAft>
              <a:buFont typeface="Wingdings" charset="0"/>
              <a:buChar char="¡"/>
              <a:defRPr/>
            </a:pPr>
            <a:endParaRPr lang="en-US" sz="2500" dirty="0" smtClean="0">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3B8141EB-59B6-4572-BABB-719116794AAA}" type="slidenum">
              <a:rPr lang="en-US" altLang="en-US" sz="1200" smtClean="0"/>
              <a:pPr>
                <a:spcBef>
                  <a:spcPct val="0"/>
                </a:spcBef>
                <a:buClrTx/>
                <a:buSzTx/>
                <a:buFontTx/>
                <a:buNone/>
                <a:defRPr/>
              </a:pPr>
              <a:t>30</a:t>
            </a:fld>
            <a:endParaRPr lang="en-US" altLang="en-US" sz="1200" smtClean="0"/>
          </a:p>
        </p:txBody>
      </p:sp>
      <p:sp>
        <p:nvSpPr>
          <p:cNvPr id="31745" name="Rectangle 2"/>
          <p:cNvSpPr>
            <a:spLocks noGrp="1" noChangeArrowheads="1"/>
          </p:cNvSpPr>
          <p:nvPr>
            <p:ph type="title" idx="4294967295"/>
          </p:nvPr>
        </p:nvSpPr>
        <p:spPr/>
        <p:txBody>
          <a:bodyPr anchor="ctr"/>
          <a:lstStyle/>
          <a:p>
            <a:pPr eaLnBrk="1" hangingPunct="1">
              <a:defRPr/>
            </a:pPr>
            <a:r>
              <a:rPr lang="en-US" altLang="en-US" dirty="0" smtClean="0"/>
              <a:t/>
            </a:r>
            <a:br>
              <a:rPr lang="en-US" altLang="en-US" dirty="0" smtClean="0"/>
            </a:br>
            <a:endParaRPr lang="en-US" altLang="en-US" dirty="0" smtClean="0"/>
          </a:p>
        </p:txBody>
      </p:sp>
      <p:sp>
        <p:nvSpPr>
          <p:cNvPr id="54276" name="Rectangle 4"/>
          <p:cNvSpPr>
            <a:spLocks noChangeArrowheads="1"/>
          </p:cNvSpPr>
          <p:nvPr/>
        </p:nvSpPr>
        <p:spPr bwMode="auto">
          <a:xfrm>
            <a:off x="1295400" y="1143000"/>
            <a:ext cx="7696200" cy="9144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endParaRPr lang="en-US" altLang="en-US" sz="1800"/>
          </a:p>
        </p:txBody>
      </p:sp>
      <p:pic>
        <p:nvPicPr>
          <p:cNvPr id="54277" name="Picture 1"/>
          <p:cNvPicPr>
            <a:picLocks noChangeAspect="1"/>
          </p:cNvPicPr>
          <p:nvPr/>
        </p:nvPicPr>
        <p:blipFill>
          <a:blip r:embed="rId3">
            <a:extLst>
              <a:ext uri="{28A0092B-C50C-407E-A947-70E740481C1C}">
                <a14:useLocalDpi xmlns:a14="http://schemas.microsoft.com/office/drawing/2010/main" val="0"/>
              </a:ext>
            </a:extLst>
          </a:blip>
          <a:srcRect l="2106" t="4823"/>
          <a:stretch>
            <a:fillRect/>
          </a:stretch>
        </p:blipFill>
        <p:spPr bwMode="auto">
          <a:xfrm>
            <a:off x="1370013" y="533400"/>
            <a:ext cx="7011987" cy="572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06382D20-76F7-42D6-B3A9-E1EAFF16A292}" type="slidenum">
              <a:rPr lang="en-US" altLang="en-US" sz="1200" smtClean="0"/>
              <a:pPr>
                <a:spcBef>
                  <a:spcPct val="0"/>
                </a:spcBef>
                <a:buClrTx/>
                <a:buSzTx/>
                <a:buFontTx/>
                <a:buNone/>
                <a:defRPr/>
              </a:pPr>
              <a:t>31</a:t>
            </a:fld>
            <a:endParaRPr lang="en-US" altLang="en-US" sz="1200" smtClean="0"/>
          </a:p>
        </p:txBody>
      </p:sp>
      <p:sp>
        <p:nvSpPr>
          <p:cNvPr id="95236" name="Rectangle 4"/>
          <p:cNvSpPr>
            <a:spLocks noGrp="1" noChangeArrowheads="1"/>
          </p:cNvSpPr>
          <p:nvPr>
            <p:ph type="title"/>
          </p:nvPr>
        </p:nvSpPr>
        <p:spPr>
          <a:xfrm>
            <a:off x="1370013" y="606425"/>
            <a:ext cx="7313612" cy="688975"/>
          </a:xfrm>
        </p:spPr>
        <p:txBody>
          <a:bodyPr/>
          <a:lstStyle/>
          <a:p>
            <a:pPr eaLnBrk="1" hangingPunct="1">
              <a:defRPr/>
            </a:pPr>
            <a:r>
              <a:rPr lang="en-US" sz="3200" dirty="0" smtClean="0">
                <a:ea typeface="+mj-ea"/>
                <a:cs typeface="+mj-cs"/>
              </a:rPr>
              <a:t>Fire Official</a:t>
            </a:r>
          </a:p>
        </p:txBody>
      </p:sp>
      <p:pic>
        <p:nvPicPr>
          <p:cNvPr id="56324" name="Picture 1"/>
          <p:cNvPicPr>
            <a:picLocks noChangeAspect="1"/>
          </p:cNvPicPr>
          <p:nvPr/>
        </p:nvPicPr>
        <p:blipFill>
          <a:blip r:embed="rId2" cstate="print">
            <a:extLst>
              <a:ext uri="{28A0092B-C50C-407E-A947-70E740481C1C}">
                <a14:useLocalDpi xmlns:a14="http://schemas.microsoft.com/office/drawing/2010/main" val="0"/>
              </a:ext>
            </a:extLst>
          </a:blip>
          <a:srcRect l="9740" t="7777" b="11111"/>
          <a:stretch>
            <a:fillRect/>
          </a:stretch>
        </p:blipFill>
        <p:spPr bwMode="auto">
          <a:xfrm>
            <a:off x="1143000" y="1603375"/>
            <a:ext cx="41910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4"/>
          <p:cNvPicPr>
            <a:picLocks noChangeAspect="1"/>
          </p:cNvPicPr>
          <p:nvPr/>
        </p:nvPicPr>
        <p:blipFill>
          <a:blip r:embed="rId3" cstate="print">
            <a:extLst>
              <a:ext uri="{28A0092B-C50C-407E-A947-70E740481C1C}">
                <a14:useLocalDpi xmlns:a14="http://schemas.microsoft.com/office/drawing/2010/main" val="0"/>
              </a:ext>
            </a:extLst>
          </a:blip>
          <a:srcRect l="8301" t="7777" r="12614" b="11111"/>
          <a:stretch>
            <a:fillRect/>
          </a:stretch>
        </p:blipFill>
        <p:spPr bwMode="auto">
          <a:xfrm>
            <a:off x="4953000" y="1574800"/>
            <a:ext cx="3694113"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98FF2C85-4D9B-42F4-8A9A-BADBABC0F532}" type="slidenum">
              <a:rPr lang="en-US" altLang="en-US" sz="1200" smtClean="0"/>
              <a:pPr>
                <a:spcBef>
                  <a:spcPct val="0"/>
                </a:spcBef>
                <a:buClrTx/>
                <a:buSzTx/>
                <a:buFontTx/>
                <a:buNone/>
                <a:defRPr/>
              </a:pPr>
              <a:t>32</a:t>
            </a:fld>
            <a:endParaRPr lang="en-US" altLang="en-US" sz="1200" smtClean="0"/>
          </a:p>
        </p:txBody>
      </p:sp>
      <p:sp>
        <p:nvSpPr>
          <p:cNvPr id="31745" name="Rectangle 2"/>
          <p:cNvSpPr>
            <a:spLocks noGrp="1" noChangeArrowheads="1"/>
          </p:cNvSpPr>
          <p:nvPr>
            <p:ph type="title" idx="4294967295"/>
          </p:nvPr>
        </p:nvSpPr>
        <p:spPr/>
        <p:txBody>
          <a:bodyPr anchor="ctr"/>
          <a:lstStyle/>
          <a:p>
            <a:pPr eaLnBrk="1" hangingPunct="1">
              <a:defRPr/>
            </a:pPr>
            <a:r>
              <a:rPr lang="en-US" altLang="en-US" dirty="0" smtClean="0"/>
              <a:t/>
            </a:r>
            <a:br>
              <a:rPr lang="en-US" altLang="en-US" dirty="0" smtClean="0"/>
            </a:br>
            <a:endParaRPr lang="en-US" altLang="en-US" dirty="0" smtClean="0"/>
          </a:p>
        </p:txBody>
      </p:sp>
      <p:sp>
        <p:nvSpPr>
          <p:cNvPr id="57348" name="Rectangle 4"/>
          <p:cNvSpPr>
            <a:spLocks noChangeArrowheads="1"/>
          </p:cNvSpPr>
          <p:nvPr/>
        </p:nvSpPr>
        <p:spPr bwMode="auto">
          <a:xfrm>
            <a:off x="1295400" y="1143000"/>
            <a:ext cx="7696200" cy="9144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endParaRPr lang="en-US" altLang="en-US" sz="1800"/>
          </a:p>
        </p:txBody>
      </p:sp>
      <p:pic>
        <p:nvPicPr>
          <p:cNvPr id="5734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533400"/>
            <a:ext cx="7548562"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14CB7E2A-2E28-477E-A7B9-D13F30394ACD}" type="slidenum">
              <a:rPr lang="en-US" altLang="en-US" sz="1200" smtClean="0"/>
              <a:pPr>
                <a:spcBef>
                  <a:spcPct val="0"/>
                </a:spcBef>
                <a:buClrTx/>
                <a:buSzTx/>
                <a:buFontTx/>
                <a:buNone/>
                <a:defRPr/>
              </a:pPr>
              <a:t>33</a:t>
            </a:fld>
            <a:endParaRPr lang="en-US" altLang="en-US" sz="1200" smtClean="0"/>
          </a:p>
        </p:txBody>
      </p:sp>
      <p:sp>
        <p:nvSpPr>
          <p:cNvPr id="31745" name="Rectangle 2"/>
          <p:cNvSpPr>
            <a:spLocks noGrp="1" noChangeArrowheads="1"/>
          </p:cNvSpPr>
          <p:nvPr>
            <p:ph type="title" idx="4294967295"/>
          </p:nvPr>
        </p:nvSpPr>
        <p:spPr/>
        <p:txBody>
          <a:bodyPr anchor="ctr"/>
          <a:lstStyle/>
          <a:p>
            <a:pPr eaLnBrk="1" hangingPunct="1">
              <a:defRPr/>
            </a:pPr>
            <a:r>
              <a:rPr lang="en-US" altLang="en-US" dirty="0" smtClean="0"/>
              <a:t/>
            </a:r>
            <a:br>
              <a:rPr lang="en-US" altLang="en-US" dirty="0" smtClean="0"/>
            </a:br>
            <a:endParaRPr lang="en-US" altLang="en-US" dirty="0" smtClean="0"/>
          </a:p>
        </p:txBody>
      </p:sp>
      <p:sp>
        <p:nvSpPr>
          <p:cNvPr id="31746" name="Rectangle 3"/>
          <p:cNvSpPr>
            <a:spLocks noGrp="1" noChangeArrowheads="1"/>
          </p:cNvSpPr>
          <p:nvPr>
            <p:ph type="body" idx="4294967295"/>
          </p:nvPr>
        </p:nvSpPr>
        <p:spPr/>
        <p:txBody>
          <a:bodyPr/>
          <a:lstStyle/>
          <a:p>
            <a:pPr marL="0" indent="0" algn="ctr" eaLnBrk="1" hangingPunct="1">
              <a:spcBef>
                <a:spcPts val="0"/>
              </a:spcBef>
              <a:spcAft>
                <a:spcPts val="0"/>
              </a:spcAft>
              <a:buFont typeface="Wingdings" panose="05000000000000000000" pitchFamily="2" charset="2"/>
              <a:buNone/>
              <a:defRPr/>
            </a:pPr>
            <a:endParaRPr lang="en-US" altLang="en-US" sz="4400" dirty="0" smtClean="0">
              <a:solidFill>
                <a:schemeClr val="tx2"/>
              </a:solidFill>
              <a:latin typeface="+mj-lt"/>
            </a:endParaRPr>
          </a:p>
          <a:p>
            <a:pPr marL="0" indent="0" algn="ctr" eaLnBrk="1" hangingPunct="1">
              <a:spcBef>
                <a:spcPts val="0"/>
              </a:spcBef>
              <a:spcAft>
                <a:spcPts val="0"/>
              </a:spcAft>
              <a:buFont typeface="Wingdings" panose="05000000000000000000" pitchFamily="2" charset="2"/>
              <a:buNone/>
              <a:defRPr/>
            </a:pPr>
            <a:endParaRPr lang="en-US" altLang="en-US" sz="4400" dirty="0" smtClean="0">
              <a:solidFill>
                <a:schemeClr val="tx2"/>
              </a:solidFill>
              <a:latin typeface="+mj-lt"/>
            </a:endParaRPr>
          </a:p>
          <a:p>
            <a:pPr marL="0" indent="0" algn="ctr" eaLnBrk="1" hangingPunct="1">
              <a:spcBef>
                <a:spcPts val="0"/>
              </a:spcBef>
              <a:spcAft>
                <a:spcPts val="2400"/>
              </a:spcAft>
              <a:buFont typeface="Wingdings" panose="05000000000000000000" pitchFamily="2" charset="2"/>
              <a:buNone/>
              <a:defRPr/>
            </a:pPr>
            <a:r>
              <a:rPr lang="en-US" altLang="en-US" sz="4400" dirty="0" smtClean="0">
                <a:solidFill>
                  <a:schemeClr val="tx2"/>
                </a:solidFill>
                <a:latin typeface="+mj-lt"/>
              </a:rPr>
              <a:t>Any Questions?</a:t>
            </a:r>
            <a:endParaRPr lang="en-US" altLang="en-US" sz="4400" dirty="0">
              <a:solidFill>
                <a:schemeClr val="tx2"/>
              </a:solidFill>
              <a:latin typeface="+mj-l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B00A4D8C-2014-4FCE-840A-EC7325AFC9B8}" type="slidenum">
              <a:rPr lang="en-US" altLang="en-US" sz="1200" smtClean="0"/>
              <a:pPr>
                <a:spcBef>
                  <a:spcPct val="0"/>
                </a:spcBef>
                <a:buClrTx/>
                <a:buSzTx/>
                <a:buFontTx/>
                <a:buNone/>
                <a:defRPr/>
              </a:pPr>
              <a:t>4</a:t>
            </a:fld>
            <a:endParaRPr lang="en-US" altLang="en-US" sz="1200" smtClean="0"/>
          </a:p>
        </p:txBody>
      </p:sp>
      <p:sp>
        <p:nvSpPr>
          <p:cNvPr id="30721" name="Rectangle 2"/>
          <p:cNvSpPr>
            <a:spLocks noGrp="1" noChangeArrowheads="1"/>
          </p:cNvSpPr>
          <p:nvPr>
            <p:ph type="title" idx="4294967295"/>
          </p:nvPr>
        </p:nvSpPr>
        <p:spPr/>
        <p:txBody>
          <a:bodyPr anchor="ctr"/>
          <a:lstStyle/>
          <a:p>
            <a:pPr eaLnBrk="1" hangingPunct="1">
              <a:defRPr/>
            </a:pPr>
            <a:r>
              <a:rPr lang="en-US" dirty="0" smtClean="0">
                <a:ea typeface="+mj-ea"/>
                <a:cs typeface="+mj-cs"/>
              </a:rPr>
              <a:t/>
            </a:r>
            <a:br>
              <a:rPr lang="en-US" dirty="0" smtClean="0">
                <a:ea typeface="+mj-ea"/>
                <a:cs typeface="+mj-cs"/>
              </a:rPr>
            </a:br>
            <a:r>
              <a:rPr lang="en-US" dirty="0" smtClean="0"/>
              <a:t>Recap</a:t>
            </a:r>
            <a:r>
              <a:rPr lang="en-US" dirty="0"/>
              <a:t>: </a:t>
            </a:r>
            <a:r>
              <a:rPr lang="en-US" dirty="0" smtClean="0"/>
              <a:t> </a:t>
            </a:r>
            <a:r>
              <a:rPr lang="en-US" dirty="0" smtClean="0">
                <a:ea typeface="+mj-ea"/>
                <a:cs typeface="+mj-cs"/>
              </a:rPr>
              <a:t>The Funnel Approach</a:t>
            </a:r>
          </a:p>
        </p:txBody>
      </p:sp>
      <p:sp>
        <p:nvSpPr>
          <p:cNvPr id="30722" name="Rectangle 3"/>
          <p:cNvSpPr>
            <a:spLocks noGrp="1" noChangeArrowheads="1"/>
          </p:cNvSpPr>
          <p:nvPr>
            <p:ph type="body" idx="4294967295"/>
          </p:nvPr>
        </p:nvSpPr>
        <p:spPr/>
        <p:txBody>
          <a:bodyPr/>
          <a:lstStyle/>
          <a:p>
            <a:pPr eaLnBrk="1" hangingPunct="1">
              <a:spcBef>
                <a:spcPts val="0"/>
              </a:spcBef>
              <a:spcAft>
                <a:spcPts val="2400"/>
              </a:spcAft>
              <a:buFont typeface="Wingdings" charset="0"/>
              <a:buChar char="¡"/>
              <a:defRPr/>
            </a:pPr>
            <a:r>
              <a:rPr lang="en-US" sz="2500" dirty="0" smtClean="0">
                <a:ea typeface="+mn-ea"/>
                <a:cs typeface="+mn-cs"/>
              </a:rPr>
              <a:t>You have already heard about the Top of the Funnel</a:t>
            </a:r>
          </a:p>
          <a:p>
            <a:pPr eaLnBrk="1" hangingPunct="1">
              <a:spcBef>
                <a:spcPts val="0"/>
              </a:spcBef>
              <a:spcAft>
                <a:spcPts val="2400"/>
              </a:spcAft>
              <a:buFont typeface="Wingdings" charset="0"/>
              <a:buChar char="¡"/>
              <a:defRPr/>
            </a:pPr>
            <a:r>
              <a:rPr lang="en-US" sz="2500" dirty="0" smtClean="0">
                <a:ea typeface="+mn-ea"/>
                <a:cs typeface="+mn-cs"/>
              </a:rPr>
              <a:t>Your questioning covers broad areas</a:t>
            </a:r>
          </a:p>
          <a:p>
            <a:pPr eaLnBrk="1" hangingPunct="1">
              <a:spcBef>
                <a:spcPts val="0"/>
              </a:spcBef>
              <a:spcAft>
                <a:spcPts val="2400"/>
              </a:spcAft>
              <a:buFont typeface="Wingdings" charset="0"/>
              <a:buChar char="¡"/>
              <a:defRPr/>
            </a:pPr>
            <a:r>
              <a:rPr lang="en-US" sz="2500" dirty="0" smtClean="0">
                <a:ea typeface="+mn-ea"/>
                <a:cs typeface="+mn-cs"/>
              </a:rPr>
              <a:t>You’re using open-ended questions – HOW, WHAT, WHO, WHEN, WHERE, </a:t>
            </a:r>
            <a:br>
              <a:rPr lang="en-US" sz="2500" dirty="0" smtClean="0">
                <a:ea typeface="+mn-ea"/>
                <a:cs typeface="+mn-cs"/>
              </a:rPr>
            </a:br>
            <a:r>
              <a:rPr lang="en-US" sz="2500" dirty="0" smtClean="0">
                <a:ea typeface="+mn-ea"/>
                <a:cs typeface="+mn-cs"/>
              </a:rPr>
              <a:t>WHY, DESCRIBE, EXPLAIN, TELL ME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1FC056A6-2F85-4A99-9265-3F6FACC08215}" type="slidenum">
              <a:rPr lang="en-US" altLang="en-US" sz="1200" smtClean="0"/>
              <a:pPr>
                <a:spcBef>
                  <a:spcPct val="0"/>
                </a:spcBef>
                <a:buClrTx/>
                <a:buSzTx/>
                <a:buFontTx/>
                <a:buNone/>
                <a:defRPr/>
              </a:pPr>
              <a:t>5</a:t>
            </a:fld>
            <a:endParaRPr lang="en-US" altLang="en-US" sz="1200" smtClean="0"/>
          </a:p>
        </p:txBody>
      </p:sp>
      <p:sp>
        <p:nvSpPr>
          <p:cNvPr id="9219" name="Rectangle 4"/>
          <p:cNvSpPr>
            <a:spLocks noChangeArrowheads="1"/>
          </p:cNvSpPr>
          <p:nvPr/>
        </p:nvSpPr>
        <p:spPr bwMode="auto">
          <a:xfrm>
            <a:off x="1295400" y="1143000"/>
            <a:ext cx="7696200" cy="9144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endParaRPr lang="en-US" altLang="en-US" sz="1800"/>
          </a:p>
        </p:txBody>
      </p:sp>
      <p:pic>
        <p:nvPicPr>
          <p:cNvPr id="9220" name="Picture 4" descr="Fun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0"/>
            <a:ext cx="624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4CD76625-1302-4310-89DE-F2B5E5163ED8}" type="slidenum">
              <a:rPr lang="en-US" altLang="en-US" sz="1200" smtClean="0"/>
              <a:pPr>
                <a:spcBef>
                  <a:spcPct val="0"/>
                </a:spcBef>
                <a:buClrTx/>
                <a:buSzTx/>
                <a:buFontTx/>
                <a:buNone/>
                <a:defRPr/>
              </a:pPr>
              <a:t>6</a:t>
            </a:fld>
            <a:endParaRPr lang="en-US" altLang="en-US" sz="1200" smtClean="0"/>
          </a:p>
        </p:txBody>
      </p:sp>
      <p:sp>
        <p:nvSpPr>
          <p:cNvPr id="31745" name="Rectangle 2"/>
          <p:cNvSpPr>
            <a:spLocks noGrp="1" noChangeArrowheads="1"/>
          </p:cNvSpPr>
          <p:nvPr>
            <p:ph type="title" idx="4294967295"/>
          </p:nvPr>
        </p:nvSpPr>
        <p:spPr/>
        <p:txBody>
          <a:bodyPr anchor="ctr"/>
          <a:lstStyle/>
          <a:p>
            <a:pPr eaLnBrk="1" hangingPunct="1">
              <a:defRPr/>
            </a:pPr>
            <a:r>
              <a:rPr lang="en-US" altLang="en-US" dirty="0" smtClean="0"/>
              <a:t/>
            </a:r>
            <a:br>
              <a:rPr lang="en-US" altLang="en-US" dirty="0" smtClean="0"/>
            </a:br>
            <a:r>
              <a:rPr lang="en-US" altLang="en-US" dirty="0" smtClean="0"/>
              <a:t>Middle of the Funnel</a:t>
            </a:r>
          </a:p>
        </p:txBody>
      </p:sp>
      <p:sp>
        <p:nvSpPr>
          <p:cNvPr id="31746" name="Rectangle 3"/>
          <p:cNvSpPr>
            <a:spLocks noGrp="1" noChangeArrowheads="1"/>
          </p:cNvSpPr>
          <p:nvPr>
            <p:ph type="body" idx="4294967295"/>
          </p:nvPr>
        </p:nvSpPr>
        <p:spPr/>
        <p:txBody>
          <a:bodyPr/>
          <a:lstStyle/>
          <a:p>
            <a:pPr eaLnBrk="1" hangingPunct="1">
              <a:spcBef>
                <a:spcPts val="0"/>
              </a:spcBef>
              <a:spcAft>
                <a:spcPts val="2400"/>
              </a:spcAft>
              <a:defRPr/>
            </a:pPr>
            <a:r>
              <a:rPr lang="en-US" altLang="en-US" sz="2500" dirty="0" smtClean="0"/>
              <a:t>Follow-up, exhaust, fill in gaps</a:t>
            </a:r>
          </a:p>
          <a:p>
            <a:pPr eaLnBrk="1" hangingPunct="1">
              <a:spcBef>
                <a:spcPts val="0"/>
              </a:spcBef>
              <a:spcAft>
                <a:spcPts val="2400"/>
              </a:spcAft>
              <a:defRPr/>
            </a:pPr>
            <a:r>
              <a:rPr lang="en-US" altLang="en-US" sz="2500" dirty="0" smtClean="0"/>
              <a:t>Narrow your areas as you understand what is relevant and useful</a:t>
            </a:r>
          </a:p>
          <a:p>
            <a:pPr eaLnBrk="1" hangingPunct="1">
              <a:spcBef>
                <a:spcPts val="0"/>
              </a:spcBef>
              <a:spcAft>
                <a:spcPts val="2400"/>
              </a:spcAft>
              <a:defRPr/>
            </a:pPr>
            <a:r>
              <a:rPr lang="en-US" altLang="en-US" sz="2500" dirty="0" smtClean="0"/>
              <a:t>Ask narrow and focused questions as you fill in details and seek admissions</a:t>
            </a:r>
          </a:p>
          <a:p>
            <a:pPr eaLnBrk="1" hangingPunct="1">
              <a:spcBef>
                <a:spcPts val="0"/>
              </a:spcBef>
              <a:spcAft>
                <a:spcPts val="2400"/>
              </a:spcAft>
              <a:defRPr/>
            </a:pPr>
            <a:r>
              <a:rPr lang="en-US" altLang="en-US" sz="2500" dirty="0" smtClean="0"/>
              <a:t>Dig, dig, dig – GET TO THE FACTS!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996DDBE7-AF36-4D48-9601-AABE8263EBCF}" type="slidenum">
              <a:rPr lang="en-US" altLang="en-US" sz="1200" smtClean="0"/>
              <a:pPr>
                <a:spcBef>
                  <a:spcPct val="0"/>
                </a:spcBef>
                <a:buClrTx/>
                <a:buSzTx/>
                <a:buFontTx/>
                <a:buNone/>
                <a:defRPr/>
              </a:pPr>
              <a:t>7</a:t>
            </a:fld>
            <a:endParaRPr lang="en-US" altLang="en-US" sz="1200" smtClean="0"/>
          </a:p>
        </p:txBody>
      </p:sp>
      <p:sp>
        <p:nvSpPr>
          <p:cNvPr id="31745" name="Rectangle 2"/>
          <p:cNvSpPr>
            <a:spLocks noGrp="1" noChangeArrowheads="1"/>
          </p:cNvSpPr>
          <p:nvPr>
            <p:ph type="title" idx="4294967295"/>
          </p:nvPr>
        </p:nvSpPr>
        <p:spPr/>
        <p:txBody>
          <a:bodyPr anchor="ctr"/>
          <a:lstStyle/>
          <a:p>
            <a:pPr eaLnBrk="1" hangingPunct="1">
              <a:defRPr/>
            </a:pPr>
            <a:r>
              <a:rPr lang="en-US" altLang="en-US" dirty="0" smtClean="0"/>
              <a:t/>
            </a:r>
            <a:br>
              <a:rPr lang="en-US" altLang="en-US" dirty="0" smtClean="0"/>
            </a:br>
            <a:r>
              <a:rPr lang="en-US" altLang="en-US" dirty="0" smtClean="0"/>
              <a:t>Two Types of Depositions</a:t>
            </a:r>
          </a:p>
        </p:txBody>
      </p:sp>
      <p:sp>
        <p:nvSpPr>
          <p:cNvPr id="31746" name="Rectangle 3"/>
          <p:cNvSpPr>
            <a:spLocks noGrp="1" noChangeArrowheads="1"/>
          </p:cNvSpPr>
          <p:nvPr>
            <p:ph type="body" idx="4294967295"/>
          </p:nvPr>
        </p:nvSpPr>
        <p:spPr/>
        <p:txBody>
          <a:bodyPr/>
          <a:lstStyle/>
          <a:p>
            <a:pPr algn="ctr" eaLnBrk="1" hangingPunct="1">
              <a:spcBef>
                <a:spcPts val="0"/>
              </a:spcBef>
              <a:spcAft>
                <a:spcPts val="0"/>
              </a:spcAft>
              <a:defRPr/>
            </a:pPr>
            <a:endParaRPr lang="en-US" altLang="en-US" sz="3200" dirty="0" smtClean="0"/>
          </a:p>
          <a:p>
            <a:pPr algn="ctr" eaLnBrk="1" hangingPunct="1">
              <a:spcBef>
                <a:spcPts val="0"/>
              </a:spcBef>
              <a:spcAft>
                <a:spcPts val="0"/>
              </a:spcAft>
              <a:defRPr/>
            </a:pPr>
            <a:endParaRPr lang="en-US" altLang="en-US" sz="3200" dirty="0" smtClean="0"/>
          </a:p>
          <a:p>
            <a:pPr marL="0" indent="0" eaLnBrk="1" hangingPunct="1">
              <a:spcBef>
                <a:spcPts val="0"/>
              </a:spcBef>
              <a:spcAft>
                <a:spcPts val="0"/>
              </a:spcAft>
              <a:buFont typeface="Wingdings" panose="05000000000000000000" pitchFamily="2" charset="2"/>
              <a:buNone/>
              <a:defRPr/>
            </a:pPr>
            <a:r>
              <a:rPr lang="en-US" altLang="en-US" sz="3600" dirty="0" smtClean="0">
                <a:solidFill>
                  <a:schemeClr val="tx2"/>
                </a:solidFill>
                <a:latin typeface="+mj-lt"/>
              </a:rPr>
              <a:t>     </a:t>
            </a:r>
            <a:r>
              <a:rPr lang="en-US" altLang="en-US" sz="4000" dirty="0" smtClean="0">
                <a:solidFill>
                  <a:schemeClr val="tx2"/>
                </a:solidFill>
                <a:latin typeface="+mj-lt"/>
              </a:rPr>
              <a:t>Rule 30(a</a:t>
            </a:r>
            <a:r>
              <a:rPr lang="en-US" altLang="en-US" sz="4000" dirty="0">
                <a:solidFill>
                  <a:schemeClr val="tx2"/>
                </a:solidFill>
                <a:latin typeface="+mj-lt"/>
              </a:rPr>
              <a:t>)(1) </a:t>
            </a:r>
            <a:r>
              <a:rPr lang="en-US" altLang="en-US" sz="4000" dirty="0" smtClean="0">
                <a:solidFill>
                  <a:schemeClr val="tx2"/>
                </a:solidFill>
                <a:latin typeface="+mj-lt"/>
              </a:rPr>
              <a:t> v</a:t>
            </a:r>
            <a:r>
              <a:rPr lang="en-US" altLang="en-US" sz="4000" dirty="0">
                <a:solidFill>
                  <a:schemeClr val="tx2"/>
                </a:solidFill>
                <a:latin typeface="+mj-lt"/>
              </a:rPr>
              <a:t>. </a:t>
            </a:r>
            <a:r>
              <a:rPr lang="en-US" altLang="en-US" sz="4000" dirty="0" smtClean="0">
                <a:solidFill>
                  <a:schemeClr val="tx2"/>
                </a:solidFill>
                <a:latin typeface="+mj-lt"/>
              </a:rPr>
              <a:t> 30(b</a:t>
            </a:r>
            <a:r>
              <a:rPr lang="en-US" altLang="en-US" sz="4000" dirty="0">
                <a:solidFill>
                  <a:schemeClr val="tx2"/>
                </a:solidFill>
                <a:latin typeface="+mj-lt"/>
              </a:rPr>
              <a:t>)(6)</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4AE60B36-49F3-4BC5-A5E1-4667BD775961}" type="slidenum">
              <a:rPr lang="en-US" altLang="en-US" sz="1200" smtClean="0"/>
              <a:pPr>
                <a:spcBef>
                  <a:spcPct val="0"/>
                </a:spcBef>
                <a:buClrTx/>
                <a:buSzTx/>
                <a:buFontTx/>
                <a:buNone/>
                <a:defRPr/>
              </a:pPr>
              <a:t>8</a:t>
            </a:fld>
            <a:endParaRPr lang="en-US" altLang="en-US" sz="1200" smtClean="0"/>
          </a:p>
        </p:txBody>
      </p:sp>
      <p:sp>
        <p:nvSpPr>
          <p:cNvPr id="31745" name="Rectangle 2"/>
          <p:cNvSpPr>
            <a:spLocks noGrp="1" noChangeArrowheads="1"/>
          </p:cNvSpPr>
          <p:nvPr>
            <p:ph type="title" idx="4294967295"/>
          </p:nvPr>
        </p:nvSpPr>
        <p:spPr/>
        <p:txBody>
          <a:bodyPr anchor="ctr"/>
          <a:lstStyle/>
          <a:p>
            <a:pPr eaLnBrk="1" hangingPunct="1">
              <a:defRPr/>
            </a:pPr>
            <a:r>
              <a:rPr lang="en-US" altLang="en-US" dirty="0" smtClean="0"/>
              <a:t>Rule 30. Deposition by Oral Examination</a:t>
            </a:r>
          </a:p>
        </p:txBody>
      </p:sp>
      <p:sp>
        <p:nvSpPr>
          <p:cNvPr id="31746" name="Rectangle 3"/>
          <p:cNvSpPr>
            <a:spLocks noGrp="1" noChangeArrowheads="1"/>
          </p:cNvSpPr>
          <p:nvPr>
            <p:ph type="body" idx="4294967295"/>
          </p:nvPr>
        </p:nvSpPr>
        <p:spPr>
          <a:xfrm>
            <a:off x="1370013" y="1676400"/>
            <a:ext cx="7313612" cy="4495800"/>
          </a:xfrm>
        </p:spPr>
        <p:txBody>
          <a:bodyPr/>
          <a:lstStyle/>
          <a:p>
            <a:pPr marL="0" indent="0" eaLnBrk="1" hangingPunct="1">
              <a:spcBef>
                <a:spcPts val="0"/>
              </a:spcBef>
              <a:spcAft>
                <a:spcPts val="600"/>
              </a:spcAft>
              <a:buFont typeface="Wingdings" panose="05000000000000000000" pitchFamily="2" charset="2"/>
              <a:buNone/>
              <a:defRPr/>
            </a:pPr>
            <a:r>
              <a:rPr lang="en-US" altLang="en-US" sz="1500" dirty="0"/>
              <a:t>(a) When a Deposition May Be Taken.</a:t>
            </a:r>
          </a:p>
          <a:p>
            <a:pPr marL="0" indent="0" eaLnBrk="1" hangingPunct="1">
              <a:spcBef>
                <a:spcPts val="0"/>
              </a:spcBef>
              <a:spcAft>
                <a:spcPts val="600"/>
              </a:spcAft>
              <a:buFont typeface="Wingdings" panose="05000000000000000000" pitchFamily="2" charset="2"/>
              <a:buNone/>
              <a:tabLst>
                <a:tab pos="342900" algn="l"/>
              </a:tabLst>
              <a:defRPr/>
            </a:pPr>
            <a:r>
              <a:rPr lang="en-US" altLang="en-US" sz="1500" dirty="0" smtClean="0"/>
              <a:t>	(</a:t>
            </a:r>
            <a:r>
              <a:rPr lang="en-US" altLang="en-US" sz="1500" dirty="0"/>
              <a:t>1) Without Leave. </a:t>
            </a:r>
            <a:r>
              <a:rPr lang="en-US" altLang="en-US" sz="1500" b="1" dirty="0">
                <a:solidFill>
                  <a:srgbClr val="C00000"/>
                </a:solidFill>
              </a:rPr>
              <a:t>A party may, by oral questions, depose any person, including a party</a:t>
            </a:r>
            <a:r>
              <a:rPr lang="en-US" altLang="en-US" sz="1500" dirty="0"/>
              <a:t>, without leave of court except as provided in Rule 30(a)(2). The deponent's attendance may be compelled by subpoena under Rule 45</a:t>
            </a:r>
            <a:r>
              <a:rPr lang="en-US" altLang="en-US" sz="1500" dirty="0" smtClean="0"/>
              <a:t>.</a:t>
            </a:r>
          </a:p>
          <a:p>
            <a:pPr marL="0" indent="0" eaLnBrk="1" hangingPunct="1">
              <a:spcBef>
                <a:spcPts val="0"/>
              </a:spcBef>
              <a:spcAft>
                <a:spcPts val="600"/>
              </a:spcAft>
              <a:buFont typeface="Wingdings" panose="05000000000000000000" pitchFamily="2" charset="2"/>
              <a:buNone/>
              <a:tabLst>
                <a:tab pos="342900" algn="l"/>
              </a:tabLst>
              <a:defRPr/>
            </a:pPr>
            <a:r>
              <a:rPr lang="en-US" altLang="en-US" sz="1500" dirty="0"/>
              <a:t>	</a:t>
            </a:r>
            <a:r>
              <a:rPr lang="en-US" altLang="en-US" sz="1500" dirty="0" smtClean="0"/>
              <a:t>(</a:t>
            </a:r>
            <a:r>
              <a:rPr lang="en-US" altLang="en-US" sz="1500" dirty="0"/>
              <a:t>2) With Leave. A party must obtain leave of court, and the court must grant leave to the extent consistent with Rule 26(b)(1) and (2</a:t>
            </a:r>
            <a:r>
              <a:rPr lang="en-US" altLang="en-US" sz="1500" dirty="0" smtClean="0"/>
              <a:t>):</a:t>
            </a:r>
          </a:p>
          <a:p>
            <a:pPr marL="0" indent="0" eaLnBrk="1" hangingPunct="1">
              <a:spcBef>
                <a:spcPts val="0"/>
              </a:spcBef>
              <a:spcAft>
                <a:spcPts val="600"/>
              </a:spcAft>
              <a:buFont typeface="Wingdings" panose="05000000000000000000" pitchFamily="2" charset="2"/>
              <a:buNone/>
              <a:tabLst>
                <a:tab pos="685800" algn="l"/>
              </a:tabLst>
              <a:defRPr/>
            </a:pPr>
            <a:r>
              <a:rPr lang="en-US" altLang="en-US" sz="1500" dirty="0"/>
              <a:t>	</a:t>
            </a:r>
            <a:r>
              <a:rPr lang="en-US" altLang="en-US" sz="1500" dirty="0" smtClean="0"/>
              <a:t>(</a:t>
            </a:r>
            <a:r>
              <a:rPr lang="en-US" altLang="en-US" sz="1500" dirty="0"/>
              <a:t>A) if the parties have not stipulated to the deposition and</a:t>
            </a:r>
            <a:r>
              <a:rPr lang="en-US" altLang="en-US" sz="1500" dirty="0" smtClean="0"/>
              <a:t>:</a:t>
            </a:r>
          </a:p>
          <a:p>
            <a:pPr marL="0" indent="0" eaLnBrk="1" hangingPunct="1">
              <a:spcBef>
                <a:spcPts val="0"/>
              </a:spcBef>
              <a:spcAft>
                <a:spcPts val="600"/>
              </a:spcAft>
              <a:buFont typeface="Wingdings" panose="05000000000000000000" pitchFamily="2" charset="2"/>
              <a:buNone/>
              <a:tabLst>
                <a:tab pos="1028700" algn="l"/>
              </a:tabLst>
              <a:defRPr/>
            </a:pPr>
            <a:r>
              <a:rPr lang="en-US" altLang="en-US" sz="1500" dirty="0"/>
              <a:t>	</a:t>
            </a:r>
            <a:r>
              <a:rPr lang="en-US" altLang="en-US" sz="1500" dirty="0" smtClean="0"/>
              <a:t>(</a:t>
            </a:r>
            <a:r>
              <a:rPr lang="en-US" altLang="en-US" sz="1500" dirty="0"/>
              <a:t>i) the deposition would result in more than 10 depositions being taken under this rule or Rule 31 by the plaintiffs, or by the defendants, or by the third-party defendants</a:t>
            </a:r>
            <a:r>
              <a:rPr lang="en-US" altLang="en-US" sz="1500" dirty="0" smtClean="0"/>
              <a:t>;</a:t>
            </a:r>
          </a:p>
          <a:p>
            <a:pPr marL="0" indent="0" eaLnBrk="1" hangingPunct="1">
              <a:spcBef>
                <a:spcPts val="0"/>
              </a:spcBef>
              <a:spcAft>
                <a:spcPts val="600"/>
              </a:spcAft>
              <a:buFont typeface="Wingdings" panose="05000000000000000000" pitchFamily="2" charset="2"/>
              <a:buNone/>
              <a:tabLst>
                <a:tab pos="1028700" algn="l"/>
              </a:tabLst>
              <a:defRPr/>
            </a:pPr>
            <a:r>
              <a:rPr lang="en-US" altLang="en-US" sz="1500" dirty="0"/>
              <a:t>	</a:t>
            </a:r>
            <a:r>
              <a:rPr lang="en-US" altLang="en-US" sz="1500" dirty="0" smtClean="0"/>
              <a:t>(</a:t>
            </a:r>
            <a:r>
              <a:rPr lang="en-US" altLang="en-US" sz="1500" dirty="0"/>
              <a:t>ii) the deponent has already been deposed in the case; </a:t>
            </a:r>
            <a:r>
              <a:rPr lang="en-US" altLang="en-US" sz="1500" dirty="0" smtClean="0"/>
              <a:t>or</a:t>
            </a:r>
          </a:p>
          <a:p>
            <a:pPr marL="0" indent="0" eaLnBrk="1" hangingPunct="1">
              <a:spcBef>
                <a:spcPts val="0"/>
              </a:spcBef>
              <a:spcAft>
                <a:spcPts val="600"/>
              </a:spcAft>
              <a:buFont typeface="Wingdings" panose="05000000000000000000" pitchFamily="2" charset="2"/>
              <a:buNone/>
              <a:tabLst>
                <a:tab pos="1028700" algn="l"/>
              </a:tabLst>
              <a:defRPr/>
            </a:pPr>
            <a:r>
              <a:rPr lang="en-US" altLang="en-US" sz="1500" dirty="0"/>
              <a:t>	</a:t>
            </a:r>
            <a:r>
              <a:rPr lang="en-US" altLang="en-US" sz="1500" dirty="0" smtClean="0"/>
              <a:t>(iii</a:t>
            </a:r>
            <a:r>
              <a:rPr lang="en-US" altLang="en-US" sz="1500" dirty="0"/>
              <a:t>) the party seeks to take the deposition before the time specified in Rule 26(d), unless the party certifies in the notice, with supporting facts, that the deponent is expected to leave the United States and be unavailable for examination in this country after that time; </a:t>
            </a:r>
            <a:r>
              <a:rPr lang="en-US" altLang="en-US" sz="1500" dirty="0" smtClean="0"/>
              <a:t>or</a:t>
            </a:r>
          </a:p>
          <a:p>
            <a:pPr marL="0" indent="0" eaLnBrk="1" hangingPunct="1">
              <a:spcBef>
                <a:spcPts val="0"/>
              </a:spcBef>
              <a:spcAft>
                <a:spcPts val="600"/>
              </a:spcAft>
              <a:buFont typeface="Wingdings" panose="05000000000000000000" pitchFamily="2" charset="2"/>
              <a:buNone/>
              <a:tabLst>
                <a:tab pos="685800" algn="l"/>
              </a:tabLst>
              <a:defRPr/>
            </a:pPr>
            <a:r>
              <a:rPr lang="en-US" altLang="en-US" sz="1500" dirty="0"/>
              <a:t>	</a:t>
            </a:r>
            <a:r>
              <a:rPr lang="en-US" altLang="en-US" sz="1500" dirty="0" smtClean="0"/>
              <a:t>(B</a:t>
            </a:r>
            <a:r>
              <a:rPr lang="en-US" altLang="en-US" sz="1500" dirty="0"/>
              <a:t>) if the deponent is confined in prison</a:t>
            </a:r>
            <a:r>
              <a:rPr lang="en-US" altLang="en-US" sz="1500" dirty="0" smtClean="0"/>
              <a:t>.</a:t>
            </a:r>
            <a:endParaRPr lang="en-US" altLang="en-US" sz="15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defRPr/>
            </a:pPr>
            <a:fld id="{579F50E7-AD4D-4CF5-8B53-B9CE7B40A12B}" type="slidenum">
              <a:rPr lang="en-US" altLang="en-US" sz="1200" smtClean="0"/>
              <a:pPr>
                <a:spcBef>
                  <a:spcPct val="0"/>
                </a:spcBef>
                <a:buClrTx/>
                <a:buSzTx/>
                <a:buFontTx/>
                <a:buNone/>
                <a:defRPr/>
              </a:pPr>
              <a:t>9</a:t>
            </a:fld>
            <a:endParaRPr lang="en-US" altLang="en-US" sz="1200" smtClean="0"/>
          </a:p>
        </p:txBody>
      </p:sp>
      <p:sp>
        <p:nvSpPr>
          <p:cNvPr id="31745" name="Rectangle 2"/>
          <p:cNvSpPr>
            <a:spLocks noGrp="1" noChangeArrowheads="1"/>
          </p:cNvSpPr>
          <p:nvPr>
            <p:ph type="title" idx="4294967295"/>
          </p:nvPr>
        </p:nvSpPr>
        <p:spPr/>
        <p:txBody>
          <a:bodyPr anchor="ctr"/>
          <a:lstStyle/>
          <a:p>
            <a:pPr eaLnBrk="1" hangingPunct="1">
              <a:defRPr/>
            </a:pPr>
            <a:r>
              <a:rPr lang="en-US" altLang="en-US" dirty="0" smtClean="0"/>
              <a:t>Rule 30. Deposition by Oral Examination</a:t>
            </a:r>
          </a:p>
        </p:txBody>
      </p:sp>
      <p:sp>
        <p:nvSpPr>
          <p:cNvPr id="31746" name="Rectangle 3"/>
          <p:cNvSpPr>
            <a:spLocks noGrp="1" noChangeArrowheads="1"/>
          </p:cNvSpPr>
          <p:nvPr>
            <p:ph type="body" idx="4294967295"/>
          </p:nvPr>
        </p:nvSpPr>
        <p:spPr>
          <a:xfrm>
            <a:off x="1370013" y="1676400"/>
            <a:ext cx="7313612" cy="4495800"/>
          </a:xfrm>
        </p:spPr>
        <p:txBody>
          <a:bodyPr/>
          <a:lstStyle/>
          <a:p>
            <a:pPr marL="0" indent="0" eaLnBrk="1" hangingPunct="1">
              <a:spcBef>
                <a:spcPts val="0"/>
              </a:spcBef>
              <a:spcAft>
                <a:spcPts val="600"/>
              </a:spcAft>
              <a:buFont typeface="Wingdings" panose="05000000000000000000" pitchFamily="2" charset="2"/>
              <a:buNone/>
              <a:defRPr/>
            </a:pPr>
            <a:r>
              <a:rPr lang="en-US" altLang="en-US" sz="1600" dirty="0"/>
              <a:t>(b) Notice of the Deposition; Other Formal Requirements</a:t>
            </a:r>
            <a:r>
              <a:rPr lang="en-US" altLang="en-US" sz="1600" dirty="0" smtClean="0"/>
              <a:t>.</a:t>
            </a:r>
          </a:p>
          <a:p>
            <a:pPr marL="0" indent="0" eaLnBrk="1" hangingPunct="1">
              <a:spcBef>
                <a:spcPts val="0"/>
              </a:spcBef>
              <a:spcAft>
                <a:spcPts val="600"/>
              </a:spcAft>
              <a:buFont typeface="Wingdings" panose="05000000000000000000" pitchFamily="2" charset="2"/>
              <a:buNone/>
              <a:tabLst>
                <a:tab pos="342900" algn="l"/>
              </a:tabLst>
              <a:defRPr/>
            </a:pPr>
            <a:r>
              <a:rPr lang="en-US" altLang="en-US" sz="1600" dirty="0" smtClean="0"/>
              <a:t>	</a:t>
            </a:r>
            <a:r>
              <a:rPr lang="en-US" altLang="en-US" sz="1600" dirty="0"/>
              <a:t>(6) Notice or Subpoena Directed to an Organization. </a:t>
            </a:r>
            <a:r>
              <a:rPr lang="en-US" altLang="en-US" sz="1600" b="1" dirty="0">
                <a:solidFill>
                  <a:srgbClr val="C00000"/>
                </a:solidFill>
              </a:rPr>
              <a:t>In its notice or subpoena, a party may name as the deponent a public or private corporation, a partnership, an association, a governmental agency, or other entity and must describe with reasonable particularity the matters for examination. The named organization must then designate one or more officers, directors, or managing agents, or designate other persons who consent to testify on its behalf; and it may set out the matters on which each person designated will testify. </a:t>
            </a:r>
            <a:r>
              <a:rPr lang="en-US" altLang="en-US" sz="1600" dirty="0"/>
              <a:t>A subpoena must advise a nonparty organization of its duty to make this designation. </a:t>
            </a:r>
            <a:r>
              <a:rPr lang="en-US" altLang="en-US" sz="1600" b="1" dirty="0">
                <a:solidFill>
                  <a:srgbClr val="C00000"/>
                </a:solidFill>
              </a:rPr>
              <a:t>The persons designated must testify about information known or reasonably available to the organization. </a:t>
            </a:r>
            <a:r>
              <a:rPr lang="en-US" altLang="en-US" sz="1600" dirty="0"/>
              <a:t>This paragraph (6) does not preclude a deposition by any other procedure allowed by these rules.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ea typeface="ＭＳ Ｐゴシック"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1653</TotalTime>
  <Words>15072</Words>
  <Application>Microsoft Office PowerPoint</Application>
  <PresentationFormat>On-screen Show (4:3)</PresentationFormat>
  <Paragraphs>1102</Paragraphs>
  <Slides>33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Verdana</vt:lpstr>
      <vt:lpstr>MS PGothic</vt:lpstr>
      <vt:lpstr>Arial</vt:lpstr>
      <vt:lpstr>Wingdings</vt:lpstr>
      <vt:lpstr>Calibri</vt:lpstr>
      <vt:lpstr>Times New Roman</vt:lpstr>
      <vt:lpstr>Eclipse</vt:lpstr>
      <vt:lpstr>Taking Depositions: “The Middle of the Funnel”</vt:lpstr>
      <vt:lpstr>Recap:  Why Take a Deposition?</vt:lpstr>
      <vt:lpstr>Recap:  How Do You Use a Deposition?</vt:lpstr>
      <vt:lpstr> Recap:  The Funnel Approach</vt:lpstr>
      <vt:lpstr>PowerPoint Presentation</vt:lpstr>
      <vt:lpstr> Middle of the Funnel</vt:lpstr>
      <vt:lpstr> Two Types of Depositions</vt:lpstr>
      <vt:lpstr>Rule 30. Deposition by Oral Examination</vt:lpstr>
      <vt:lpstr>Rule 30. Deposition by Oral Examination</vt:lpstr>
      <vt:lpstr> </vt:lpstr>
      <vt:lpstr>Take Control of the Deposition: Rule 30(c)</vt:lpstr>
      <vt:lpstr> Possible Responses:</vt:lpstr>
      <vt:lpstr> Middle of the Funnel – The Basics</vt:lpstr>
      <vt:lpstr> Middle of the Funnel – Topics</vt:lpstr>
      <vt:lpstr> Events or Meetings</vt:lpstr>
      <vt:lpstr> Example – Fender Bender</vt:lpstr>
      <vt:lpstr> Example – Documents</vt:lpstr>
      <vt:lpstr>Documents (con’t):  Hearsay Exceptions</vt:lpstr>
      <vt:lpstr>Documents (con’t):  Hearsay Exceptions</vt:lpstr>
      <vt:lpstr>Question Tree:  Multiple Funnels</vt:lpstr>
      <vt:lpstr> Example: Sub-funnel</vt:lpstr>
      <vt:lpstr> Example (con’t)</vt:lpstr>
      <vt:lpstr>Be a Skeptic</vt:lpstr>
      <vt:lpstr> Remember These Phrases:</vt:lpstr>
      <vt:lpstr> Listen and Take Notes, But:</vt:lpstr>
      <vt:lpstr> Example – Failure to Listen</vt:lpstr>
      <vt:lpstr> Example:  Mill Building Roof Collapse</vt:lpstr>
      <vt:lpstr>PowerPoint Presentation</vt:lpstr>
      <vt:lpstr> </vt:lpstr>
      <vt:lpstr> </vt:lpstr>
      <vt:lpstr>Fire Official</vt:lpstr>
      <vt:lpstr> </vt:lpstr>
      <vt:lpstr> </vt:lpstr>
    </vt:vector>
  </TitlesOfParts>
  <Company>Elon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30(b)(6) DEPOSITIONS</dc:title>
  <dc:creator>Elon University</dc:creator>
  <cp:lastModifiedBy>John Etchells</cp:lastModifiedBy>
  <cp:revision>107</cp:revision>
  <cp:lastPrinted>2018-03-05T16:34:58Z</cp:lastPrinted>
  <dcterms:created xsi:type="dcterms:W3CDTF">2009-03-18T17:04:52Z</dcterms:created>
  <dcterms:modified xsi:type="dcterms:W3CDTF">2018-05-18T17:12:47Z</dcterms:modified>
</cp:coreProperties>
</file>