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2.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3.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4.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notesSlides/notesSlide5.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notesSlides/notesSlide6.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notesSlides/notesSlide7.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notesSlides/notesSlide8.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notesSlides/notesSlide9.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86" r:id="rId1"/>
  </p:sldMasterIdLst>
  <p:notesMasterIdLst>
    <p:notesMasterId r:id="rId51"/>
  </p:notesMasterIdLst>
  <p:handoutMasterIdLst>
    <p:handoutMasterId r:id="rId52"/>
  </p:handoutMasterIdLst>
  <p:sldIdLst>
    <p:sldId id="323" r:id="rId2"/>
    <p:sldId id="301" r:id="rId3"/>
    <p:sldId id="324" r:id="rId4"/>
    <p:sldId id="325" r:id="rId5"/>
    <p:sldId id="336" r:id="rId6"/>
    <p:sldId id="344" r:id="rId7"/>
    <p:sldId id="328" r:id="rId8"/>
    <p:sldId id="331" r:id="rId9"/>
    <p:sldId id="333" r:id="rId10"/>
    <p:sldId id="327" r:id="rId11"/>
    <p:sldId id="350" r:id="rId12"/>
    <p:sldId id="351" r:id="rId13"/>
    <p:sldId id="347" r:id="rId14"/>
    <p:sldId id="348" r:id="rId15"/>
    <p:sldId id="349" r:id="rId16"/>
    <p:sldId id="354" r:id="rId17"/>
    <p:sldId id="330" r:id="rId18"/>
    <p:sldId id="317" r:id="rId19"/>
    <p:sldId id="341" r:id="rId20"/>
    <p:sldId id="338" r:id="rId21"/>
    <p:sldId id="306" r:id="rId22"/>
    <p:sldId id="352" r:id="rId23"/>
    <p:sldId id="353" r:id="rId24"/>
    <p:sldId id="326" r:id="rId25"/>
    <p:sldId id="321" r:id="rId26"/>
    <p:sldId id="342" r:id="rId27"/>
    <p:sldId id="308" r:id="rId28"/>
    <p:sldId id="307" r:id="rId29"/>
    <p:sldId id="355" r:id="rId30"/>
    <p:sldId id="356" r:id="rId31"/>
    <p:sldId id="357" r:id="rId32"/>
    <p:sldId id="358" r:id="rId33"/>
    <p:sldId id="375" r:id="rId34"/>
    <p:sldId id="360" r:id="rId35"/>
    <p:sldId id="362" r:id="rId36"/>
    <p:sldId id="364" r:id="rId37"/>
    <p:sldId id="365" r:id="rId38"/>
    <p:sldId id="366" r:id="rId39"/>
    <p:sldId id="376" r:id="rId40"/>
    <p:sldId id="377" r:id="rId41"/>
    <p:sldId id="378" r:id="rId42"/>
    <p:sldId id="369" r:id="rId43"/>
    <p:sldId id="368" r:id="rId44"/>
    <p:sldId id="379" r:id="rId45"/>
    <p:sldId id="370" r:id="rId46"/>
    <p:sldId id="381" r:id="rId47"/>
    <p:sldId id="380" r:id="rId48"/>
    <p:sldId id="382" r:id="rId49"/>
    <p:sldId id="367" r:id="rId50"/>
  </p:sldIdLst>
  <p:sldSz cx="9144000" cy="6858000" type="screen4x3"/>
  <p:notesSz cx="6858000" cy="9296400"/>
  <p:custDataLst>
    <p:tags r:id="rId5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9ED6"/>
    <a:srgbClr val="003300"/>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59" autoAdjust="0"/>
    <p:restoredTop sz="83977" autoAdjust="0"/>
  </p:normalViewPr>
  <p:slideViewPr>
    <p:cSldViewPr>
      <p:cViewPr varScale="1">
        <p:scale>
          <a:sx n="69" d="100"/>
          <a:sy n="69" d="100"/>
        </p:scale>
        <p:origin x="184" y="44"/>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0"/>
    </p:cViewPr>
  </p:sorterViewPr>
  <p:notesViewPr>
    <p:cSldViewPr>
      <p:cViewPr varScale="1">
        <p:scale>
          <a:sx n="83" d="100"/>
          <a:sy n="83" d="100"/>
        </p:scale>
        <p:origin x="-3144" y="-96"/>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gs" Target="tags/tag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64820"/>
          </a:xfrm>
          <a:prstGeom prst="rect">
            <a:avLst/>
          </a:prstGeom>
        </p:spPr>
        <p:txBody>
          <a:bodyPr vert="horz" lIns="93177" tIns="46589" rIns="93177" bIns="46589" rtlCol="0"/>
          <a:lstStyle>
            <a:lvl1pPr algn="r">
              <a:defRPr sz="1200"/>
            </a:lvl1pPr>
          </a:lstStyle>
          <a:p>
            <a:fld id="{D83FDC75-7F73-4A4A-A77C-09AADF00E0EA}" type="datetimeFigureOut">
              <a:rPr lang="en-US" smtClean="0"/>
              <a:pPr/>
              <a:t>4/25/2018</a:t>
            </a:fld>
            <a:endParaRPr lang="en-US" dirty="0"/>
          </a:p>
        </p:txBody>
      </p:sp>
      <p:sp>
        <p:nvSpPr>
          <p:cNvPr id="4" name="Footer Placeholder 3"/>
          <p:cNvSpPr>
            <a:spLocks noGrp="1"/>
          </p:cNvSpPr>
          <p:nvPr>
            <p:ph type="ftr" sz="quarter" idx="2"/>
          </p:nvPr>
        </p:nvSpPr>
        <p:spPr>
          <a:xfrm>
            <a:off x="0" y="8829967"/>
            <a:ext cx="297180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3177" tIns="46589" rIns="93177" bIns="46589" rtlCol="0" anchor="b"/>
          <a:lstStyle>
            <a:lvl1pPr algn="r">
              <a:defRPr sz="1200"/>
            </a:lvl1pPr>
          </a:lstStyle>
          <a:p>
            <a:fld id="{459226BF-1F13-42D3-80DC-373E7ADD1EBC}" type="slidenum">
              <a:rPr lang="en-US" smtClean="0"/>
              <a:pPr/>
              <a:t>‹#›</a:t>
            </a:fld>
            <a:endParaRPr lang="en-US" dirty="0"/>
          </a:p>
        </p:txBody>
      </p:sp>
    </p:spTree>
    <p:extLst>
      <p:ext uri="{BB962C8B-B14F-4D97-AF65-F5344CB8AC3E}">
        <p14:creationId xmlns:p14="http://schemas.microsoft.com/office/powerpoint/2010/main" val="5112358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3177" tIns="46589" rIns="93177" bIns="46589" rtlCol="0"/>
          <a:lstStyle>
            <a:lvl1pPr algn="r">
              <a:defRPr sz="1200"/>
            </a:lvl1pPr>
          </a:lstStyle>
          <a:p>
            <a:fld id="{48AEF76B-3757-4A0B-AF93-28494465C1DD}" type="datetimeFigureOut">
              <a:rPr lang="en-US" smtClean="0"/>
              <a:pPr/>
              <a:t>4/25/2018</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3177" tIns="46589" rIns="93177" bIns="46589" rtlCol="0" anchor="b"/>
          <a:lstStyle>
            <a:lvl1pPr algn="r">
              <a:defRPr sz="1200"/>
            </a:lvl1pPr>
          </a:lstStyle>
          <a:p>
            <a:fld id="{75693FD4-8F83-4EF7-AC3F-0DC0388986B0}" type="slidenum">
              <a:rPr lang="en-US" smtClean="0"/>
              <a:pPr/>
              <a:t>‹#›</a:t>
            </a:fld>
            <a:endParaRPr lang="en-US" dirty="0"/>
          </a:p>
        </p:txBody>
      </p:sp>
    </p:spTree>
    <p:extLst>
      <p:ext uri="{BB962C8B-B14F-4D97-AF65-F5344CB8AC3E}">
        <p14:creationId xmlns:p14="http://schemas.microsoft.com/office/powerpoint/2010/main" val="35003523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Summarize presentation content by restating the important points from the lessons.</a:t>
            </a:r>
          </a:p>
          <a:p>
            <a:r>
              <a:rPr lang="en-US" dirty="0" smtClean="0"/>
              <a:t>What do you want the audience to remember when they leave your presentation?</a:t>
            </a:r>
          </a:p>
          <a:p>
            <a:endParaRPr lang="en-US" dirty="0" smtClean="0"/>
          </a:p>
          <a:p>
            <a:r>
              <a:rPr lang="en-US" dirty="0" smtClean="0"/>
              <a:t>Save your presentation to a video for easy distribution (To create a video, click the File tab, and then click Share.  Under File Types, click Create a Video.)</a:t>
            </a:r>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13</a:t>
            </a:fld>
            <a:endParaRPr lang="en-US" dirty="0"/>
          </a:p>
        </p:txBody>
      </p:sp>
    </p:spTree>
    <p:extLst>
      <p:ext uri="{BB962C8B-B14F-4D97-AF65-F5344CB8AC3E}">
        <p14:creationId xmlns:p14="http://schemas.microsoft.com/office/powerpoint/2010/main" val="38480667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Summarize presentation content by restating the important points from the lessons.</a:t>
            </a:r>
          </a:p>
          <a:p>
            <a:r>
              <a:rPr lang="en-US" dirty="0" smtClean="0"/>
              <a:t>What do you want the audience to remember when they leave your presentation?</a:t>
            </a:r>
          </a:p>
          <a:p>
            <a:endParaRPr lang="en-US" dirty="0" smtClean="0"/>
          </a:p>
          <a:p>
            <a:r>
              <a:rPr lang="en-US" dirty="0" smtClean="0"/>
              <a:t>Save your presentation to a video for easy distribution (To create a video, click the File tab, and then click Share.  Under File Types, click Create a Video.)</a:t>
            </a:r>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44</a:t>
            </a:fld>
            <a:endParaRPr lang="en-US" dirty="0"/>
          </a:p>
        </p:txBody>
      </p:sp>
    </p:spTree>
    <p:extLst>
      <p:ext uri="{BB962C8B-B14F-4D97-AF65-F5344CB8AC3E}">
        <p14:creationId xmlns:p14="http://schemas.microsoft.com/office/powerpoint/2010/main" val="2867627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Summarize presentation content by restating the important points from the lessons.</a:t>
            </a:r>
          </a:p>
          <a:p>
            <a:r>
              <a:rPr lang="en-US" dirty="0" smtClean="0"/>
              <a:t>What do you want the audience to remember when they leave your presentation?</a:t>
            </a:r>
          </a:p>
          <a:p>
            <a:endParaRPr lang="en-US" dirty="0" smtClean="0"/>
          </a:p>
          <a:p>
            <a:r>
              <a:rPr lang="en-US" dirty="0" smtClean="0"/>
              <a:t>Save your presentation to a video for easy distribution (To create a video, click the File tab, and then click Share.  Under File Types, click Create a Video.)</a:t>
            </a:r>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14</a:t>
            </a:fld>
            <a:endParaRPr lang="en-US" dirty="0"/>
          </a:p>
        </p:txBody>
      </p:sp>
    </p:spTree>
    <p:extLst>
      <p:ext uri="{BB962C8B-B14F-4D97-AF65-F5344CB8AC3E}">
        <p14:creationId xmlns:p14="http://schemas.microsoft.com/office/powerpoint/2010/main" val="36821659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Summarize presentation content by restating the important points from the lessons.</a:t>
            </a:r>
          </a:p>
          <a:p>
            <a:r>
              <a:rPr lang="en-US" dirty="0" smtClean="0"/>
              <a:t>What do you want the audience to remember when they leave your presentation?</a:t>
            </a:r>
          </a:p>
          <a:p>
            <a:endParaRPr lang="en-US" dirty="0" smtClean="0"/>
          </a:p>
          <a:p>
            <a:r>
              <a:rPr lang="en-US" dirty="0" smtClean="0"/>
              <a:t>Save your presentation to a video for easy distribution (To create a video, click the File tab, and then click Share.  Under File Types, click Create a Video.)</a:t>
            </a:r>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15</a:t>
            </a:fld>
            <a:endParaRPr lang="en-US" dirty="0"/>
          </a:p>
        </p:txBody>
      </p:sp>
    </p:spTree>
    <p:extLst>
      <p:ext uri="{BB962C8B-B14F-4D97-AF65-F5344CB8AC3E}">
        <p14:creationId xmlns:p14="http://schemas.microsoft.com/office/powerpoint/2010/main" val="12085785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Summarize presentation content by restating the important points from the lessons.</a:t>
            </a:r>
          </a:p>
          <a:p>
            <a:r>
              <a:rPr lang="en-US" dirty="0" smtClean="0"/>
              <a:t>What do you want the audience to remember when they leave your presentation?</a:t>
            </a:r>
          </a:p>
          <a:p>
            <a:endParaRPr lang="en-US" dirty="0" smtClean="0"/>
          </a:p>
          <a:p>
            <a:r>
              <a:rPr lang="en-US" dirty="0" smtClean="0"/>
              <a:t>Save your presentation to a video for easy distribution (To create a video, click the File tab, and then click Share.  Under File Types, click Create a Video.)</a:t>
            </a:r>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16</a:t>
            </a:fld>
            <a:endParaRPr lang="en-US" dirty="0"/>
          </a:p>
        </p:txBody>
      </p:sp>
    </p:spTree>
    <p:extLst>
      <p:ext uri="{BB962C8B-B14F-4D97-AF65-F5344CB8AC3E}">
        <p14:creationId xmlns:p14="http://schemas.microsoft.com/office/powerpoint/2010/main" val="3421663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Summarize presentation content by restating the important points from the lessons.</a:t>
            </a:r>
          </a:p>
          <a:p>
            <a:r>
              <a:rPr lang="en-US" dirty="0" smtClean="0"/>
              <a:t>What do you want the audience to remember when they leave your presentation?</a:t>
            </a:r>
          </a:p>
          <a:p>
            <a:endParaRPr lang="en-US" dirty="0" smtClean="0"/>
          </a:p>
          <a:p>
            <a:r>
              <a:rPr lang="en-US" dirty="0" smtClean="0"/>
              <a:t>Save your presentation to a video for easy distribution (To create a video, click the File tab, and then click Share.  Under File Types, click Create a Video.)</a:t>
            </a:r>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35</a:t>
            </a:fld>
            <a:endParaRPr lang="en-US" dirty="0"/>
          </a:p>
        </p:txBody>
      </p:sp>
    </p:spTree>
    <p:extLst>
      <p:ext uri="{BB962C8B-B14F-4D97-AF65-F5344CB8AC3E}">
        <p14:creationId xmlns:p14="http://schemas.microsoft.com/office/powerpoint/2010/main" val="37975977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Summarize presentation content by restating the important points from the lessons.</a:t>
            </a:r>
          </a:p>
          <a:p>
            <a:r>
              <a:rPr lang="en-US" dirty="0" smtClean="0"/>
              <a:t>What do you want the audience to remember when they leave your presentation?</a:t>
            </a:r>
          </a:p>
          <a:p>
            <a:endParaRPr lang="en-US" dirty="0" smtClean="0"/>
          </a:p>
          <a:p>
            <a:r>
              <a:rPr lang="en-US" dirty="0" smtClean="0"/>
              <a:t>Save your presentation to a video for easy distribution (To create a video, click the File tab, and then click Share.  Under File Types, click Create a Video.)</a:t>
            </a:r>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36</a:t>
            </a:fld>
            <a:endParaRPr lang="en-US" dirty="0"/>
          </a:p>
        </p:txBody>
      </p:sp>
    </p:spTree>
    <p:extLst>
      <p:ext uri="{BB962C8B-B14F-4D97-AF65-F5344CB8AC3E}">
        <p14:creationId xmlns:p14="http://schemas.microsoft.com/office/powerpoint/2010/main" val="21280736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Summarize presentation content by restating the important points from the lessons.</a:t>
            </a:r>
          </a:p>
          <a:p>
            <a:r>
              <a:rPr lang="en-US" dirty="0" smtClean="0"/>
              <a:t>What do you want the audience to remember when they leave your presentation?</a:t>
            </a:r>
          </a:p>
          <a:p>
            <a:endParaRPr lang="en-US" dirty="0" smtClean="0"/>
          </a:p>
          <a:p>
            <a:r>
              <a:rPr lang="en-US" dirty="0" smtClean="0"/>
              <a:t>Save your presentation to a video for easy distribution (To create a video, click the File tab, and then click Share.  Under File Types, click Create a Video.)</a:t>
            </a:r>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37</a:t>
            </a:fld>
            <a:endParaRPr lang="en-US" dirty="0"/>
          </a:p>
        </p:txBody>
      </p:sp>
    </p:spTree>
    <p:extLst>
      <p:ext uri="{BB962C8B-B14F-4D97-AF65-F5344CB8AC3E}">
        <p14:creationId xmlns:p14="http://schemas.microsoft.com/office/powerpoint/2010/main" val="13512182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Summarize presentation content by restating the important points from the lessons.</a:t>
            </a:r>
          </a:p>
          <a:p>
            <a:r>
              <a:rPr lang="en-US" dirty="0" smtClean="0"/>
              <a:t>What do you want the audience to remember when they leave your presentation?</a:t>
            </a:r>
          </a:p>
          <a:p>
            <a:endParaRPr lang="en-US" dirty="0" smtClean="0"/>
          </a:p>
          <a:p>
            <a:r>
              <a:rPr lang="en-US" dirty="0" smtClean="0"/>
              <a:t>Save your presentation to a video for easy distribution (To create a video, click the File tab, and then click Share.  Under File Types, click Create a Video.)</a:t>
            </a:r>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42</a:t>
            </a:fld>
            <a:endParaRPr lang="en-US" dirty="0"/>
          </a:p>
        </p:txBody>
      </p:sp>
    </p:spTree>
    <p:extLst>
      <p:ext uri="{BB962C8B-B14F-4D97-AF65-F5344CB8AC3E}">
        <p14:creationId xmlns:p14="http://schemas.microsoft.com/office/powerpoint/2010/main" val="2028764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Summarize presentation content by restating the important points from the lessons.</a:t>
            </a:r>
          </a:p>
          <a:p>
            <a:r>
              <a:rPr lang="en-US" dirty="0" smtClean="0"/>
              <a:t>What do you want the audience to remember when they leave your presentation?</a:t>
            </a:r>
          </a:p>
          <a:p>
            <a:endParaRPr lang="en-US" dirty="0" smtClean="0"/>
          </a:p>
          <a:p>
            <a:r>
              <a:rPr lang="en-US" dirty="0" smtClean="0"/>
              <a:t>Save your presentation to a video for easy distribution (To create a video, click the File tab, and then click Share.  Under File Types, click Create a Video.)</a:t>
            </a:r>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43</a:t>
            </a:fld>
            <a:endParaRPr lang="en-US" dirty="0"/>
          </a:p>
        </p:txBody>
      </p:sp>
    </p:spTree>
    <p:extLst>
      <p:ext uri="{BB962C8B-B14F-4D97-AF65-F5344CB8AC3E}">
        <p14:creationId xmlns:p14="http://schemas.microsoft.com/office/powerpoint/2010/main" val="35552586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4/25/2018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1893771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4/25/2018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3641581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4/25/2018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30240582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4000" b="1" cap="small" baseline="0">
                <a:solidFill>
                  <a:srgbClr val="003300"/>
                </a:solidFill>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4/25/2018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800"/>
            </a:lvl1pPr>
          </a:lstStyle>
          <a:p>
            <a:r>
              <a:rPr lang="en-US" dirty="0" smtClean="0"/>
              <a:t>Company Logo</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a:defRPr lang="en-US" dirty="0"/>
            </a:lvl1pPr>
          </a:lstStyle>
          <a:p>
            <a:r>
              <a:rPr lang="en-US" dirty="0" smtClean="0"/>
              <a:t>Click To Edit Master Title Style</a:t>
            </a:r>
            <a:endParaRPr lang="en-US" dirty="0"/>
          </a:p>
        </p:txBody>
      </p:sp>
      <p:sp>
        <p:nvSpPr>
          <p:cNvPr id="3" name="Content Placeholder 2"/>
          <p:cNvSpPr>
            <a:spLocks noGrp="1"/>
          </p:cNvSpPr>
          <p:nvPr>
            <p:ph idx="1"/>
          </p:nvPr>
        </p:nvSpPr>
        <p:spPr>
          <a:xfrm>
            <a:off x="762000" y="1596413"/>
            <a:ext cx="8077200" cy="4297363"/>
          </a:xfrm>
        </p:spPr>
        <p:txBody>
          <a:bodyPr>
            <a:normAutofit/>
          </a:bodyPr>
          <a:lstStyle>
            <a:lvl1pPr>
              <a:defRPr sz="3200">
                <a:latin typeface="+mn-lt"/>
              </a:defRPr>
            </a:lvl1pPr>
            <a:lvl2pPr>
              <a:defRPr sz="2800">
                <a:latin typeface="+mn-lt"/>
              </a:defRPr>
            </a:lvl2pPr>
            <a:lvl3pPr>
              <a:defRPr sz="2400">
                <a:latin typeface="+mn-lt"/>
              </a:defRPr>
            </a:lvl3pPr>
            <a:lvl4pPr>
              <a:defRPr sz="2400">
                <a:latin typeface="+mn-lt"/>
              </a:defRPr>
            </a:lvl4pPr>
            <a:lvl5pPr>
              <a:defRPr sz="2400">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4/25/2018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ackground Only">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fld id="{757B281C-5159-4971-8228-52B9A72E9ED2}" type="datetimeFigureOut">
              <a:rPr lang="en-US" smtClean="0"/>
              <a:pPr/>
              <a:t>4/25/2018</a:t>
            </a:fld>
            <a:endParaRPr lang="en-US" dirty="0"/>
          </a:p>
        </p:txBody>
      </p:sp>
      <p:sp>
        <p:nvSpPr>
          <p:cNvPr id="4" name="Footer Placeholder 4"/>
          <p:cNvSpPr>
            <a:spLocks noGrp="1"/>
          </p:cNvSpPr>
          <p:nvPr>
            <p:ph type="ftr" sz="quarter" idx="11"/>
          </p:nvPr>
        </p:nvSpPr>
        <p:spPr>
          <a:xfrm>
            <a:off x="3352800" y="6356350"/>
            <a:ext cx="2895600" cy="365125"/>
          </a:xfrm>
        </p:spPr>
        <p:txBody>
          <a:bodyPr/>
          <a:lstStyle/>
          <a:p>
            <a:endParaRPr lang="en-US" dirty="0"/>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4/25/2018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2100174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57B281C-5159-4971-8228-52B9A72E9ED2}" type="datetimeFigureOut">
              <a:rPr lang="en-US" smtClean="0"/>
              <a:pPr/>
              <a:t>4/25/2018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1705067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7B281C-5159-4971-8228-52B9A72E9ED2}" type="datetimeFigureOut">
              <a:rPr lang="en-US" smtClean="0"/>
              <a:pPr/>
              <a:t>4/25/2018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1067144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7B281C-5159-4971-8228-52B9A72E9ED2}" type="datetimeFigureOut">
              <a:rPr lang="en-US" smtClean="0"/>
              <a:pPr/>
              <a:t>4/25/2018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3753141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7B281C-5159-4971-8228-52B9A72E9ED2}" type="datetimeFigureOut">
              <a:rPr lang="en-US" smtClean="0"/>
              <a:pPr/>
              <a:t>4/25/2018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4158547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B281C-5159-4971-8228-52B9A72E9ED2}" type="datetimeFigureOut">
              <a:rPr lang="en-US" smtClean="0"/>
              <a:pPr/>
              <a:t>4/25/2018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3491764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4/25/2018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1335998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4/25/2018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1257286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5000">
              <a:schemeClr val="accent1">
                <a:lumMod val="5000"/>
                <a:lumOff val="95000"/>
              </a:schemeClr>
            </a:gs>
            <a:gs pos="0">
              <a:schemeClr val="bg1">
                <a:lumMod val="85000"/>
              </a:schemeClr>
            </a:gs>
            <a:gs pos="100000">
              <a:schemeClr val="bg1">
                <a:lumMod val="85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57B281C-5159-4971-8228-52B9A72E9ED2}" type="datetimeFigureOut">
              <a:rPr lang="en-US" smtClean="0"/>
              <a:pPr/>
              <a:t>4/25/2018</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2720175547"/>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651" r:id="rId12"/>
    <p:sldLayoutId id="2147483650" r:id="rId13"/>
    <p:sldLayoutId id="2147483663" r:id="rId14"/>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notesSlide" Target="../notesSlides/notesSlide1.xml"/><Relationship Id="rId4"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5" Type="http://schemas.openxmlformats.org/officeDocument/2006/relationships/notesSlide" Target="../notesSlides/notesSlide2.xml"/><Relationship Id="rId4"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5" Type="http://schemas.openxmlformats.org/officeDocument/2006/relationships/notesSlide" Target="../notesSlides/notesSlide3.xml"/><Relationship Id="rId4"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5" Type="http://schemas.openxmlformats.org/officeDocument/2006/relationships/notesSlide" Target="../notesSlides/notesSlide4.xml"/><Relationship Id="rId4"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notesSlide" Target="../notesSlides/notesSlide5.xml"/></Relationships>
</file>

<file path=ppt/slides/_rels/slide3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7.xml"/><Relationship Id="rId1" Type="http://schemas.openxmlformats.org/officeDocument/2006/relationships/tags" Target="../tags/tag16.xml"/><Relationship Id="rId4" Type="http://schemas.openxmlformats.org/officeDocument/2006/relationships/notesSlide" Target="../notesSlides/notesSlide6.xml"/></Relationships>
</file>

<file path=ppt/slides/_rels/slide3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9.xml"/><Relationship Id="rId1" Type="http://schemas.openxmlformats.org/officeDocument/2006/relationships/tags" Target="../tags/tag18.xml"/><Relationship Id="rId4" Type="http://schemas.openxmlformats.org/officeDocument/2006/relationships/notesSlide" Target="../notesSlides/notesSlide7.xml"/></Relationships>
</file>

<file path=ppt/slides/_rels/slide3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1.xml"/><Relationship Id="rId1" Type="http://schemas.openxmlformats.org/officeDocument/2006/relationships/tags" Target="../tags/tag20.xml"/><Relationship Id="rId4" Type="http://schemas.openxmlformats.org/officeDocument/2006/relationships/notesSlide" Target="../notesSlides/notesSlide8.xml"/></Relationships>
</file>

<file path=ppt/slides/_rels/slide4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3.xml"/><Relationship Id="rId1" Type="http://schemas.openxmlformats.org/officeDocument/2006/relationships/tags" Target="../tags/tag22.xml"/><Relationship Id="rId4" Type="http://schemas.openxmlformats.org/officeDocument/2006/relationships/notesSlide" Target="../notesSlides/notesSlide9.xml"/></Relationships>
</file>

<file path=ppt/slides/_rels/slide4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5.xml"/><Relationship Id="rId1" Type="http://schemas.openxmlformats.org/officeDocument/2006/relationships/tags" Target="../tags/tag24.xml"/><Relationship Id="rId4" Type="http://schemas.openxmlformats.org/officeDocument/2006/relationships/notesSlide" Target="../notesSlides/notesSlide10.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0" y="1447800"/>
            <a:ext cx="6400800" cy="4031873"/>
          </a:xfrm>
          <a:prstGeom prst="rect">
            <a:avLst/>
          </a:prstGeom>
          <a:noFill/>
        </p:spPr>
        <p:txBody>
          <a:bodyPr wrap="square" rtlCol="0">
            <a:spAutoFit/>
          </a:bodyPr>
          <a:lstStyle/>
          <a:p>
            <a:pPr algn="ctr"/>
            <a:r>
              <a:rPr lang="en-US" sz="6000" dirty="0" smtClean="0">
                <a:effectLst>
                  <a:outerShdw blurRad="50800" dist="38100" dir="2700000" algn="tl" rotWithShape="0">
                    <a:prstClr val="black">
                      <a:alpha val="40000"/>
                    </a:prstClr>
                  </a:outerShdw>
                </a:effectLst>
                <a:latin typeface="Gadugi" panose="020B0502040204020203" pitchFamily="34" charset="0"/>
              </a:rPr>
              <a:t>Deposition Ethics</a:t>
            </a:r>
          </a:p>
          <a:p>
            <a:pPr algn="ctr"/>
            <a:endParaRPr lang="en-US" sz="4400" dirty="0">
              <a:effectLst>
                <a:outerShdw blurRad="50800" dist="38100" dir="2700000" algn="tl" rotWithShape="0">
                  <a:prstClr val="black">
                    <a:alpha val="40000"/>
                  </a:prstClr>
                </a:outerShdw>
              </a:effectLst>
              <a:latin typeface="Gadugi" panose="020B0502040204020203" pitchFamily="34" charset="0"/>
            </a:endParaRPr>
          </a:p>
          <a:p>
            <a:pPr algn="ctr"/>
            <a:endParaRPr lang="en-US" sz="4400" dirty="0" smtClean="0">
              <a:effectLst>
                <a:outerShdw blurRad="50800" dist="38100" dir="2700000" algn="tl" rotWithShape="0">
                  <a:prstClr val="black">
                    <a:alpha val="40000"/>
                  </a:prstClr>
                </a:outerShdw>
              </a:effectLst>
              <a:latin typeface="Gadugi" panose="020B0502040204020203" pitchFamily="34" charset="0"/>
            </a:endParaRPr>
          </a:p>
          <a:p>
            <a:pPr algn="ctr"/>
            <a:endParaRPr lang="en-US" sz="4400" dirty="0" smtClean="0">
              <a:effectLst>
                <a:outerShdw blurRad="50800" dist="38100" dir="2700000" algn="tl" rotWithShape="0">
                  <a:prstClr val="black">
                    <a:alpha val="40000"/>
                  </a:prstClr>
                </a:outerShdw>
              </a:effectLst>
              <a:latin typeface="Gadugi" panose="020B0502040204020203" pitchFamily="34" charset="0"/>
            </a:endParaRPr>
          </a:p>
          <a:p>
            <a:pPr algn="ctr"/>
            <a:r>
              <a:rPr lang="en-US" sz="3200" dirty="0" smtClean="0">
                <a:effectLst>
                  <a:outerShdw blurRad="50800" dist="38100" dir="2700000" algn="tl" rotWithShape="0">
                    <a:prstClr val="black">
                      <a:alpha val="40000"/>
                    </a:prstClr>
                  </a:outerShdw>
                </a:effectLst>
                <a:latin typeface="Gadugi" panose="020B0502040204020203" pitchFamily="34" charset="0"/>
              </a:rPr>
              <a:t>Litigation Academy</a:t>
            </a:r>
          </a:p>
          <a:p>
            <a:pPr algn="ctr"/>
            <a:r>
              <a:rPr lang="en-US" sz="3200" dirty="0" smtClean="0">
                <a:effectLst>
                  <a:outerShdw blurRad="50800" dist="38100" dir="2700000" algn="tl" rotWithShape="0">
                    <a:prstClr val="black">
                      <a:alpha val="40000"/>
                    </a:prstClr>
                  </a:outerShdw>
                </a:effectLst>
                <a:latin typeface="Gadugi" panose="020B0502040204020203" pitchFamily="34" charset="0"/>
              </a:rPr>
              <a:t>April 26, 2018</a:t>
            </a:r>
            <a:endParaRPr lang="en-US" sz="3200" dirty="0">
              <a:effectLst>
                <a:outerShdw blurRad="50800" dist="38100" dir="2700000" algn="tl" rotWithShape="0">
                  <a:prstClr val="black">
                    <a:alpha val="40000"/>
                  </a:prstClr>
                </a:outerShdw>
              </a:effectLst>
              <a:latin typeface="Gadugi" panose="020B0502040204020203" pitchFamily="34" charset="0"/>
            </a:endParaRPr>
          </a:p>
        </p:txBody>
      </p:sp>
    </p:spTree>
    <p:extLst>
      <p:ext uri="{BB962C8B-B14F-4D97-AF65-F5344CB8AC3E}">
        <p14:creationId xmlns:p14="http://schemas.microsoft.com/office/powerpoint/2010/main" val="24567586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1219200"/>
            <a:ext cx="7467600" cy="4431983"/>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spcBef>
                <a:spcPts val="600"/>
              </a:spcBef>
              <a:spcAft>
                <a:spcPts val="600"/>
              </a:spcAft>
            </a:pPr>
            <a:r>
              <a:rPr lang="en-US" sz="3600" dirty="0" smtClean="0">
                <a:effectLst>
                  <a:outerShdw blurRad="50800" dist="38100" dir="2700000" algn="tl" rotWithShape="0">
                    <a:prstClr val="black">
                      <a:alpha val="40000"/>
                    </a:prstClr>
                  </a:outerShdw>
                </a:effectLst>
                <a:latin typeface="Gadugi" panose="020B0502040204020203" pitchFamily="34" charset="0"/>
              </a:rPr>
              <a:t>“The only instance, we repeat, the </a:t>
            </a:r>
            <a:r>
              <a:rPr lang="en-US" sz="3600" i="1" dirty="0" smtClean="0">
                <a:effectLst>
                  <a:outerShdw blurRad="50800" dist="38100" dir="2700000" algn="tl" rotWithShape="0">
                    <a:prstClr val="black">
                      <a:alpha val="40000"/>
                    </a:prstClr>
                  </a:outerShdw>
                </a:effectLst>
                <a:latin typeface="Gadugi" panose="020B0502040204020203" pitchFamily="34" charset="0"/>
              </a:rPr>
              <a:t>only </a:t>
            </a:r>
            <a:r>
              <a:rPr lang="en-US" sz="3600" dirty="0" smtClean="0">
                <a:effectLst>
                  <a:outerShdw blurRad="50800" dist="38100" dir="2700000" algn="tl" rotWithShape="0">
                    <a:prstClr val="black">
                      <a:alpha val="40000"/>
                    </a:prstClr>
                  </a:outerShdw>
                </a:effectLst>
                <a:latin typeface="Gadugi" panose="020B0502040204020203" pitchFamily="34" charset="0"/>
              </a:rPr>
              <a:t>instance in which an attorney is justified in instructing a deponent not to answer is when the question calls for information tha</a:t>
            </a:r>
            <a:r>
              <a:rPr lang="en-US" sz="3600" dirty="0" smtClean="0">
                <a:effectLst>
                  <a:outerShdw blurRad="50800" dist="38100" dir="2700000" algn="tl" rotWithShape="0">
                    <a:prstClr val="black">
                      <a:alpha val="40000"/>
                    </a:prstClr>
                  </a:outerShdw>
                </a:effectLst>
                <a:latin typeface="Gadugi" panose="020B0502040204020203" pitchFamily="34" charset="0"/>
              </a:rPr>
              <a:t>t is privileged.”</a:t>
            </a:r>
          </a:p>
          <a:p>
            <a:pPr algn="r">
              <a:spcBef>
                <a:spcPts val="600"/>
              </a:spcBef>
              <a:spcAft>
                <a:spcPts val="600"/>
              </a:spcAft>
            </a:pPr>
            <a:r>
              <a:rPr lang="en-US" sz="2800" i="1" dirty="0" smtClean="0">
                <a:effectLst>
                  <a:outerShdw blurRad="50800" dist="38100" dir="2700000" algn="tl" rotWithShape="0">
                    <a:prstClr val="black">
                      <a:alpha val="40000"/>
                    </a:prstClr>
                  </a:outerShdw>
                </a:effectLst>
                <a:latin typeface="Gadugi" panose="020B0502040204020203" pitchFamily="34" charset="0"/>
              </a:rPr>
              <a:t>Kelvey v. Coughlin, 625 A.2d  775, 776 (R.I. 1993)</a:t>
            </a:r>
            <a:endParaRPr lang="en-US" sz="2800" i="1" dirty="0">
              <a:effectLst>
                <a:outerShdw blurRad="50800" dist="38100" dir="2700000" algn="tl" rotWithShape="0">
                  <a:prstClr val="black">
                    <a:alpha val="40000"/>
                  </a:prstClr>
                </a:outerShdw>
              </a:effectLst>
              <a:latin typeface="Gadugi" panose="020B0502040204020203" pitchFamily="34" charset="0"/>
            </a:endParaRPr>
          </a:p>
        </p:txBody>
      </p:sp>
    </p:spTree>
    <p:extLst>
      <p:ext uri="{BB962C8B-B14F-4D97-AF65-F5344CB8AC3E}">
        <p14:creationId xmlns:p14="http://schemas.microsoft.com/office/powerpoint/2010/main" val="14390250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01479"/>
            <a:ext cx="7439892" cy="1938992"/>
          </a:xfrm>
          <a:prstGeom prst="rect">
            <a:avLst/>
          </a:prstGeom>
          <a:noFill/>
        </p:spPr>
        <p:txBody>
          <a:bodyPr wrap="square" rtlCol="0">
            <a:spAutoFit/>
          </a:bodyPr>
          <a:lstStyle/>
          <a:p>
            <a:pPr algn="ctr"/>
            <a:r>
              <a:rPr lang="en-US" sz="4000" dirty="0" smtClean="0">
                <a:effectLst>
                  <a:outerShdw blurRad="50800" dist="38100" dir="2700000" algn="tl" rotWithShape="0">
                    <a:prstClr val="black">
                      <a:alpha val="40000"/>
                    </a:prstClr>
                  </a:outerShdw>
                </a:effectLst>
                <a:latin typeface="Gadugi" panose="020B0502040204020203" pitchFamily="34" charset="0"/>
              </a:rPr>
              <a:t>Where privilege is at issue, at what point should you direct </a:t>
            </a:r>
            <a:r>
              <a:rPr lang="en-US" sz="4000" dirty="0" smtClean="0">
                <a:effectLst>
                  <a:outerShdw blurRad="50800" dist="38100" dir="2700000" algn="tl" rotWithShape="0">
                    <a:prstClr val="black">
                      <a:alpha val="40000"/>
                    </a:prstClr>
                  </a:outerShdw>
                </a:effectLst>
                <a:latin typeface="Gadugi" panose="020B0502040204020203" pitchFamily="34" charset="0"/>
              </a:rPr>
              <a:t>your client not to answer?</a:t>
            </a:r>
            <a:endParaRPr lang="en-US" sz="4000" dirty="0">
              <a:effectLst>
                <a:outerShdw blurRad="50800" dist="38100" dir="2700000" algn="tl" rotWithShape="0">
                  <a:prstClr val="black">
                    <a:alpha val="40000"/>
                  </a:prstClr>
                </a:outerShdw>
              </a:effectLst>
              <a:latin typeface="Gadugi" panose="020B0502040204020203" pitchFamily="34" charset="0"/>
            </a:endParaRPr>
          </a:p>
        </p:txBody>
      </p:sp>
      <p:sp>
        <p:nvSpPr>
          <p:cNvPr id="4" name="TextBox 3"/>
          <p:cNvSpPr txBox="1"/>
          <p:nvPr/>
        </p:nvSpPr>
        <p:spPr>
          <a:xfrm>
            <a:off x="561108" y="2379729"/>
            <a:ext cx="7467600" cy="646331"/>
          </a:xfrm>
          <a:prstGeom prst="rect">
            <a:avLst/>
          </a:prstGeom>
          <a:noFill/>
        </p:spPr>
        <p:txBody>
          <a:bodyPr wrap="square" rtlCol="0">
            <a:spAutoFit/>
          </a:bodyPr>
          <a:lstStyle/>
          <a:p>
            <a:r>
              <a:rPr lang="en-US" sz="3600" dirty="0" smtClean="0">
                <a:effectLst>
                  <a:outerShdw blurRad="50800" dist="38100" dir="2700000" algn="tl" rotWithShape="0">
                    <a:prstClr val="black">
                      <a:alpha val="40000"/>
                    </a:prstClr>
                  </a:outerShdw>
                </a:effectLst>
                <a:latin typeface="Gadugi" panose="020B0502040204020203" pitchFamily="34" charset="0"/>
              </a:rPr>
              <a:t>Q:  Did you meet with your lawyer?   </a:t>
            </a:r>
            <a:endParaRPr lang="en-US" sz="3600" dirty="0">
              <a:effectLst>
                <a:outerShdw blurRad="50800" dist="38100" dir="2700000" algn="tl" rotWithShape="0">
                  <a:prstClr val="black">
                    <a:alpha val="40000"/>
                  </a:prstClr>
                </a:outerShdw>
              </a:effectLst>
              <a:latin typeface="Gadugi" panose="020B0502040204020203" pitchFamily="34" charset="0"/>
            </a:endParaRPr>
          </a:p>
        </p:txBody>
      </p:sp>
      <p:sp>
        <p:nvSpPr>
          <p:cNvPr id="6" name="TextBox 5"/>
          <p:cNvSpPr txBox="1"/>
          <p:nvPr/>
        </p:nvSpPr>
        <p:spPr>
          <a:xfrm>
            <a:off x="521853" y="3214579"/>
            <a:ext cx="7837055" cy="646331"/>
          </a:xfrm>
          <a:prstGeom prst="rect">
            <a:avLst/>
          </a:prstGeom>
          <a:noFill/>
        </p:spPr>
        <p:txBody>
          <a:bodyPr wrap="square" rtlCol="0">
            <a:spAutoFit/>
          </a:bodyPr>
          <a:lstStyle/>
          <a:p>
            <a:r>
              <a:rPr lang="en-US" sz="3600" dirty="0" smtClean="0">
                <a:effectLst>
                  <a:outerShdw blurRad="50800" dist="38100" dir="2700000" algn="tl" rotWithShape="0">
                    <a:prstClr val="black">
                      <a:alpha val="40000"/>
                    </a:prstClr>
                  </a:outerShdw>
                </a:effectLst>
                <a:latin typeface="Gadugi" panose="020B0502040204020203" pitchFamily="34" charset="0"/>
              </a:rPr>
              <a:t>Q:  Who was present at the meeting?</a:t>
            </a:r>
            <a:endParaRPr lang="en-US" sz="3600" dirty="0">
              <a:effectLst>
                <a:outerShdw blurRad="50800" dist="38100" dir="2700000" algn="tl" rotWithShape="0">
                  <a:prstClr val="black">
                    <a:alpha val="40000"/>
                  </a:prstClr>
                </a:outerShdw>
              </a:effectLst>
              <a:latin typeface="Gadugi" panose="020B0502040204020203" pitchFamily="34" charset="0"/>
            </a:endParaRPr>
          </a:p>
        </p:txBody>
      </p:sp>
      <p:sp>
        <p:nvSpPr>
          <p:cNvPr id="7" name="TextBox 6"/>
          <p:cNvSpPr txBox="1"/>
          <p:nvPr/>
        </p:nvSpPr>
        <p:spPr>
          <a:xfrm>
            <a:off x="528780" y="4093225"/>
            <a:ext cx="8141856" cy="1200329"/>
          </a:xfrm>
          <a:prstGeom prst="rect">
            <a:avLst/>
          </a:prstGeom>
          <a:noFill/>
        </p:spPr>
        <p:txBody>
          <a:bodyPr wrap="square" rtlCol="0">
            <a:spAutoFit/>
          </a:bodyPr>
          <a:lstStyle/>
          <a:p>
            <a:r>
              <a:rPr lang="en-US" sz="3600" dirty="0" smtClean="0">
                <a:effectLst>
                  <a:outerShdw blurRad="50800" dist="38100" dir="2700000" algn="tl" rotWithShape="0">
                    <a:prstClr val="black">
                      <a:alpha val="40000"/>
                    </a:prstClr>
                  </a:outerShdw>
                </a:effectLst>
                <a:latin typeface="Gadugi" panose="020B0502040204020203" pitchFamily="34" charset="0"/>
              </a:rPr>
              <a:t>Q:  Was the meeting for the purpose of getting legal advice?</a:t>
            </a:r>
            <a:endParaRPr lang="en-US" sz="3600" dirty="0">
              <a:effectLst>
                <a:outerShdw blurRad="50800" dist="38100" dir="2700000" algn="tl" rotWithShape="0">
                  <a:prstClr val="black">
                    <a:alpha val="40000"/>
                  </a:prstClr>
                </a:outerShdw>
              </a:effectLst>
              <a:latin typeface="Gadugi" panose="020B0502040204020203" pitchFamily="34" charset="0"/>
            </a:endParaRPr>
          </a:p>
        </p:txBody>
      </p:sp>
      <p:sp>
        <p:nvSpPr>
          <p:cNvPr id="8" name="TextBox 7"/>
          <p:cNvSpPr txBox="1"/>
          <p:nvPr/>
        </p:nvSpPr>
        <p:spPr>
          <a:xfrm>
            <a:off x="521853" y="5525869"/>
            <a:ext cx="8469747" cy="646331"/>
          </a:xfrm>
          <a:prstGeom prst="rect">
            <a:avLst/>
          </a:prstGeom>
          <a:noFill/>
        </p:spPr>
        <p:txBody>
          <a:bodyPr wrap="square" rtlCol="0">
            <a:spAutoFit/>
          </a:bodyPr>
          <a:lstStyle/>
          <a:p>
            <a:r>
              <a:rPr lang="en-US" sz="3600" dirty="0" smtClean="0">
                <a:effectLst>
                  <a:outerShdw blurRad="50800" dist="38100" dir="2700000" algn="tl" rotWithShape="0">
                    <a:prstClr val="black">
                      <a:alpha val="40000"/>
                    </a:prstClr>
                  </a:outerShdw>
                </a:effectLst>
                <a:latin typeface="Gadugi" panose="020B0502040204020203" pitchFamily="34" charset="0"/>
              </a:rPr>
              <a:t>Q:  What did you discuss at the meeting?</a:t>
            </a:r>
            <a:endParaRPr lang="en-US" sz="3600" dirty="0">
              <a:effectLst>
                <a:outerShdw blurRad="50800" dist="38100" dir="2700000" algn="tl" rotWithShape="0">
                  <a:prstClr val="black">
                    <a:alpha val="40000"/>
                  </a:prstClr>
                </a:outerShdw>
              </a:effectLst>
              <a:latin typeface="Gadugi" panose="020B0502040204020203" pitchFamily="34" charset="0"/>
            </a:endParaRPr>
          </a:p>
        </p:txBody>
      </p:sp>
      <p:pic>
        <p:nvPicPr>
          <p:cNvPr id="9" name="Picture 8"/>
          <p:cNvPicPr>
            <a:picLocks noChangeAspect="1"/>
          </p:cNvPicPr>
          <p:nvPr/>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391400" y="228600"/>
            <a:ext cx="1630417" cy="2590800"/>
          </a:xfrm>
          <a:prstGeom prst="rect">
            <a:avLst/>
          </a:prstGeom>
        </p:spPr>
      </p:pic>
    </p:spTree>
    <p:extLst>
      <p:ext uri="{BB962C8B-B14F-4D97-AF65-F5344CB8AC3E}">
        <p14:creationId xmlns:p14="http://schemas.microsoft.com/office/powerpoint/2010/main" val="1086946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mph" presetSubtype="2" fill="hold" nodeType="clickEffect">
                                  <p:stCondLst>
                                    <p:cond delay="0"/>
                                  </p:stCondLst>
                                  <p:childTnLst>
                                    <p:animClr clrSpc="rgb" dir="cw">
                                      <p:cBhvr override="childStyle">
                                        <p:cTn id="11" dur="500" fill="hold"/>
                                        <p:tgtEl>
                                          <p:spTgt spid="4">
                                            <p:txEl>
                                              <p:pRg st="0" end="0"/>
                                            </p:txEl>
                                          </p:spTgt>
                                        </p:tgtEl>
                                        <p:attrNameLst>
                                          <p:attrName>style.color</p:attrName>
                                        </p:attrNameLst>
                                      </p:cBhvr>
                                      <p:to>
                                        <a:srgbClr val="538135"/>
                                      </p:to>
                                    </p:animClr>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fade">
                                      <p:cBhvr>
                                        <p:cTn id="16" dur="500"/>
                                        <p:tgtEl>
                                          <p:spTgt spid="6">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mph" presetSubtype="2" fill="hold" nodeType="clickEffect">
                                  <p:stCondLst>
                                    <p:cond delay="0"/>
                                  </p:stCondLst>
                                  <p:childTnLst>
                                    <p:animClr clrSpc="rgb" dir="cw">
                                      <p:cBhvr override="childStyle">
                                        <p:cTn id="20" dur="500" fill="hold"/>
                                        <p:tgtEl>
                                          <p:spTgt spid="6">
                                            <p:txEl>
                                              <p:pRg st="0" end="0"/>
                                            </p:txEl>
                                          </p:spTgt>
                                        </p:tgtEl>
                                        <p:attrNameLst>
                                          <p:attrName>style.color</p:attrName>
                                        </p:attrNameLst>
                                      </p:cBhvr>
                                      <p:to>
                                        <a:srgbClr val="538135"/>
                                      </p:to>
                                    </p:animClr>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animEffect transition="in" filter="fade">
                                      <p:cBhvr>
                                        <p:cTn id="25" dur="500"/>
                                        <p:tgtEl>
                                          <p:spTgt spid="7">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mph" presetSubtype="2" fill="hold" nodeType="clickEffect">
                                  <p:stCondLst>
                                    <p:cond delay="0"/>
                                  </p:stCondLst>
                                  <p:childTnLst>
                                    <p:animClr clrSpc="rgb" dir="cw">
                                      <p:cBhvr override="childStyle">
                                        <p:cTn id="29" dur="500" fill="hold"/>
                                        <p:tgtEl>
                                          <p:spTgt spid="7">
                                            <p:txEl>
                                              <p:pRg st="0" end="0"/>
                                            </p:txEl>
                                          </p:spTgt>
                                        </p:tgtEl>
                                        <p:attrNameLst>
                                          <p:attrName>style.color</p:attrName>
                                        </p:attrNameLst>
                                      </p:cBhvr>
                                      <p:to>
                                        <a:srgbClr val="538135"/>
                                      </p:to>
                                    </p:animClr>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1"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fade">
                                      <p:cBhvr>
                                        <p:cTn id="34" dur="500"/>
                                        <p:tgtEl>
                                          <p:spTgt spid="8"/>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mph" presetSubtype="2" fill="hold" grpId="0" nodeType="clickEffect">
                                  <p:stCondLst>
                                    <p:cond delay="0"/>
                                  </p:stCondLst>
                                  <p:childTnLst>
                                    <p:animClr clrSpc="rgb" dir="cw">
                                      <p:cBhvr override="childStyle">
                                        <p:cTn id="38" dur="500" fill="hold"/>
                                        <p:tgtEl>
                                          <p:spTgt spid="8"/>
                                        </p:tgtEl>
                                        <p:attrNameLst>
                                          <p:attrName>style.color</p:attrName>
                                        </p:attrNameLst>
                                      </p:cBhvr>
                                      <p:to>
                                        <a:srgbClr val="C00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P spid="6" grpId="0" build="allAtOnce"/>
      <p:bldP spid="7" grpId="0" build="allAtOnce"/>
      <p:bldP spid="8" grpId="0"/>
      <p:bldP spid="8"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1905000"/>
            <a:ext cx="7467600" cy="3323987"/>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spcBef>
                <a:spcPts val="600"/>
              </a:spcBef>
              <a:spcAft>
                <a:spcPts val="600"/>
              </a:spcAft>
            </a:pPr>
            <a:r>
              <a:rPr lang="en-US" sz="3600" dirty="0" smtClean="0">
                <a:effectLst>
                  <a:outerShdw blurRad="50800" dist="38100" dir="2700000" algn="tl" rotWithShape="0">
                    <a:prstClr val="black">
                      <a:alpha val="40000"/>
                    </a:prstClr>
                  </a:outerShdw>
                </a:effectLst>
                <a:latin typeface="Gadugi" panose="020B0502040204020203" pitchFamily="34" charset="0"/>
              </a:rPr>
              <a:t>“Even in cases of a privilege objection, the deponent is permitted to answer questions as to the underlying circumstances . . . .”</a:t>
            </a:r>
          </a:p>
          <a:p>
            <a:pPr algn="r">
              <a:spcBef>
                <a:spcPts val="600"/>
              </a:spcBef>
              <a:spcAft>
                <a:spcPts val="600"/>
              </a:spcAft>
            </a:pPr>
            <a:r>
              <a:rPr lang="en-US" sz="2800" i="1" dirty="0" smtClean="0">
                <a:effectLst>
                  <a:outerShdw blurRad="50800" dist="38100" dir="2700000" algn="tl" rotWithShape="0">
                    <a:prstClr val="black">
                      <a:alpha val="40000"/>
                    </a:prstClr>
                  </a:outerShdw>
                </a:effectLst>
                <a:latin typeface="Gadugi" panose="020B0502040204020203" pitchFamily="34" charset="0"/>
              </a:rPr>
              <a:t>Kelvey v. Coughlin, 625 A.2d  775, 776 (R.I. 1993)</a:t>
            </a:r>
            <a:endParaRPr lang="en-US" sz="2800" i="1" dirty="0">
              <a:effectLst>
                <a:outerShdw blurRad="50800" dist="38100" dir="2700000" algn="tl" rotWithShape="0">
                  <a:prstClr val="black">
                    <a:alpha val="40000"/>
                  </a:prstClr>
                </a:outerShdw>
              </a:effectLst>
              <a:latin typeface="Gadugi" panose="020B0502040204020203" pitchFamily="34" charset="0"/>
            </a:endParaRPr>
          </a:p>
        </p:txBody>
      </p:sp>
    </p:spTree>
    <p:extLst>
      <p:ext uri="{BB962C8B-B14F-4D97-AF65-F5344CB8AC3E}">
        <p14:creationId xmlns:p14="http://schemas.microsoft.com/office/powerpoint/2010/main" val="27004647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13854" y="0"/>
            <a:ext cx="8763000" cy="685800"/>
          </a:xfrm>
        </p:spPr>
        <p:txBody>
          <a:bodyPr>
            <a:noAutofit/>
          </a:bodyPr>
          <a:lstStyle/>
          <a:p>
            <a:pPr algn="ctr"/>
            <a:r>
              <a:rPr lang="en-US" sz="4000" dirty="0" smtClean="0">
                <a:effectLst>
                  <a:outerShdw blurRad="50800" dist="38100" dir="2700000" algn="tl" rotWithShape="0">
                    <a:prstClr val="black">
                      <a:alpha val="40000"/>
                    </a:prstClr>
                  </a:outerShdw>
                </a:effectLst>
                <a:latin typeface="Gadugi" panose="020B0502040204020203" pitchFamily="34" charset="0"/>
              </a:rPr>
              <a:t/>
            </a:r>
            <a:br>
              <a:rPr lang="en-US" sz="4000" dirty="0" smtClean="0">
                <a:effectLst>
                  <a:outerShdw blurRad="50800" dist="38100" dir="2700000" algn="tl" rotWithShape="0">
                    <a:prstClr val="black">
                      <a:alpha val="40000"/>
                    </a:prstClr>
                  </a:outerShdw>
                </a:effectLst>
                <a:latin typeface="Gadugi" panose="020B0502040204020203" pitchFamily="34" charset="0"/>
              </a:rPr>
            </a:br>
            <a:r>
              <a:rPr lang="en-US" sz="4000" i="1" dirty="0" smtClean="0">
                <a:effectLst>
                  <a:outerShdw blurRad="50800" dist="38100" dir="2700000" algn="tl" rotWithShape="0">
                    <a:prstClr val="black">
                      <a:alpha val="40000"/>
                    </a:prstClr>
                  </a:outerShdw>
                </a:effectLst>
                <a:latin typeface="Gadugi" panose="020B0502040204020203" pitchFamily="34" charset="0"/>
              </a:rPr>
              <a:t>And we mean it!  </a:t>
            </a:r>
            <a:r>
              <a:rPr lang="en-US" sz="4000" dirty="0" smtClean="0">
                <a:effectLst>
                  <a:outerShdw blurRad="50800" dist="38100" dir="2700000" algn="tl" rotWithShape="0">
                    <a:prstClr val="black">
                      <a:alpha val="40000"/>
                    </a:prstClr>
                  </a:outerShdw>
                </a:effectLst>
                <a:latin typeface="Gadugi" panose="020B0502040204020203" pitchFamily="34" charset="0"/>
              </a:rPr>
              <a:t>Post-</a:t>
            </a:r>
            <a:r>
              <a:rPr lang="en-US" sz="4000" i="1" dirty="0" smtClean="0">
                <a:effectLst>
                  <a:outerShdw blurRad="50800" dist="38100" dir="2700000" algn="tl" rotWithShape="0">
                    <a:prstClr val="black">
                      <a:alpha val="40000"/>
                    </a:prstClr>
                  </a:outerShdw>
                </a:effectLst>
                <a:latin typeface="Gadugi" panose="020B0502040204020203" pitchFamily="34" charset="0"/>
              </a:rPr>
              <a:t>Kelvey</a:t>
            </a:r>
            <a:r>
              <a:rPr lang="en-US" sz="4000" dirty="0" smtClean="0">
                <a:effectLst>
                  <a:outerShdw blurRad="50800" dist="38100" dir="2700000" algn="tl" rotWithShape="0">
                    <a:prstClr val="black">
                      <a:alpha val="40000"/>
                    </a:prstClr>
                  </a:outerShdw>
                </a:effectLst>
                <a:latin typeface="Gadugi" panose="020B0502040204020203" pitchFamily="34" charset="0"/>
              </a:rPr>
              <a:t> </a:t>
            </a:r>
            <a:r>
              <a:rPr lang="en-US" sz="4000" dirty="0" smtClean="0">
                <a:effectLst>
                  <a:outerShdw blurRad="50800" dist="38100" dir="2700000" algn="tl" rotWithShape="0">
                    <a:prstClr val="black">
                      <a:alpha val="40000"/>
                    </a:prstClr>
                  </a:outerShdw>
                </a:effectLst>
                <a:latin typeface="Gadugi" panose="020B0502040204020203" pitchFamily="34" charset="0"/>
              </a:rPr>
              <a:t>Rulings</a:t>
            </a:r>
            <a:endParaRPr lang="en-US" sz="4000" i="1" dirty="0">
              <a:effectLst>
                <a:outerShdw blurRad="50800" dist="38100" dir="2700000" algn="tl" rotWithShape="0">
                  <a:prstClr val="black">
                    <a:alpha val="40000"/>
                  </a:prstClr>
                </a:outerShdw>
              </a:effectLst>
              <a:latin typeface="Gadugi" panose="020B0502040204020203" pitchFamily="34" charset="0"/>
            </a:endParaRPr>
          </a:p>
        </p:txBody>
      </p:sp>
      <p:sp>
        <p:nvSpPr>
          <p:cNvPr id="3" name="Content Placeholder 2"/>
          <p:cNvSpPr>
            <a:spLocks noGrp="1"/>
          </p:cNvSpPr>
          <p:nvPr>
            <p:ph idx="1"/>
            <p:custDataLst>
              <p:tags r:id="rId3"/>
            </p:custDataLst>
          </p:nvPr>
        </p:nvSpPr>
        <p:spPr>
          <a:xfrm>
            <a:off x="533399" y="1066800"/>
            <a:ext cx="8243455" cy="3048000"/>
          </a:xfrm>
        </p:spPr>
        <p:txBody>
          <a:bodyPr>
            <a:noAutofit/>
          </a:bodyPr>
          <a:lstStyle/>
          <a:p>
            <a:pPr>
              <a:lnSpc>
                <a:spcPct val="100000"/>
              </a:lnSpc>
              <a:spcBef>
                <a:spcPts val="600"/>
              </a:spcBef>
              <a:spcAft>
                <a:spcPts val="600"/>
              </a:spcAft>
            </a:pPr>
            <a:r>
              <a:rPr lang="en-US" sz="3200" dirty="0" smtClean="0">
                <a:effectLst>
                  <a:outerShdw blurRad="50800" dist="38100" dir="2700000" algn="tl" rotWithShape="0">
                    <a:prstClr val="black">
                      <a:alpha val="40000"/>
                    </a:prstClr>
                  </a:outerShdw>
                </a:effectLst>
                <a:latin typeface="Gadugi" panose="020B0502040204020203" pitchFamily="34" charset="0"/>
              </a:rPr>
              <a:t>In deposition in bus accident case, plaintiff’s lawyer asked bus driver to draw a diagram showing the position of the bus.</a:t>
            </a:r>
          </a:p>
          <a:p>
            <a:pPr>
              <a:lnSpc>
                <a:spcPct val="100000"/>
              </a:lnSpc>
              <a:spcBef>
                <a:spcPts val="600"/>
              </a:spcBef>
              <a:spcAft>
                <a:spcPts val="600"/>
              </a:spcAft>
            </a:pPr>
            <a:r>
              <a:rPr lang="en-US" sz="3200" dirty="0" smtClean="0">
                <a:effectLst>
                  <a:outerShdw blurRad="50800" dist="38100" dir="2700000" algn="tl" rotWithShape="0">
                    <a:prstClr val="black">
                      <a:alpha val="40000"/>
                    </a:prstClr>
                  </a:outerShdw>
                </a:effectLst>
                <a:latin typeface="Gadugi" panose="020B0502040204020203" pitchFamily="34" charset="0"/>
              </a:rPr>
              <a:t>Defense counsel directed him not to.</a:t>
            </a:r>
          </a:p>
          <a:p>
            <a:pPr>
              <a:lnSpc>
                <a:spcPct val="100000"/>
              </a:lnSpc>
              <a:spcBef>
                <a:spcPts val="600"/>
              </a:spcBef>
              <a:spcAft>
                <a:spcPts val="600"/>
              </a:spcAft>
            </a:pPr>
            <a:r>
              <a:rPr lang="en-US" sz="3200" dirty="0" smtClean="0">
                <a:effectLst>
                  <a:outerShdw blurRad="50800" dist="38100" dir="2700000" algn="tl" rotWithShape="0">
                    <a:prstClr val="black">
                      <a:alpha val="40000"/>
                    </a:prstClr>
                  </a:outerShdw>
                </a:effectLst>
                <a:latin typeface="Gadugi" panose="020B0502040204020203" pitchFamily="34" charset="0"/>
              </a:rPr>
              <a:t>RI Supreme Court held:  </a:t>
            </a:r>
          </a:p>
          <a:p>
            <a:pPr marL="342900" lvl="1" indent="0">
              <a:lnSpc>
                <a:spcPct val="100000"/>
              </a:lnSpc>
              <a:spcBef>
                <a:spcPts val="600"/>
              </a:spcBef>
              <a:spcAft>
                <a:spcPts val="600"/>
              </a:spcAft>
              <a:buNone/>
            </a:pPr>
            <a:r>
              <a:rPr lang="en-US" sz="3200" b="1" dirty="0" smtClean="0">
                <a:effectLst>
                  <a:outerShdw blurRad="50800" dist="38100" dir="2700000" algn="tl" rotWithShape="0">
                    <a:prstClr val="black">
                      <a:alpha val="40000"/>
                    </a:prstClr>
                  </a:outerShdw>
                </a:effectLst>
                <a:latin typeface="Gadugi" panose="020B0502040204020203" pitchFamily="34" charset="0"/>
              </a:rPr>
              <a:t>Improper.</a:t>
            </a:r>
            <a:r>
              <a:rPr lang="en-US" sz="3200" dirty="0" smtClean="0">
                <a:effectLst>
                  <a:outerShdw blurRad="50800" dist="38100" dir="2700000" algn="tl" rotWithShape="0">
                    <a:prstClr val="black">
                      <a:alpha val="40000"/>
                    </a:prstClr>
                  </a:outerShdw>
                </a:effectLst>
                <a:latin typeface="Gadugi" panose="020B0502040204020203" pitchFamily="34" charset="0"/>
              </a:rPr>
              <a:t> “There is no general privilege protecting diagrammatic testimony.”</a:t>
            </a:r>
          </a:p>
          <a:p>
            <a:pPr marL="0" indent="0">
              <a:lnSpc>
                <a:spcPct val="100000"/>
              </a:lnSpc>
              <a:spcBef>
                <a:spcPts val="600"/>
              </a:spcBef>
              <a:spcAft>
                <a:spcPts val="600"/>
              </a:spcAft>
              <a:buNone/>
            </a:pPr>
            <a:r>
              <a:rPr lang="en-US" sz="3200" i="1" dirty="0" smtClean="0">
                <a:effectLst>
                  <a:outerShdw blurRad="50800" dist="38100" dir="2700000" algn="tl" rotWithShape="0">
                    <a:prstClr val="black">
                      <a:alpha val="40000"/>
                    </a:prstClr>
                  </a:outerShdw>
                </a:effectLst>
                <a:latin typeface="Gadugi" panose="020B0502040204020203" pitchFamily="34" charset="0"/>
              </a:rPr>
              <a:t>Cunningham </a:t>
            </a:r>
            <a:r>
              <a:rPr lang="en-US" sz="3200" i="1" dirty="0">
                <a:effectLst>
                  <a:outerShdw blurRad="50800" dist="38100" dir="2700000" algn="tl" rotWithShape="0">
                    <a:prstClr val="black">
                      <a:alpha val="40000"/>
                    </a:prstClr>
                  </a:outerShdw>
                </a:effectLst>
                <a:latin typeface="Gadugi" panose="020B0502040204020203" pitchFamily="34" charset="0"/>
              </a:rPr>
              <a:t>v. </a:t>
            </a:r>
            <a:r>
              <a:rPr lang="en-US" sz="3200" i="1" dirty="0" smtClean="0">
                <a:effectLst>
                  <a:outerShdw blurRad="50800" dist="38100" dir="2700000" algn="tl" rotWithShape="0">
                    <a:prstClr val="black">
                      <a:alpha val="40000"/>
                    </a:prstClr>
                  </a:outerShdw>
                </a:effectLst>
                <a:latin typeface="Gadugi" panose="020B0502040204020203" pitchFamily="34" charset="0"/>
              </a:rPr>
              <a:t>Heard, </a:t>
            </a:r>
            <a:r>
              <a:rPr lang="en-US" sz="3200" dirty="0" smtClean="0">
                <a:effectLst>
                  <a:outerShdw blurRad="50800" dist="38100" dir="2700000" algn="tl" rotWithShape="0">
                    <a:prstClr val="black">
                      <a:alpha val="40000"/>
                    </a:prstClr>
                  </a:outerShdw>
                </a:effectLst>
                <a:latin typeface="Gadugi" panose="020B0502040204020203" pitchFamily="34" charset="0"/>
              </a:rPr>
              <a:t>667 A.2d 537, 538 (1995)</a:t>
            </a:r>
            <a:endParaRPr lang="en-US" sz="3200" dirty="0" smtClean="0">
              <a:effectLst>
                <a:outerShdw blurRad="50800" dist="38100" dir="2700000" algn="tl" rotWithShape="0">
                  <a:prstClr val="black">
                    <a:alpha val="40000"/>
                  </a:prstClr>
                </a:outerShdw>
              </a:effectLst>
              <a:latin typeface="Gadugi" panose="020B0502040204020203" pitchFamily="34" charset="0"/>
            </a:endParaRPr>
          </a:p>
          <a:p>
            <a:pPr>
              <a:lnSpc>
                <a:spcPct val="100000"/>
              </a:lnSpc>
              <a:spcBef>
                <a:spcPts val="600"/>
              </a:spcBef>
              <a:spcAft>
                <a:spcPts val="600"/>
              </a:spcAft>
            </a:pPr>
            <a:endParaRPr lang="en-US" sz="3200" b="1" dirty="0">
              <a:effectLst>
                <a:outerShdw blurRad="50800" dist="38100" dir="2700000" algn="tl" rotWithShape="0">
                  <a:prstClr val="black">
                    <a:alpha val="40000"/>
                  </a:prstClr>
                </a:outerShdw>
              </a:effectLst>
              <a:latin typeface="Gadugi" panose="020B0502040204020203" pitchFamily="34" charset="0"/>
            </a:endParaRPr>
          </a:p>
        </p:txBody>
      </p:sp>
    </p:spTree>
    <p:custDataLst>
      <p:tags r:id="rId1"/>
    </p:custDataLst>
    <p:extLst>
      <p:ext uri="{BB962C8B-B14F-4D97-AF65-F5344CB8AC3E}">
        <p14:creationId xmlns:p14="http://schemas.microsoft.com/office/powerpoint/2010/main" val="36486646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par>
                          <p:cTn id="18" fill="hold">
                            <p:stCondLst>
                              <p:cond delay="500"/>
                            </p:stCondLst>
                            <p:childTnLst>
                              <p:par>
                                <p:cTn id="19" presetID="10" presetClass="entr" presetSubtype="0" fill="hold" grpId="0" nodeType="afterEffect">
                                  <p:stCondLst>
                                    <p:cond delay="25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500"/>
                                        <p:tgtEl>
                                          <p:spTgt spid="3">
                                            <p:txEl>
                                              <p:pRg st="3" end="3"/>
                                            </p:txEl>
                                          </p:spTgt>
                                        </p:tgtEl>
                                      </p:cBhvr>
                                    </p:animEffect>
                                  </p:childTnLst>
                                </p:cTn>
                              </p:par>
                            </p:childTnLst>
                          </p:cTn>
                        </p:par>
                        <p:par>
                          <p:cTn id="22" fill="hold">
                            <p:stCondLst>
                              <p:cond delay="1250"/>
                            </p:stCondLst>
                            <p:childTnLst>
                              <p:par>
                                <p:cTn id="23" presetID="10" presetClass="entr" presetSubtype="0" fill="hold" grpId="0" nodeType="afterEffect">
                                  <p:stCondLst>
                                    <p:cond delay="25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13854" y="0"/>
            <a:ext cx="8763000" cy="685800"/>
          </a:xfrm>
        </p:spPr>
        <p:txBody>
          <a:bodyPr>
            <a:noAutofit/>
          </a:bodyPr>
          <a:lstStyle/>
          <a:p>
            <a:pPr algn="ctr"/>
            <a:r>
              <a:rPr lang="en-US" sz="4000" dirty="0" smtClean="0">
                <a:effectLst>
                  <a:outerShdw blurRad="50800" dist="38100" dir="2700000" algn="tl" rotWithShape="0">
                    <a:prstClr val="black">
                      <a:alpha val="40000"/>
                    </a:prstClr>
                  </a:outerShdw>
                </a:effectLst>
                <a:latin typeface="Gadugi" panose="020B0502040204020203" pitchFamily="34" charset="0"/>
              </a:rPr>
              <a:t/>
            </a:r>
            <a:br>
              <a:rPr lang="en-US" sz="4000" dirty="0" smtClean="0">
                <a:effectLst>
                  <a:outerShdw blurRad="50800" dist="38100" dir="2700000" algn="tl" rotWithShape="0">
                    <a:prstClr val="black">
                      <a:alpha val="40000"/>
                    </a:prstClr>
                  </a:outerShdw>
                </a:effectLst>
                <a:latin typeface="Gadugi" panose="020B0502040204020203" pitchFamily="34" charset="0"/>
              </a:rPr>
            </a:br>
            <a:r>
              <a:rPr lang="en-US" sz="4000" i="1" dirty="0" smtClean="0">
                <a:effectLst>
                  <a:outerShdw blurRad="50800" dist="38100" dir="2700000" algn="tl" rotWithShape="0">
                    <a:prstClr val="black">
                      <a:alpha val="40000"/>
                    </a:prstClr>
                  </a:outerShdw>
                </a:effectLst>
                <a:latin typeface="Gadugi" panose="020B0502040204020203" pitchFamily="34" charset="0"/>
              </a:rPr>
              <a:t>And we mean it!  </a:t>
            </a:r>
            <a:r>
              <a:rPr lang="en-US" sz="4000" dirty="0" smtClean="0">
                <a:effectLst>
                  <a:outerShdw blurRad="50800" dist="38100" dir="2700000" algn="tl" rotWithShape="0">
                    <a:prstClr val="black">
                      <a:alpha val="40000"/>
                    </a:prstClr>
                  </a:outerShdw>
                </a:effectLst>
                <a:latin typeface="Gadugi" panose="020B0502040204020203" pitchFamily="34" charset="0"/>
              </a:rPr>
              <a:t>Post-</a:t>
            </a:r>
            <a:r>
              <a:rPr lang="en-US" sz="4000" i="1" dirty="0" smtClean="0">
                <a:effectLst>
                  <a:outerShdw blurRad="50800" dist="38100" dir="2700000" algn="tl" rotWithShape="0">
                    <a:prstClr val="black">
                      <a:alpha val="40000"/>
                    </a:prstClr>
                  </a:outerShdw>
                </a:effectLst>
                <a:latin typeface="Gadugi" panose="020B0502040204020203" pitchFamily="34" charset="0"/>
              </a:rPr>
              <a:t>Kelvey</a:t>
            </a:r>
            <a:r>
              <a:rPr lang="en-US" sz="4000" dirty="0" smtClean="0">
                <a:effectLst>
                  <a:outerShdw blurRad="50800" dist="38100" dir="2700000" algn="tl" rotWithShape="0">
                    <a:prstClr val="black">
                      <a:alpha val="40000"/>
                    </a:prstClr>
                  </a:outerShdw>
                </a:effectLst>
                <a:latin typeface="Gadugi" panose="020B0502040204020203" pitchFamily="34" charset="0"/>
              </a:rPr>
              <a:t> </a:t>
            </a:r>
            <a:r>
              <a:rPr lang="en-US" sz="4000" dirty="0" smtClean="0">
                <a:effectLst>
                  <a:outerShdw blurRad="50800" dist="38100" dir="2700000" algn="tl" rotWithShape="0">
                    <a:prstClr val="black">
                      <a:alpha val="40000"/>
                    </a:prstClr>
                  </a:outerShdw>
                </a:effectLst>
                <a:latin typeface="Gadugi" panose="020B0502040204020203" pitchFamily="34" charset="0"/>
              </a:rPr>
              <a:t>Rulings</a:t>
            </a:r>
            <a:endParaRPr lang="en-US" sz="4000" i="1" dirty="0">
              <a:effectLst>
                <a:outerShdw blurRad="50800" dist="38100" dir="2700000" algn="tl" rotWithShape="0">
                  <a:prstClr val="black">
                    <a:alpha val="40000"/>
                  </a:prstClr>
                </a:outerShdw>
              </a:effectLst>
              <a:latin typeface="Gadugi" panose="020B0502040204020203" pitchFamily="34" charset="0"/>
            </a:endParaRPr>
          </a:p>
        </p:txBody>
      </p:sp>
      <p:sp>
        <p:nvSpPr>
          <p:cNvPr id="3" name="Content Placeholder 2"/>
          <p:cNvSpPr>
            <a:spLocks noGrp="1"/>
          </p:cNvSpPr>
          <p:nvPr>
            <p:ph idx="1"/>
            <p:custDataLst>
              <p:tags r:id="rId3"/>
            </p:custDataLst>
          </p:nvPr>
        </p:nvSpPr>
        <p:spPr>
          <a:xfrm>
            <a:off x="533399" y="1066800"/>
            <a:ext cx="8243455" cy="3048000"/>
          </a:xfrm>
        </p:spPr>
        <p:txBody>
          <a:bodyPr>
            <a:noAutofit/>
          </a:bodyPr>
          <a:lstStyle/>
          <a:p>
            <a:pPr>
              <a:lnSpc>
                <a:spcPct val="100000"/>
              </a:lnSpc>
              <a:spcBef>
                <a:spcPts val="600"/>
              </a:spcBef>
              <a:spcAft>
                <a:spcPts val="600"/>
              </a:spcAft>
            </a:pPr>
            <a:r>
              <a:rPr lang="en-US" sz="3200" dirty="0" smtClean="0">
                <a:effectLst>
                  <a:outerShdw blurRad="50800" dist="38100" dir="2700000" algn="tl" rotWithShape="0">
                    <a:prstClr val="black">
                      <a:alpha val="40000"/>
                    </a:prstClr>
                  </a:outerShdw>
                </a:effectLst>
                <a:latin typeface="Gadugi" panose="020B0502040204020203" pitchFamily="34" charset="0"/>
              </a:rPr>
              <a:t>In deposition in medical malpractice case, defendant doctor was asked to explain the standard of care applicable to his treatment of the plaintiff.</a:t>
            </a:r>
          </a:p>
          <a:p>
            <a:pPr>
              <a:lnSpc>
                <a:spcPct val="100000"/>
              </a:lnSpc>
              <a:spcBef>
                <a:spcPts val="600"/>
              </a:spcBef>
              <a:spcAft>
                <a:spcPts val="600"/>
              </a:spcAft>
            </a:pPr>
            <a:r>
              <a:rPr lang="en-US" sz="3200" dirty="0" smtClean="0">
                <a:effectLst>
                  <a:outerShdw blurRad="50800" dist="38100" dir="2700000" algn="tl" rotWithShape="0">
                    <a:prstClr val="black">
                      <a:alpha val="40000"/>
                    </a:prstClr>
                  </a:outerShdw>
                </a:effectLst>
                <a:latin typeface="Gadugi" panose="020B0502040204020203" pitchFamily="34" charset="0"/>
              </a:rPr>
              <a:t>Defense </a:t>
            </a:r>
            <a:r>
              <a:rPr lang="en-US" sz="3200" dirty="0" smtClean="0">
                <a:effectLst>
                  <a:outerShdw blurRad="50800" dist="38100" dir="2700000" algn="tl" rotWithShape="0">
                    <a:prstClr val="black">
                      <a:alpha val="40000"/>
                    </a:prstClr>
                  </a:outerShdw>
                </a:effectLst>
                <a:latin typeface="Gadugi" panose="020B0502040204020203" pitchFamily="34" charset="0"/>
              </a:rPr>
              <a:t>counsel directed him not to.</a:t>
            </a:r>
          </a:p>
          <a:p>
            <a:pPr>
              <a:lnSpc>
                <a:spcPct val="100000"/>
              </a:lnSpc>
              <a:spcBef>
                <a:spcPts val="600"/>
              </a:spcBef>
              <a:spcAft>
                <a:spcPts val="600"/>
              </a:spcAft>
            </a:pPr>
            <a:r>
              <a:rPr lang="en-US" sz="3200" dirty="0" smtClean="0">
                <a:effectLst>
                  <a:outerShdw blurRad="50800" dist="38100" dir="2700000" algn="tl" rotWithShape="0">
                    <a:prstClr val="black">
                      <a:alpha val="40000"/>
                    </a:prstClr>
                  </a:outerShdw>
                </a:effectLst>
                <a:latin typeface="Gadugi" panose="020B0502040204020203" pitchFamily="34" charset="0"/>
              </a:rPr>
              <a:t>RI Supreme Court held:  </a:t>
            </a:r>
          </a:p>
          <a:p>
            <a:pPr marL="342900" lvl="1" indent="0">
              <a:lnSpc>
                <a:spcPct val="100000"/>
              </a:lnSpc>
              <a:spcBef>
                <a:spcPts val="600"/>
              </a:spcBef>
              <a:spcAft>
                <a:spcPts val="600"/>
              </a:spcAft>
              <a:buNone/>
            </a:pPr>
            <a:r>
              <a:rPr lang="en-US" sz="3200" b="1" dirty="0" smtClean="0">
                <a:effectLst>
                  <a:outerShdw blurRad="50800" dist="38100" dir="2700000" algn="tl" rotWithShape="0">
                    <a:prstClr val="black">
                      <a:alpha val="40000"/>
                    </a:prstClr>
                  </a:outerShdw>
                </a:effectLst>
                <a:latin typeface="Gadugi" panose="020B0502040204020203" pitchFamily="34" charset="0"/>
              </a:rPr>
              <a:t>Improper.</a:t>
            </a:r>
            <a:r>
              <a:rPr lang="en-US" sz="3200" dirty="0" smtClean="0">
                <a:effectLst>
                  <a:outerShdw blurRad="50800" dist="38100" dir="2700000" algn="tl" rotWithShape="0">
                    <a:prstClr val="black">
                      <a:alpha val="40000"/>
                    </a:prstClr>
                  </a:outerShdw>
                </a:effectLst>
                <a:latin typeface="Gadugi" panose="020B0502040204020203" pitchFamily="34" charset="0"/>
              </a:rPr>
              <a:t> The motion judge was correct that “no privilege existed.”</a:t>
            </a:r>
          </a:p>
          <a:p>
            <a:pPr marL="0" indent="0">
              <a:lnSpc>
                <a:spcPct val="100000"/>
              </a:lnSpc>
              <a:spcBef>
                <a:spcPts val="600"/>
              </a:spcBef>
              <a:spcAft>
                <a:spcPts val="600"/>
              </a:spcAft>
              <a:buNone/>
            </a:pPr>
            <a:r>
              <a:rPr lang="en-US" sz="3200" i="1" dirty="0" smtClean="0">
                <a:effectLst>
                  <a:outerShdw blurRad="50800" dist="38100" dir="2700000" algn="tl" rotWithShape="0">
                    <a:prstClr val="black">
                      <a:alpha val="40000"/>
                    </a:prstClr>
                  </a:outerShdw>
                </a:effectLst>
                <a:latin typeface="Gadugi" panose="020B0502040204020203" pitchFamily="34" charset="0"/>
              </a:rPr>
              <a:t>Menard v. Blazer, </a:t>
            </a:r>
            <a:r>
              <a:rPr lang="en-US" sz="3200" dirty="0" smtClean="0">
                <a:effectLst>
                  <a:outerShdw blurRad="50800" dist="38100" dir="2700000" algn="tl" rotWithShape="0">
                    <a:prstClr val="black">
                      <a:alpha val="40000"/>
                    </a:prstClr>
                  </a:outerShdw>
                </a:effectLst>
                <a:latin typeface="Gadugi" panose="020B0502040204020203" pitchFamily="34" charset="0"/>
              </a:rPr>
              <a:t>669 A.2d 1160, 1162 (1996)</a:t>
            </a:r>
            <a:endParaRPr lang="en-US" sz="3200" dirty="0" smtClean="0">
              <a:effectLst>
                <a:outerShdw blurRad="50800" dist="38100" dir="2700000" algn="tl" rotWithShape="0">
                  <a:prstClr val="black">
                    <a:alpha val="40000"/>
                  </a:prstClr>
                </a:outerShdw>
              </a:effectLst>
              <a:latin typeface="Gadugi" panose="020B0502040204020203" pitchFamily="34" charset="0"/>
            </a:endParaRPr>
          </a:p>
          <a:p>
            <a:pPr>
              <a:lnSpc>
                <a:spcPct val="100000"/>
              </a:lnSpc>
              <a:spcBef>
                <a:spcPts val="600"/>
              </a:spcBef>
              <a:spcAft>
                <a:spcPts val="600"/>
              </a:spcAft>
            </a:pPr>
            <a:endParaRPr lang="en-US" sz="3200" b="1" dirty="0">
              <a:effectLst>
                <a:outerShdw blurRad="50800" dist="38100" dir="2700000" algn="tl" rotWithShape="0">
                  <a:prstClr val="black">
                    <a:alpha val="40000"/>
                  </a:prstClr>
                </a:outerShdw>
              </a:effectLst>
              <a:latin typeface="Gadugi" panose="020B0502040204020203" pitchFamily="34" charset="0"/>
            </a:endParaRPr>
          </a:p>
        </p:txBody>
      </p:sp>
    </p:spTree>
    <p:custDataLst>
      <p:tags r:id="rId1"/>
    </p:custDataLst>
    <p:extLst>
      <p:ext uri="{BB962C8B-B14F-4D97-AF65-F5344CB8AC3E}">
        <p14:creationId xmlns:p14="http://schemas.microsoft.com/office/powerpoint/2010/main" val="14864107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par>
                          <p:cTn id="18" fill="hold">
                            <p:stCondLst>
                              <p:cond delay="500"/>
                            </p:stCondLst>
                            <p:childTnLst>
                              <p:par>
                                <p:cTn id="19" presetID="10" presetClass="entr" presetSubtype="0" fill="hold" grpId="0" nodeType="afterEffect">
                                  <p:stCondLst>
                                    <p:cond delay="25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500"/>
                                        <p:tgtEl>
                                          <p:spTgt spid="3">
                                            <p:txEl>
                                              <p:pRg st="3" end="3"/>
                                            </p:txEl>
                                          </p:spTgt>
                                        </p:tgtEl>
                                      </p:cBhvr>
                                    </p:animEffect>
                                  </p:childTnLst>
                                </p:cTn>
                              </p:par>
                            </p:childTnLst>
                          </p:cTn>
                        </p:par>
                        <p:par>
                          <p:cTn id="22" fill="hold">
                            <p:stCondLst>
                              <p:cond delay="1250"/>
                            </p:stCondLst>
                            <p:childTnLst>
                              <p:par>
                                <p:cTn id="23" presetID="10" presetClass="entr" presetSubtype="0" fill="hold" grpId="0" nodeType="afterEffect">
                                  <p:stCondLst>
                                    <p:cond delay="25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13854" y="0"/>
            <a:ext cx="8763000" cy="685800"/>
          </a:xfrm>
        </p:spPr>
        <p:txBody>
          <a:bodyPr>
            <a:noAutofit/>
          </a:bodyPr>
          <a:lstStyle/>
          <a:p>
            <a:pPr algn="ctr"/>
            <a:r>
              <a:rPr lang="en-US" sz="4000" dirty="0" smtClean="0">
                <a:effectLst>
                  <a:outerShdw blurRad="50800" dist="38100" dir="2700000" algn="tl" rotWithShape="0">
                    <a:prstClr val="black">
                      <a:alpha val="40000"/>
                    </a:prstClr>
                  </a:outerShdw>
                </a:effectLst>
                <a:latin typeface="Gadugi" panose="020B0502040204020203" pitchFamily="34" charset="0"/>
              </a:rPr>
              <a:t/>
            </a:r>
            <a:br>
              <a:rPr lang="en-US" sz="4000" dirty="0" smtClean="0">
                <a:effectLst>
                  <a:outerShdw blurRad="50800" dist="38100" dir="2700000" algn="tl" rotWithShape="0">
                    <a:prstClr val="black">
                      <a:alpha val="40000"/>
                    </a:prstClr>
                  </a:outerShdw>
                </a:effectLst>
                <a:latin typeface="Gadugi" panose="020B0502040204020203" pitchFamily="34" charset="0"/>
              </a:rPr>
            </a:br>
            <a:r>
              <a:rPr lang="en-US" sz="4000" i="1" dirty="0" smtClean="0">
                <a:effectLst>
                  <a:outerShdw blurRad="50800" dist="38100" dir="2700000" algn="tl" rotWithShape="0">
                    <a:prstClr val="black">
                      <a:alpha val="40000"/>
                    </a:prstClr>
                  </a:outerShdw>
                </a:effectLst>
                <a:latin typeface="Gadugi" panose="020B0502040204020203" pitchFamily="34" charset="0"/>
              </a:rPr>
              <a:t>And we mean it!  </a:t>
            </a:r>
            <a:r>
              <a:rPr lang="en-US" sz="4000" dirty="0" smtClean="0">
                <a:effectLst>
                  <a:outerShdw blurRad="50800" dist="38100" dir="2700000" algn="tl" rotWithShape="0">
                    <a:prstClr val="black">
                      <a:alpha val="40000"/>
                    </a:prstClr>
                  </a:outerShdw>
                </a:effectLst>
                <a:latin typeface="Gadugi" panose="020B0502040204020203" pitchFamily="34" charset="0"/>
              </a:rPr>
              <a:t>Post-</a:t>
            </a:r>
            <a:r>
              <a:rPr lang="en-US" sz="4000" i="1" dirty="0" smtClean="0">
                <a:effectLst>
                  <a:outerShdw blurRad="50800" dist="38100" dir="2700000" algn="tl" rotWithShape="0">
                    <a:prstClr val="black">
                      <a:alpha val="40000"/>
                    </a:prstClr>
                  </a:outerShdw>
                </a:effectLst>
                <a:latin typeface="Gadugi" panose="020B0502040204020203" pitchFamily="34" charset="0"/>
              </a:rPr>
              <a:t>Kelvey</a:t>
            </a:r>
            <a:r>
              <a:rPr lang="en-US" sz="4000" dirty="0" smtClean="0">
                <a:effectLst>
                  <a:outerShdw blurRad="50800" dist="38100" dir="2700000" algn="tl" rotWithShape="0">
                    <a:prstClr val="black">
                      <a:alpha val="40000"/>
                    </a:prstClr>
                  </a:outerShdw>
                </a:effectLst>
                <a:latin typeface="Gadugi" panose="020B0502040204020203" pitchFamily="34" charset="0"/>
              </a:rPr>
              <a:t> </a:t>
            </a:r>
            <a:r>
              <a:rPr lang="en-US" sz="4000" dirty="0" smtClean="0">
                <a:effectLst>
                  <a:outerShdw blurRad="50800" dist="38100" dir="2700000" algn="tl" rotWithShape="0">
                    <a:prstClr val="black">
                      <a:alpha val="40000"/>
                    </a:prstClr>
                  </a:outerShdw>
                </a:effectLst>
                <a:latin typeface="Gadugi" panose="020B0502040204020203" pitchFamily="34" charset="0"/>
              </a:rPr>
              <a:t>Rulings</a:t>
            </a:r>
            <a:endParaRPr lang="en-US" sz="4000" i="1" dirty="0">
              <a:effectLst>
                <a:outerShdw blurRad="50800" dist="38100" dir="2700000" algn="tl" rotWithShape="0">
                  <a:prstClr val="black">
                    <a:alpha val="40000"/>
                  </a:prstClr>
                </a:outerShdw>
              </a:effectLst>
              <a:latin typeface="Gadugi" panose="020B0502040204020203" pitchFamily="34" charset="0"/>
            </a:endParaRPr>
          </a:p>
        </p:txBody>
      </p:sp>
      <p:sp>
        <p:nvSpPr>
          <p:cNvPr id="3" name="Content Placeholder 2"/>
          <p:cNvSpPr>
            <a:spLocks noGrp="1"/>
          </p:cNvSpPr>
          <p:nvPr>
            <p:ph idx="1"/>
            <p:custDataLst>
              <p:tags r:id="rId3"/>
            </p:custDataLst>
          </p:nvPr>
        </p:nvSpPr>
        <p:spPr>
          <a:xfrm>
            <a:off x="318653" y="1143000"/>
            <a:ext cx="8458201" cy="3048000"/>
          </a:xfrm>
        </p:spPr>
        <p:txBody>
          <a:bodyPr>
            <a:noAutofit/>
          </a:bodyPr>
          <a:lstStyle/>
          <a:p>
            <a:pPr>
              <a:lnSpc>
                <a:spcPct val="100000"/>
              </a:lnSpc>
              <a:spcBef>
                <a:spcPts val="600"/>
              </a:spcBef>
              <a:spcAft>
                <a:spcPts val="600"/>
              </a:spcAft>
            </a:pPr>
            <a:r>
              <a:rPr lang="en-US" sz="3000" dirty="0" smtClean="0">
                <a:effectLst>
                  <a:outerShdw blurRad="50800" dist="38100" dir="2700000" algn="tl" rotWithShape="0">
                    <a:prstClr val="black">
                      <a:alpha val="40000"/>
                    </a:prstClr>
                  </a:outerShdw>
                </a:effectLst>
                <a:latin typeface="Gadugi" panose="020B0502040204020203" pitchFamily="34" charset="0"/>
              </a:rPr>
              <a:t>In deposition in personal injury case against hotel, staff were asked what facts they told the insurance investigator after the accident.</a:t>
            </a:r>
          </a:p>
          <a:p>
            <a:pPr>
              <a:lnSpc>
                <a:spcPct val="100000"/>
              </a:lnSpc>
              <a:spcBef>
                <a:spcPts val="600"/>
              </a:spcBef>
              <a:spcAft>
                <a:spcPts val="600"/>
              </a:spcAft>
            </a:pPr>
            <a:r>
              <a:rPr lang="en-US" sz="3000" dirty="0" smtClean="0">
                <a:effectLst>
                  <a:outerShdw blurRad="50800" dist="38100" dir="2700000" algn="tl" rotWithShape="0">
                    <a:prstClr val="black">
                      <a:alpha val="40000"/>
                    </a:prstClr>
                  </a:outerShdw>
                </a:effectLst>
                <a:latin typeface="Gadugi" panose="020B0502040204020203" pitchFamily="34" charset="0"/>
              </a:rPr>
              <a:t>Defense </a:t>
            </a:r>
            <a:r>
              <a:rPr lang="en-US" sz="3000" dirty="0" smtClean="0">
                <a:effectLst>
                  <a:outerShdw blurRad="50800" dist="38100" dir="2700000" algn="tl" rotWithShape="0">
                    <a:prstClr val="black">
                      <a:alpha val="40000"/>
                    </a:prstClr>
                  </a:outerShdw>
                </a:effectLst>
                <a:latin typeface="Gadugi" panose="020B0502040204020203" pitchFamily="34" charset="0"/>
              </a:rPr>
              <a:t>counsel told them not to answer.</a:t>
            </a:r>
          </a:p>
          <a:p>
            <a:pPr>
              <a:lnSpc>
                <a:spcPct val="100000"/>
              </a:lnSpc>
              <a:spcBef>
                <a:spcPts val="600"/>
              </a:spcBef>
              <a:spcAft>
                <a:spcPts val="600"/>
              </a:spcAft>
            </a:pPr>
            <a:r>
              <a:rPr lang="en-US" sz="3000" dirty="0" smtClean="0">
                <a:effectLst>
                  <a:outerShdw blurRad="50800" dist="38100" dir="2700000" algn="tl" rotWithShape="0">
                    <a:prstClr val="black">
                      <a:alpha val="40000"/>
                    </a:prstClr>
                  </a:outerShdw>
                </a:effectLst>
                <a:latin typeface="Gadugi" panose="020B0502040204020203" pitchFamily="34" charset="0"/>
              </a:rPr>
              <a:t>RI Supreme Court held:  </a:t>
            </a:r>
          </a:p>
          <a:p>
            <a:pPr marL="342900" lvl="1" indent="0">
              <a:lnSpc>
                <a:spcPct val="100000"/>
              </a:lnSpc>
              <a:spcBef>
                <a:spcPts val="600"/>
              </a:spcBef>
              <a:spcAft>
                <a:spcPts val="600"/>
              </a:spcAft>
              <a:buNone/>
            </a:pPr>
            <a:r>
              <a:rPr lang="en-US" sz="3000" b="1" dirty="0" smtClean="0">
                <a:effectLst>
                  <a:outerShdw blurRad="50800" dist="38100" dir="2700000" algn="tl" rotWithShape="0">
                    <a:prstClr val="black">
                      <a:alpha val="40000"/>
                    </a:prstClr>
                  </a:outerShdw>
                </a:effectLst>
                <a:latin typeface="Gadugi" panose="020B0502040204020203" pitchFamily="34" charset="0"/>
              </a:rPr>
              <a:t>Improper.</a:t>
            </a:r>
            <a:r>
              <a:rPr lang="en-US" sz="3000" dirty="0" smtClean="0">
                <a:effectLst>
                  <a:outerShdw blurRad="50800" dist="38100" dir="2700000" algn="tl" rotWithShape="0">
                    <a:prstClr val="black">
                      <a:alpha val="40000"/>
                    </a:prstClr>
                  </a:outerShdw>
                </a:effectLst>
                <a:latin typeface="Gadugi" panose="020B0502040204020203" pitchFamily="34" charset="0"/>
              </a:rPr>
              <a:t> “</a:t>
            </a:r>
            <a:r>
              <a:rPr lang="en-US" sz="3000" dirty="0">
                <a:effectLst>
                  <a:outerShdw blurRad="50800" dist="38100" dir="2700000" algn="tl" rotWithShape="0">
                    <a:prstClr val="black">
                      <a:alpha val="40000"/>
                    </a:prstClr>
                  </a:outerShdw>
                </a:effectLst>
                <a:latin typeface="Gadugi" panose="020B0502040204020203" pitchFamily="34" charset="0"/>
              </a:rPr>
              <a:t>Witnesses in our state courts do not become the exclusive property of whatever litigant first contacts and interviews them</a:t>
            </a:r>
            <a:r>
              <a:rPr lang="en-US" sz="3000" dirty="0" smtClean="0">
                <a:effectLst>
                  <a:outerShdw blurRad="50800" dist="38100" dir="2700000" algn="tl" rotWithShape="0">
                    <a:prstClr val="black">
                      <a:alpha val="40000"/>
                    </a:prstClr>
                  </a:outerShdw>
                </a:effectLst>
                <a:latin typeface="Gadugi" panose="020B0502040204020203" pitchFamily="34" charset="0"/>
              </a:rPr>
              <a:t>.”</a:t>
            </a:r>
          </a:p>
          <a:p>
            <a:pPr marL="0" indent="0">
              <a:lnSpc>
                <a:spcPct val="100000"/>
              </a:lnSpc>
              <a:spcBef>
                <a:spcPts val="600"/>
              </a:spcBef>
              <a:spcAft>
                <a:spcPts val="600"/>
              </a:spcAft>
              <a:buNone/>
            </a:pPr>
            <a:r>
              <a:rPr lang="en-US" sz="3000" i="1" dirty="0" smtClean="0">
                <a:effectLst>
                  <a:outerShdw blurRad="50800" dist="38100" dir="2700000" algn="tl" rotWithShape="0">
                    <a:prstClr val="black">
                      <a:alpha val="40000"/>
                    </a:prstClr>
                  </a:outerShdw>
                </a:effectLst>
                <a:latin typeface="Gadugi" panose="020B0502040204020203" pitchFamily="34" charset="0"/>
              </a:rPr>
              <a:t>Menard v. Blazer, </a:t>
            </a:r>
            <a:r>
              <a:rPr lang="en-US" sz="3000" dirty="0" smtClean="0">
                <a:effectLst>
                  <a:outerShdw blurRad="50800" dist="38100" dir="2700000" algn="tl" rotWithShape="0">
                    <a:prstClr val="black">
                      <a:alpha val="40000"/>
                    </a:prstClr>
                  </a:outerShdw>
                </a:effectLst>
                <a:latin typeface="Gadugi" panose="020B0502040204020203" pitchFamily="34" charset="0"/>
              </a:rPr>
              <a:t>669 A.2d 1160, 1162 (1996)</a:t>
            </a:r>
            <a:endParaRPr lang="en-US" sz="3000" dirty="0" smtClean="0">
              <a:effectLst>
                <a:outerShdw blurRad="50800" dist="38100" dir="2700000" algn="tl" rotWithShape="0">
                  <a:prstClr val="black">
                    <a:alpha val="40000"/>
                  </a:prstClr>
                </a:outerShdw>
              </a:effectLst>
              <a:latin typeface="Gadugi" panose="020B0502040204020203" pitchFamily="34" charset="0"/>
            </a:endParaRPr>
          </a:p>
          <a:p>
            <a:pPr>
              <a:lnSpc>
                <a:spcPct val="100000"/>
              </a:lnSpc>
              <a:spcBef>
                <a:spcPts val="600"/>
              </a:spcBef>
              <a:spcAft>
                <a:spcPts val="600"/>
              </a:spcAft>
            </a:pPr>
            <a:endParaRPr lang="en-US" sz="3000" b="1" dirty="0">
              <a:effectLst>
                <a:outerShdw blurRad="50800" dist="38100" dir="2700000" algn="tl" rotWithShape="0">
                  <a:prstClr val="black">
                    <a:alpha val="40000"/>
                  </a:prstClr>
                </a:outerShdw>
              </a:effectLst>
              <a:latin typeface="Gadugi" panose="020B0502040204020203" pitchFamily="34" charset="0"/>
            </a:endParaRPr>
          </a:p>
        </p:txBody>
      </p:sp>
    </p:spTree>
    <p:custDataLst>
      <p:tags r:id="rId1"/>
    </p:custDataLst>
    <p:extLst>
      <p:ext uri="{BB962C8B-B14F-4D97-AF65-F5344CB8AC3E}">
        <p14:creationId xmlns:p14="http://schemas.microsoft.com/office/powerpoint/2010/main" val="32088932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par>
                          <p:cTn id="18" fill="hold">
                            <p:stCondLst>
                              <p:cond delay="500"/>
                            </p:stCondLst>
                            <p:childTnLst>
                              <p:par>
                                <p:cTn id="19" presetID="10" presetClass="entr" presetSubtype="0" fill="hold" grpId="0" nodeType="afterEffect">
                                  <p:stCondLst>
                                    <p:cond delay="25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500"/>
                                        <p:tgtEl>
                                          <p:spTgt spid="3">
                                            <p:txEl>
                                              <p:pRg st="3" end="3"/>
                                            </p:txEl>
                                          </p:spTgt>
                                        </p:tgtEl>
                                      </p:cBhvr>
                                    </p:animEffect>
                                  </p:childTnLst>
                                </p:cTn>
                              </p:par>
                            </p:childTnLst>
                          </p:cTn>
                        </p:par>
                        <p:par>
                          <p:cTn id="22" fill="hold">
                            <p:stCondLst>
                              <p:cond delay="1250"/>
                            </p:stCondLst>
                            <p:childTnLst>
                              <p:par>
                                <p:cTn id="23" presetID="10" presetClass="entr" presetSubtype="0" fill="hold" grpId="0" nodeType="afterEffect">
                                  <p:stCondLst>
                                    <p:cond delay="25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13854" y="0"/>
            <a:ext cx="8763000" cy="685800"/>
          </a:xfrm>
        </p:spPr>
        <p:txBody>
          <a:bodyPr>
            <a:noAutofit/>
          </a:bodyPr>
          <a:lstStyle/>
          <a:p>
            <a:pPr algn="ctr"/>
            <a:r>
              <a:rPr lang="en-US" sz="4000" dirty="0" smtClean="0">
                <a:effectLst>
                  <a:outerShdw blurRad="50800" dist="38100" dir="2700000" algn="tl" rotWithShape="0">
                    <a:prstClr val="black">
                      <a:alpha val="40000"/>
                    </a:prstClr>
                  </a:outerShdw>
                </a:effectLst>
                <a:latin typeface="Gadugi" panose="020B0502040204020203" pitchFamily="34" charset="0"/>
              </a:rPr>
              <a:t/>
            </a:r>
            <a:br>
              <a:rPr lang="en-US" sz="4000" dirty="0" smtClean="0">
                <a:effectLst>
                  <a:outerShdw blurRad="50800" dist="38100" dir="2700000" algn="tl" rotWithShape="0">
                    <a:prstClr val="black">
                      <a:alpha val="40000"/>
                    </a:prstClr>
                  </a:outerShdw>
                </a:effectLst>
                <a:latin typeface="Gadugi" panose="020B0502040204020203" pitchFamily="34" charset="0"/>
              </a:rPr>
            </a:br>
            <a:r>
              <a:rPr lang="en-US" sz="4000" i="1" dirty="0" smtClean="0">
                <a:effectLst>
                  <a:outerShdw blurRad="50800" dist="38100" dir="2700000" algn="tl" rotWithShape="0">
                    <a:prstClr val="black">
                      <a:alpha val="40000"/>
                    </a:prstClr>
                  </a:outerShdw>
                </a:effectLst>
                <a:latin typeface="Gadugi" panose="020B0502040204020203" pitchFamily="34" charset="0"/>
              </a:rPr>
              <a:t>Or maybe not?  </a:t>
            </a:r>
            <a:r>
              <a:rPr lang="en-US" sz="4000" dirty="0" smtClean="0">
                <a:effectLst>
                  <a:outerShdw blurRad="50800" dist="38100" dir="2700000" algn="tl" rotWithShape="0">
                    <a:prstClr val="black">
                      <a:alpha val="40000"/>
                    </a:prstClr>
                  </a:outerShdw>
                </a:effectLst>
                <a:latin typeface="Gadugi" panose="020B0502040204020203" pitchFamily="34" charset="0"/>
              </a:rPr>
              <a:t>Post-</a:t>
            </a:r>
            <a:r>
              <a:rPr lang="en-US" sz="4000" i="1" dirty="0" smtClean="0">
                <a:effectLst>
                  <a:outerShdw blurRad="50800" dist="38100" dir="2700000" algn="tl" rotWithShape="0">
                    <a:prstClr val="black">
                      <a:alpha val="40000"/>
                    </a:prstClr>
                  </a:outerShdw>
                </a:effectLst>
                <a:latin typeface="Gadugi" panose="020B0502040204020203" pitchFamily="34" charset="0"/>
              </a:rPr>
              <a:t>Kelvey</a:t>
            </a:r>
            <a:r>
              <a:rPr lang="en-US" sz="4000" dirty="0" smtClean="0">
                <a:effectLst>
                  <a:outerShdw blurRad="50800" dist="38100" dir="2700000" algn="tl" rotWithShape="0">
                    <a:prstClr val="black">
                      <a:alpha val="40000"/>
                    </a:prstClr>
                  </a:outerShdw>
                </a:effectLst>
                <a:latin typeface="Gadugi" panose="020B0502040204020203" pitchFamily="34" charset="0"/>
              </a:rPr>
              <a:t> </a:t>
            </a:r>
            <a:r>
              <a:rPr lang="en-US" sz="4000" dirty="0" smtClean="0">
                <a:effectLst>
                  <a:outerShdw blurRad="50800" dist="38100" dir="2700000" algn="tl" rotWithShape="0">
                    <a:prstClr val="black">
                      <a:alpha val="40000"/>
                    </a:prstClr>
                  </a:outerShdw>
                </a:effectLst>
                <a:latin typeface="Gadugi" panose="020B0502040204020203" pitchFamily="34" charset="0"/>
              </a:rPr>
              <a:t>Rulings</a:t>
            </a:r>
            <a:endParaRPr lang="en-US" sz="4000" i="1" dirty="0">
              <a:effectLst>
                <a:outerShdw blurRad="50800" dist="38100" dir="2700000" algn="tl" rotWithShape="0">
                  <a:prstClr val="black">
                    <a:alpha val="40000"/>
                  </a:prstClr>
                </a:outerShdw>
              </a:effectLst>
              <a:latin typeface="Gadugi" panose="020B0502040204020203" pitchFamily="34" charset="0"/>
            </a:endParaRPr>
          </a:p>
        </p:txBody>
      </p:sp>
      <p:sp>
        <p:nvSpPr>
          <p:cNvPr id="3" name="Content Placeholder 2"/>
          <p:cNvSpPr>
            <a:spLocks noGrp="1"/>
          </p:cNvSpPr>
          <p:nvPr>
            <p:ph idx="1"/>
            <p:custDataLst>
              <p:tags r:id="rId3"/>
            </p:custDataLst>
          </p:nvPr>
        </p:nvSpPr>
        <p:spPr>
          <a:xfrm>
            <a:off x="318653" y="1143000"/>
            <a:ext cx="8458201" cy="3048000"/>
          </a:xfrm>
        </p:spPr>
        <p:txBody>
          <a:bodyPr>
            <a:noAutofit/>
          </a:bodyPr>
          <a:lstStyle/>
          <a:p>
            <a:pPr>
              <a:lnSpc>
                <a:spcPct val="100000"/>
              </a:lnSpc>
              <a:spcBef>
                <a:spcPts val="600"/>
              </a:spcBef>
              <a:spcAft>
                <a:spcPts val="600"/>
              </a:spcAft>
            </a:pPr>
            <a:r>
              <a:rPr lang="en-US" sz="3000" dirty="0" smtClean="0">
                <a:effectLst>
                  <a:outerShdw blurRad="50800" dist="38100" dir="2700000" algn="tl" rotWithShape="0">
                    <a:prstClr val="black">
                      <a:alpha val="40000"/>
                    </a:prstClr>
                  </a:outerShdw>
                </a:effectLst>
                <a:latin typeface="Gadugi" panose="020B0502040204020203" pitchFamily="34" charset="0"/>
              </a:rPr>
              <a:t>In deposition in auto accident case, plaintiff’s counsel asked mother of injured minor reasons for her divorce and other personal matters.  </a:t>
            </a:r>
          </a:p>
          <a:p>
            <a:pPr>
              <a:lnSpc>
                <a:spcPct val="100000"/>
              </a:lnSpc>
              <a:spcBef>
                <a:spcPts val="600"/>
              </a:spcBef>
              <a:spcAft>
                <a:spcPts val="600"/>
              </a:spcAft>
            </a:pPr>
            <a:r>
              <a:rPr lang="en-US" sz="3000" dirty="0" smtClean="0">
                <a:effectLst>
                  <a:outerShdw blurRad="50800" dist="38100" dir="2700000" algn="tl" rotWithShape="0">
                    <a:prstClr val="black">
                      <a:alpha val="40000"/>
                    </a:prstClr>
                  </a:outerShdw>
                </a:effectLst>
                <a:latin typeface="Gadugi" panose="020B0502040204020203" pitchFamily="34" charset="0"/>
              </a:rPr>
              <a:t>Defense </a:t>
            </a:r>
            <a:r>
              <a:rPr lang="en-US" sz="3000" dirty="0" smtClean="0">
                <a:effectLst>
                  <a:outerShdw blurRad="50800" dist="38100" dir="2700000" algn="tl" rotWithShape="0">
                    <a:prstClr val="black">
                      <a:alpha val="40000"/>
                    </a:prstClr>
                  </a:outerShdw>
                </a:effectLst>
                <a:latin typeface="Gadugi" panose="020B0502040204020203" pitchFamily="34" charset="0"/>
              </a:rPr>
              <a:t>counsel directed her not to answer.</a:t>
            </a:r>
          </a:p>
          <a:p>
            <a:pPr>
              <a:lnSpc>
                <a:spcPct val="100000"/>
              </a:lnSpc>
              <a:spcBef>
                <a:spcPts val="600"/>
              </a:spcBef>
              <a:spcAft>
                <a:spcPts val="600"/>
              </a:spcAft>
            </a:pPr>
            <a:r>
              <a:rPr lang="en-US" sz="3000" dirty="0" smtClean="0">
                <a:effectLst>
                  <a:outerShdw blurRad="50800" dist="38100" dir="2700000" algn="tl" rotWithShape="0">
                    <a:prstClr val="black">
                      <a:alpha val="40000"/>
                    </a:prstClr>
                  </a:outerShdw>
                </a:effectLst>
                <a:latin typeface="Gadugi" panose="020B0502040204020203" pitchFamily="34" charset="0"/>
              </a:rPr>
              <a:t>RI Supreme Court held:  </a:t>
            </a:r>
          </a:p>
          <a:p>
            <a:pPr marL="342900" lvl="1" indent="0">
              <a:lnSpc>
                <a:spcPct val="100000"/>
              </a:lnSpc>
              <a:spcBef>
                <a:spcPts val="600"/>
              </a:spcBef>
              <a:spcAft>
                <a:spcPts val="600"/>
              </a:spcAft>
              <a:buNone/>
            </a:pPr>
            <a:r>
              <a:rPr lang="en-US" sz="3000" b="1" dirty="0" smtClean="0">
                <a:effectLst>
                  <a:outerShdw blurRad="50800" dist="38100" dir="2700000" algn="tl" rotWithShape="0">
                    <a:prstClr val="black">
                      <a:alpha val="40000"/>
                    </a:prstClr>
                  </a:outerShdw>
                </a:effectLst>
                <a:latin typeface="Gadugi" panose="020B0502040204020203" pitchFamily="34" charset="0"/>
              </a:rPr>
              <a:t>Improper, but </a:t>
            </a:r>
            <a:r>
              <a:rPr lang="en-US" sz="3000" dirty="0" smtClean="0">
                <a:effectLst>
                  <a:outerShdw blurRad="50800" dist="38100" dir="2700000" algn="tl" rotWithShape="0">
                    <a:prstClr val="black">
                      <a:alpha val="40000"/>
                    </a:prstClr>
                  </a:outerShdw>
                </a:effectLst>
                <a:latin typeface="Gadugi" panose="020B0502040204020203" pitchFamily="34" charset="0"/>
              </a:rPr>
              <a:t>“we nevertheless conclude that the hearing justice did not err in denying defendants’ motion to reopen discovery.”</a:t>
            </a:r>
          </a:p>
          <a:p>
            <a:pPr marL="0" indent="0">
              <a:lnSpc>
                <a:spcPct val="100000"/>
              </a:lnSpc>
              <a:spcBef>
                <a:spcPts val="600"/>
              </a:spcBef>
              <a:spcAft>
                <a:spcPts val="600"/>
              </a:spcAft>
              <a:buNone/>
            </a:pPr>
            <a:r>
              <a:rPr lang="en-US" sz="3000" i="1" dirty="0" smtClean="0">
                <a:effectLst>
                  <a:outerShdw blurRad="50800" dist="38100" dir="2700000" algn="tl" rotWithShape="0">
                    <a:prstClr val="black">
                      <a:alpha val="40000"/>
                    </a:prstClr>
                  </a:outerShdw>
                </a:effectLst>
                <a:latin typeface="Gadugi" panose="020B0502040204020203" pitchFamily="34" charset="0"/>
              </a:rPr>
              <a:t>Menard v. Blazer, </a:t>
            </a:r>
            <a:r>
              <a:rPr lang="en-US" sz="3000" dirty="0" smtClean="0">
                <a:effectLst>
                  <a:outerShdw blurRad="50800" dist="38100" dir="2700000" algn="tl" rotWithShape="0">
                    <a:prstClr val="black">
                      <a:alpha val="40000"/>
                    </a:prstClr>
                  </a:outerShdw>
                </a:effectLst>
                <a:latin typeface="Gadugi" panose="020B0502040204020203" pitchFamily="34" charset="0"/>
              </a:rPr>
              <a:t>669 A.2d 1160, 1162 (1996)</a:t>
            </a:r>
            <a:endParaRPr lang="en-US" sz="3000" dirty="0" smtClean="0">
              <a:effectLst>
                <a:outerShdw blurRad="50800" dist="38100" dir="2700000" algn="tl" rotWithShape="0">
                  <a:prstClr val="black">
                    <a:alpha val="40000"/>
                  </a:prstClr>
                </a:outerShdw>
              </a:effectLst>
              <a:latin typeface="Gadugi" panose="020B0502040204020203" pitchFamily="34" charset="0"/>
            </a:endParaRPr>
          </a:p>
          <a:p>
            <a:pPr>
              <a:lnSpc>
                <a:spcPct val="100000"/>
              </a:lnSpc>
              <a:spcBef>
                <a:spcPts val="600"/>
              </a:spcBef>
              <a:spcAft>
                <a:spcPts val="600"/>
              </a:spcAft>
            </a:pPr>
            <a:endParaRPr lang="en-US" sz="3000" b="1" dirty="0">
              <a:effectLst>
                <a:outerShdw blurRad="50800" dist="38100" dir="2700000" algn="tl" rotWithShape="0">
                  <a:prstClr val="black">
                    <a:alpha val="40000"/>
                  </a:prstClr>
                </a:outerShdw>
              </a:effectLst>
              <a:latin typeface="Gadugi" panose="020B0502040204020203" pitchFamily="34" charset="0"/>
            </a:endParaRPr>
          </a:p>
        </p:txBody>
      </p:sp>
    </p:spTree>
    <p:custDataLst>
      <p:tags r:id="rId1"/>
    </p:custDataLst>
    <p:extLst>
      <p:ext uri="{BB962C8B-B14F-4D97-AF65-F5344CB8AC3E}">
        <p14:creationId xmlns:p14="http://schemas.microsoft.com/office/powerpoint/2010/main" val="12264614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par>
                          <p:cTn id="18" fill="hold">
                            <p:stCondLst>
                              <p:cond delay="500"/>
                            </p:stCondLst>
                            <p:childTnLst>
                              <p:par>
                                <p:cTn id="19" presetID="10" presetClass="entr" presetSubtype="0" fill="hold" grpId="0" nodeType="afterEffect">
                                  <p:stCondLst>
                                    <p:cond delay="25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500"/>
                                        <p:tgtEl>
                                          <p:spTgt spid="3">
                                            <p:txEl>
                                              <p:pRg st="3" end="3"/>
                                            </p:txEl>
                                          </p:spTgt>
                                        </p:tgtEl>
                                      </p:cBhvr>
                                    </p:animEffect>
                                  </p:childTnLst>
                                </p:cTn>
                              </p:par>
                            </p:childTnLst>
                          </p:cTn>
                        </p:par>
                        <p:par>
                          <p:cTn id="22" fill="hold">
                            <p:stCondLst>
                              <p:cond delay="1250"/>
                            </p:stCondLst>
                            <p:childTnLst>
                              <p:par>
                                <p:cTn id="23" presetID="10" presetClass="entr" presetSubtype="0" fill="hold" grpId="0" nodeType="afterEffect">
                                  <p:stCondLst>
                                    <p:cond delay="25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304800"/>
            <a:ext cx="7467600" cy="769441"/>
          </a:xfrm>
          <a:prstGeom prst="rect">
            <a:avLst/>
          </a:prstGeom>
          <a:noFill/>
        </p:spPr>
        <p:txBody>
          <a:bodyPr wrap="square" rtlCol="0">
            <a:spAutoFit/>
          </a:bodyPr>
          <a:lstStyle/>
          <a:p>
            <a:pPr algn="ctr"/>
            <a:r>
              <a:rPr lang="en-US" sz="4400" dirty="0" smtClean="0">
                <a:effectLst>
                  <a:outerShdw blurRad="50800" dist="38100" dir="2700000" algn="tl" rotWithShape="0">
                    <a:prstClr val="black">
                      <a:alpha val="40000"/>
                    </a:prstClr>
                  </a:outerShdw>
                </a:effectLst>
                <a:latin typeface="Gadugi" panose="020B0502040204020203" pitchFamily="34" charset="0"/>
              </a:rPr>
              <a:t>What to do?</a:t>
            </a:r>
            <a:endParaRPr lang="en-US" sz="4400" dirty="0">
              <a:effectLst>
                <a:outerShdw blurRad="50800" dist="38100" dir="2700000" algn="tl" rotWithShape="0">
                  <a:prstClr val="black">
                    <a:alpha val="40000"/>
                  </a:prstClr>
                </a:outerShdw>
              </a:effectLst>
              <a:latin typeface="Gadugi" panose="020B0502040204020203" pitchFamily="34" charset="0"/>
            </a:endParaRPr>
          </a:p>
        </p:txBody>
      </p:sp>
      <p:sp>
        <p:nvSpPr>
          <p:cNvPr id="3" name="TextBox 2"/>
          <p:cNvSpPr txBox="1"/>
          <p:nvPr/>
        </p:nvSpPr>
        <p:spPr>
          <a:xfrm>
            <a:off x="381000" y="1290083"/>
            <a:ext cx="7467600" cy="1200329"/>
          </a:xfrm>
          <a:prstGeom prst="rect">
            <a:avLst/>
          </a:prstGeom>
          <a:noFill/>
        </p:spPr>
        <p:txBody>
          <a:bodyPr wrap="square" rtlCol="0">
            <a:spAutoFit/>
          </a:bodyPr>
          <a:lstStyle/>
          <a:p>
            <a:pPr algn="ctr"/>
            <a:r>
              <a:rPr lang="en-US" sz="3600" dirty="0" smtClean="0">
                <a:effectLst>
                  <a:outerShdw blurRad="50800" dist="38100" dir="2700000" algn="tl" rotWithShape="0">
                    <a:prstClr val="black">
                      <a:alpha val="40000"/>
                    </a:prstClr>
                  </a:outerShdw>
                </a:effectLst>
                <a:latin typeface="Gadugi" panose="020B0502040204020203" pitchFamily="34" charset="0"/>
              </a:rPr>
              <a:t>You are defending the deposition of your client.</a:t>
            </a:r>
            <a:endParaRPr lang="en-US" sz="3600" dirty="0">
              <a:effectLst>
                <a:outerShdw blurRad="50800" dist="38100" dir="2700000" algn="tl" rotWithShape="0">
                  <a:prstClr val="black">
                    <a:alpha val="40000"/>
                  </a:prstClr>
                </a:outerShdw>
              </a:effectLst>
              <a:latin typeface="Gadugi" panose="020B0502040204020203" pitchFamily="34" charset="0"/>
            </a:endParaRPr>
          </a:p>
        </p:txBody>
      </p:sp>
      <p:sp>
        <p:nvSpPr>
          <p:cNvPr id="4" name="TextBox 3"/>
          <p:cNvSpPr txBox="1"/>
          <p:nvPr/>
        </p:nvSpPr>
        <p:spPr>
          <a:xfrm>
            <a:off x="609600" y="2706254"/>
            <a:ext cx="7467600" cy="1754326"/>
          </a:xfrm>
          <a:prstGeom prst="rect">
            <a:avLst/>
          </a:prstGeom>
          <a:noFill/>
        </p:spPr>
        <p:txBody>
          <a:bodyPr wrap="square" rtlCol="0">
            <a:spAutoFit/>
          </a:bodyPr>
          <a:lstStyle/>
          <a:p>
            <a:pPr algn="ctr"/>
            <a:r>
              <a:rPr lang="en-US" sz="3600" dirty="0" smtClean="0">
                <a:effectLst>
                  <a:outerShdw blurRad="50800" dist="38100" dir="2700000" algn="tl" rotWithShape="0">
                    <a:prstClr val="black">
                      <a:alpha val="40000"/>
                    </a:prstClr>
                  </a:outerShdw>
                </a:effectLst>
                <a:latin typeface="Gadugi" panose="020B0502040204020203" pitchFamily="34" charset="0"/>
              </a:rPr>
              <a:t>Your client is giving deposition answers that are inconsistent with the evidence he produced.</a:t>
            </a:r>
            <a:endParaRPr lang="en-US" sz="3600" dirty="0">
              <a:effectLst>
                <a:outerShdw blurRad="50800" dist="38100" dir="2700000" algn="tl" rotWithShape="0">
                  <a:prstClr val="black">
                    <a:alpha val="40000"/>
                  </a:prstClr>
                </a:outerShdw>
              </a:effectLst>
              <a:latin typeface="Gadugi" panose="020B0502040204020203" pitchFamily="34" charset="0"/>
            </a:endParaRPr>
          </a:p>
        </p:txBody>
      </p:sp>
      <p:sp>
        <p:nvSpPr>
          <p:cNvPr id="5" name="TextBox 4"/>
          <p:cNvSpPr txBox="1"/>
          <p:nvPr/>
        </p:nvSpPr>
        <p:spPr>
          <a:xfrm>
            <a:off x="861191" y="4685658"/>
            <a:ext cx="7467600" cy="1200329"/>
          </a:xfrm>
          <a:prstGeom prst="rect">
            <a:avLst/>
          </a:prstGeom>
          <a:noFill/>
        </p:spPr>
        <p:txBody>
          <a:bodyPr wrap="square" rtlCol="0">
            <a:spAutoFit/>
          </a:bodyPr>
          <a:lstStyle/>
          <a:p>
            <a:pPr algn="ctr"/>
            <a:r>
              <a:rPr lang="en-US" sz="3600" dirty="0" smtClean="0">
                <a:effectLst>
                  <a:outerShdw blurRad="50800" dist="38100" dir="2700000" algn="tl" rotWithShape="0">
                    <a:prstClr val="black">
                      <a:alpha val="40000"/>
                    </a:prstClr>
                  </a:outerShdw>
                </a:effectLst>
                <a:latin typeface="Gadugi" panose="020B0502040204020203" pitchFamily="34" charset="0"/>
              </a:rPr>
              <a:t>How to get your client to look at the documents?</a:t>
            </a:r>
            <a:endParaRPr lang="en-US" sz="3600" dirty="0">
              <a:effectLst>
                <a:outerShdw blurRad="50800" dist="38100" dir="2700000" algn="tl" rotWithShape="0">
                  <a:prstClr val="black">
                    <a:alpha val="40000"/>
                  </a:prstClr>
                </a:outerShdw>
              </a:effectLst>
              <a:latin typeface="Gadugi" panose="020B0502040204020203" pitchFamily="34" charset="0"/>
            </a:endParaRPr>
          </a:p>
        </p:txBody>
      </p:sp>
      <p:pic>
        <p:nvPicPr>
          <p:cNvPr id="6" name="Picture 5"/>
          <p:cNvPicPr>
            <a:picLocks noChangeAspect="1"/>
          </p:cNvPicPr>
          <p:nvPr/>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513583" y="115455"/>
            <a:ext cx="1630417" cy="2590800"/>
          </a:xfrm>
          <a:prstGeom prst="rect">
            <a:avLst/>
          </a:prstGeom>
        </p:spPr>
      </p:pic>
    </p:spTree>
    <p:extLst>
      <p:ext uri="{BB962C8B-B14F-4D97-AF65-F5344CB8AC3E}">
        <p14:creationId xmlns:p14="http://schemas.microsoft.com/office/powerpoint/2010/main" val="3964825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2" cstate="email">
            <a:extLst>
              <a:ext uri="{28A0092B-C50C-407E-A947-70E740481C1C}">
                <a14:useLocalDpi xmlns:a14="http://schemas.microsoft.com/office/drawing/2010/main" val="0"/>
              </a:ext>
            </a:extLst>
          </a:blip>
          <a:srcRect/>
          <a:stretch/>
        </p:blipFill>
        <p:spPr>
          <a:xfrm rot="16200000">
            <a:off x="3471861" y="-538162"/>
            <a:ext cx="2200275" cy="9067800"/>
          </a:xfrm>
          <a:effectLst>
            <a:outerShdw blurRad="50800" dist="38100" dir="2700000" algn="tl" rotWithShape="0">
              <a:prstClr val="black">
                <a:alpha val="40000"/>
              </a:prstClr>
            </a:outerShdw>
          </a:effectLst>
        </p:spPr>
      </p:pic>
      <p:sp>
        <p:nvSpPr>
          <p:cNvPr id="5" name="Title 1"/>
          <p:cNvSpPr txBox="1">
            <a:spLocks/>
          </p:cNvSpPr>
          <p:nvPr/>
        </p:nvSpPr>
        <p:spPr>
          <a:xfrm>
            <a:off x="533398" y="762000"/>
            <a:ext cx="8077200" cy="1143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sz="3600" dirty="0" smtClean="0">
                <a:effectLst>
                  <a:outerShdw blurRad="50800" dist="38100" dir="2700000" algn="tl" rotWithShape="0">
                    <a:prstClr val="black">
                      <a:alpha val="40000"/>
                    </a:prstClr>
                  </a:outerShdw>
                </a:effectLst>
                <a:latin typeface="Gadugi" panose="020B0502040204020203" pitchFamily="34" charset="0"/>
              </a:rPr>
              <a:t>Example from </a:t>
            </a:r>
            <a:r>
              <a:rPr lang="en-US" sz="3600" i="1" dirty="0" smtClean="0">
                <a:effectLst>
                  <a:outerShdw blurRad="50800" dist="38100" dir="2700000" algn="tl" rotWithShape="0">
                    <a:prstClr val="black">
                      <a:alpha val="40000"/>
                    </a:prstClr>
                  </a:outerShdw>
                </a:effectLst>
                <a:latin typeface="Gadugi" panose="020B0502040204020203" pitchFamily="34" charset="0"/>
              </a:rPr>
              <a:t>Kelvey:</a:t>
            </a:r>
            <a:endParaRPr lang="en-US" sz="3600" dirty="0">
              <a:effectLst>
                <a:outerShdw blurRad="50800" dist="38100" dir="2700000" algn="tl" rotWithShape="0">
                  <a:prstClr val="black">
                    <a:alpha val="40000"/>
                  </a:prstClr>
                </a:outerShdw>
              </a:effectLst>
              <a:latin typeface="Gadugi" panose="020B0502040204020203" pitchFamily="34" charset="0"/>
            </a:endParaRPr>
          </a:p>
        </p:txBody>
      </p:sp>
    </p:spTree>
    <p:extLst>
      <p:ext uri="{BB962C8B-B14F-4D97-AF65-F5344CB8AC3E}">
        <p14:creationId xmlns:p14="http://schemas.microsoft.com/office/powerpoint/2010/main" val="18227409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2" cstate="email">
            <a:extLst>
              <a:ext uri="{28A0092B-C50C-407E-A947-70E740481C1C}">
                <a14:useLocalDpi xmlns:a14="http://schemas.microsoft.com/office/drawing/2010/main" val="0"/>
              </a:ext>
            </a:extLst>
          </a:blip>
          <a:srcRect/>
          <a:stretch/>
        </p:blipFill>
        <p:spPr>
          <a:xfrm>
            <a:off x="685800" y="1219200"/>
            <a:ext cx="7324163" cy="5122421"/>
          </a:xfrm>
          <a:effectLst>
            <a:outerShdw blurRad="50800" dist="38100" dir="2700000" algn="tl" rotWithShape="0">
              <a:prstClr val="black">
                <a:alpha val="40000"/>
              </a:prstClr>
            </a:outerShdw>
          </a:effectLst>
        </p:spPr>
      </p:pic>
      <p:sp>
        <p:nvSpPr>
          <p:cNvPr id="5" name="Title 1"/>
          <p:cNvSpPr txBox="1">
            <a:spLocks/>
          </p:cNvSpPr>
          <p:nvPr/>
        </p:nvSpPr>
        <p:spPr>
          <a:xfrm>
            <a:off x="628650" y="125017"/>
            <a:ext cx="8077200" cy="1143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sz="3600" dirty="0" smtClean="0">
                <a:effectLst>
                  <a:outerShdw blurRad="50800" dist="38100" dir="2700000" algn="tl" rotWithShape="0">
                    <a:prstClr val="black">
                      <a:alpha val="40000"/>
                    </a:prstClr>
                  </a:outerShdw>
                </a:effectLst>
                <a:latin typeface="Gadugi" panose="020B0502040204020203" pitchFamily="34" charset="0"/>
              </a:rPr>
              <a:t>Another Example from </a:t>
            </a:r>
            <a:r>
              <a:rPr lang="en-US" sz="3600" i="1" dirty="0" smtClean="0">
                <a:effectLst>
                  <a:outerShdw blurRad="50800" dist="38100" dir="2700000" algn="tl" rotWithShape="0">
                    <a:prstClr val="black">
                      <a:alpha val="40000"/>
                    </a:prstClr>
                  </a:outerShdw>
                </a:effectLst>
                <a:latin typeface="Gadugi" panose="020B0502040204020203" pitchFamily="34" charset="0"/>
              </a:rPr>
              <a:t>Kelvey:</a:t>
            </a:r>
            <a:endParaRPr lang="en-US" sz="3600" dirty="0">
              <a:effectLst>
                <a:outerShdw blurRad="50800" dist="38100" dir="2700000" algn="tl" rotWithShape="0">
                  <a:prstClr val="black">
                    <a:alpha val="40000"/>
                  </a:prstClr>
                </a:outerShdw>
              </a:effectLst>
              <a:latin typeface="Gadugi" panose="020B0502040204020203" pitchFamily="34" charset="0"/>
            </a:endParaRPr>
          </a:p>
        </p:txBody>
      </p:sp>
    </p:spTree>
    <p:extLst>
      <p:ext uri="{BB962C8B-B14F-4D97-AF65-F5344CB8AC3E}">
        <p14:creationId xmlns:p14="http://schemas.microsoft.com/office/powerpoint/2010/main" val="130983902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6200" y="962891"/>
            <a:ext cx="3708400" cy="5892800"/>
          </a:xfrm>
          <a:prstGeom prst="rect">
            <a:avLst/>
          </a:prstGeom>
        </p:spPr>
      </p:pic>
      <p:sp>
        <p:nvSpPr>
          <p:cNvPr id="5" name="TextBox 4"/>
          <p:cNvSpPr txBox="1"/>
          <p:nvPr/>
        </p:nvSpPr>
        <p:spPr>
          <a:xfrm>
            <a:off x="4343400" y="2209800"/>
            <a:ext cx="4038600" cy="2800767"/>
          </a:xfrm>
          <a:prstGeom prst="rect">
            <a:avLst/>
          </a:prstGeom>
          <a:noFill/>
        </p:spPr>
        <p:txBody>
          <a:bodyPr wrap="square" rtlCol="0">
            <a:spAutoFit/>
          </a:bodyPr>
          <a:lstStyle/>
          <a:p>
            <a:pPr algn="ctr"/>
            <a:r>
              <a:rPr lang="en-US" sz="4400" dirty="0" smtClean="0">
                <a:effectLst>
                  <a:outerShdw blurRad="50800" dist="38100" dir="2700000" algn="tl" rotWithShape="0">
                    <a:prstClr val="black">
                      <a:alpha val="40000"/>
                    </a:prstClr>
                  </a:outerShdw>
                </a:effectLst>
                <a:latin typeface="Gadugi" panose="020B0502040204020203" pitchFamily="34" charset="0"/>
              </a:rPr>
              <a:t>The Dos and Don’ts </a:t>
            </a:r>
          </a:p>
          <a:p>
            <a:pPr algn="ctr"/>
            <a:r>
              <a:rPr lang="en-US" sz="4400" dirty="0">
                <a:effectLst>
                  <a:outerShdw blurRad="50800" dist="38100" dir="2700000" algn="tl" rotWithShape="0">
                    <a:prstClr val="black">
                      <a:alpha val="40000"/>
                    </a:prstClr>
                  </a:outerShdw>
                </a:effectLst>
                <a:latin typeface="Gadugi" panose="020B0502040204020203" pitchFamily="34" charset="0"/>
              </a:rPr>
              <a:t>o</a:t>
            </a:r>
            <a:r>
              <a:rPr lang="en-US" sz="4400" dirty="0" smtClean="0">
                <a:effectLst>
                  <a:outerShdw blurRad="50800" dist="38100" dir="2700000" algn="tl" rotWithShape="0">
                    <a:prstClr val="black">
                      <a:alpha val="40000"/>
                    </a:prstClr>
                  </a:outerShdw>
                </a:effectLst>
                <a:latin typeface="Gadugi" panose="020B0502040204020203" pitchFamily="34" charset="0"/>
              </a:rPr>
              <a:t>f Being a </a:t>
            </a:r>
          </a:p>
          <a:p>
            <a:pPr algn="ctr"/>
            <a:r>
              <a:rPr lang="en-US" sz="4400" dirty="0" smtClean="0">
                <a:effectLst>
                  <a:outerShdw blurRad="50800" dist="38100" dir="2700000" algn="tl" rotWithShape="0">
                    <a:prstClr val="black">
                      <a:alpha val="40000"/>
                    </a:prstClr>
                  </a:outerShdw>
                </a:effectLst>
                <a:latin typeface="Gadugi" panose="020B0502040204020203" pitchFamily="34" charset="0"/>
              </a:rPr>
              <a:t>Potted Plant</a:t>
            </a:r>
            <a:endParaRPr lang="en-US" sz="4400" dirty="0">
              <a:effectLst>
                <a:outerShdw blurRad="50800" dist="38100" dir="2700000" algn="tl" rotWithShape="0">
                  <a:prstClr val="black">
                    <a:alpha val="40000"/>
                  </a:prstClr>
                </a:outerShdw>
              </a:effectLst>
              <a:latin typeface="Gadugi" panose="020B0502040204020203" pitchFamily="34" charset="0"/>
            </a:endParaRPr>
          </a:p>
        </p:txBody>
      </p:sp>
    </p:spTree>
    <p:extLst>
      <p:ext uri="{BB962C8B-B14F-4D97-AF65-F5344CB8AC3E}">
        <p14:creationId xmlns:p14="http://schemas.microsoft.com/office/powerpoint/2010/main" val="10679026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1500"/>
                                        <p:tgtEl>
                                          <p:spTgt spid="4"/>
                                        </p:tgtEl>
                                      </p:cBhvr>
                                    </p:animEffect>
                                  </p:childTnLst>
                                </p:cTn>
                              </p:par>
                            </p:childTnLst>
                          </p:cTn>
                        </p:par>
                        <p:par>
                          <p:cTn id="8" fill="hold">
                            <p:stCondLst>
                              <p:cond delay="1750"/>
                            </p:stCondLst>
                            <p:childTnLst>
                              <p:par>
                                <p:cTn id="9" presetID="10" presetClass="entr" presetSubtype="0" fill="hold" grpId="0" nodeType="afterEffect">
                                  <p:stCondLst>
                                    <p:cond delay="25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1600200"/>
            <a:ext cx="7467600" cy="3877985"/>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spcBef>
                <a:spcPts val="600"/>
              </a:spcBef>
              <a:spcAft>
                <a:spcPts val="600"/>
              </a:spcAft>
            </a:pPr>
            <a:r>
              <a:rPr lang="en-US" sz="3600" dirty="0" smtClean="0">
                <a:effectLst>
                  <a:outerShdw blurRad="50800" dist="38100" dir="2700000" algn="tl" rotWithShape="0">
                    <a:prstClr val="black">
                      <a:alpha val="40000"/>
                    </a:prstClr>
                  </a:outerShdw>
                </a:effectLst>
                <a:latin typeface="Gadugi" panose="020B0502040204020203" pitchFamily="34" charset="0"/>
              </a:rPr>
              <a:t>“</a:t>
            </a:r>
            <a:r>
              <a:rPr lang="en-US" sz="3600" dirty="0"/>
              <a:t>Counsel for the deponent shall refrain from gratuitous comments and directing the deponent in regard to times, dates, documents, testimony, and the </a:t>
            </a:r>
            <a:r>
              <a:rPr lang="en-US" sz="3600" dirty="0" smtClean="0"/>
              <a:t>like</a:t>
            </a:r>
            <a:r>
              <a:rPr lang="en-US" sz="3600" dirty="0" smtClean="0">
                <a:effectLst>
                  <a:outerShdw blurRad="50800" dist="38100" dir="2700000" algn="tl" rotWithShape="0">
                    <a:prstClr val="black">
                      <a:alpha val="40000"/>
                    </a:prstClr>
                  </a:outerShdw>
                </a:effectLst>
                <a:latin typeface="Gadugi" panose="020B0502040204020203" pitchFamily="34" charset="0"/>
              </a:rPr>
              <a:t> . . . .”</a:t>
            </a:r>
          </a:p>
          <a:p>
            <a:pPr algn="r">
              <a:spcBef>
                <a:spcPts val="600"/>
              </a:spcBef>
              <a:spcAft>
                <a:spcPts val="600"/>
              </a:spcAft>
            </a:pPr>
            <a:r>
              <a:rPr lang="en-US" sz="2800" i="1" dirty="0" smtClean="0">
                <a:effectLst>
                  <a:outerShdw blurRad="50800" dist="38100" dir="2700000" algn="tl" rotWithShape="0">
                    <a:prstClr val="black">
                      <a:alpha val="40000"/>
                    </a:prstClr>
                  </a:outerShdw>
                </a:effectLst>
                <a:latin typeface="Gadugi" panose="020B0502040204020203" pitchFamily="34" charset="0"/>
              </a:rPr>
              <a:t>Kelvey v. Coughlin, 625 A.2d  775, 777 (R.I. 1993)</a:t>
            </a:r>
            <a:endParaRPr lang="en-US" sz="2800" i="1" dirty="0">
              <a:effectLst>
                <a:outerShdw blurRad="50800" dist="38100" dir="2700000" algn="tl" rotWithShape="0">
                  <a:prstClr val="black">
                    <a:alpha val="40000"/>
                  </a:prstClr>
                </a:outerShdw>
              </a:effectLst>
              <a:latin typeface="Gadugi" panose="020B0502040204020203" pitchFamily="34" charset="0"/>
            </a:endParaRPr>
          </a:p>
        </p:txBody>
      </p:sp>
    </p:spTree>
    <p:extLst>
      <p:ext uri="{BB962C8B-B14F-4D97-AF65-F5344CB8AC3E}">
        <p14:creationId xmlns:p14="http://schemas.microsoft.com/office/powerpoint/2010/main" val="33442379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3418" y="152400"/>
            <a:ext cx="7886700" cy="930274"/>
          </a:xfrm>
        </p:spPr>
        <p:txBody>
          <a:bodyPr>
            <a:noAutofit/>
          </a:bodyPr>
          <a:lstStyle/>
          <a:p>
            <a:pPr algn="ctr"/>
            <a:r>
              <a:rPr lang="en-US" sz="3600" b="1" dirty="0" smtClean="0">
                <a:effectLst>
                  <a:outerShdw blurRad="50800" dist="38100" dir="2700000" algn="tl" rotWithShape="0">
                    <a:prstClr val="black">
                      <a:alpha val="40000"/>
                    </a:prstClr>
                  </a:outerShdw>
                </a:effectLst>
                <a:latin typeface="Gadugi" panose="020B0502040204020203" pitchFamily="34" charset="0"/>
              </a:rPr>
              <a:t>NOT ALLOWED</a:t>
            </a:r>
            <a:endParaRPr lang="en-US" sz="3600" b="1" dirty="0">
              <a:effectLst>
                <a:outerShdw blurRad="50800" dist="38100" dir="2700000" algn="tl" rotWithShape="0">
                  <a:prstClr val="black">
                    <a:alpha val="40000"/>
                  </a:prstClr>
                </a:outerShdw>
              </a:effectLst>
              <a:latin typeface="Gadugi" panose="020B0502040204020203" pitchFamily="34" charset="0"/>
            </a:endParaRPr>
          </a:p>
        </p:txBody>
      </p:sp>
      <p:sp>
        <p:nvSpPr>
          <p:cNvPr id="3" name="Content Placeholder 2"/>
          <p:cNvSpPr>
            <a:spLocks noGrp="1"/>
          </p:cNvSpPr>
          <p:nvPr>
            <p:ph idx="1"/>
          </p:nvPr>
        </p:nvSpPr>
        <p:spPr>
          <a:xfrm>
            <a:off x="563418" y="1082674"/>
            <a:ext cx="8362950" cy="4351338"/>
          </a:xfrm>
        </p:spPr>
        <p:txBody>
          <a:bodyPr>
            <a:noAutofit/>
          </a:bodyPr>
          <a:lstStyle/>
          <a:p>
            <a:pPr>
              <a:lnSpc>
                <a:spcPct val="100000"/>
              </a:lnSpc>
              <a:spcBef>
                <a:spcPts val="600"/>
              </a:spcBef>
              <a:spcAft>
                <a:spcPts val="600"/>
              </a:spcAft>
            </a:pPr>
            <a:r>
              <a:rPr lang="en-US" sz="3600" dirty="0" smtClean="0">
                <a:effectLst>
                  <a:outerShdw blurRad="50800" dist="38100" dir="2700000" algn="tl" rotWithShape="0">
                    <a:prstClr val="black">
                      <a:alpha val="40000"/>
                    </a:prstClr>
                  </a:outerShdw>
                </a:effectLst>
                <a:latin typeface="Gadugi" panose="020B0502040204020203" pitchFamily="34" charset="0"/>
              </a:rPr>
              <a:t>Gratuitous remarks:  “</a:t>
            </a:r>
            <a:r>
              <a:rPr lang="en-US" sz="3600" i="1" dirty="0" smtClean="0">
                <a:effectLst>
                  <a:outerShdw blurRad="50800" dist="38100" dir="2700000" algn="tl" rotWithShape="0">
                    <a:prstClr val="black">
                      <a:alpha val="40000"/>
                    </a:prstClr>
                  </a:outerShdw>
                </a:effectLst>
                <a:latin typeface="Gadugi" panose="020B0502040204020203" pitchFamily="34" charset="0"/>
              </a:rPr>
              <a:t>If you know . . .</a:t>
            </a:r>
            <a:r>
              <a:rPr lang="en-US" sz="3600" dirty="0" smtClean="0">
                <a:effectLst>
                  <a:outerShdw blurRad="50800" dist="38100" dir="2700000" algn="tl" rotWithShape="0">
                    <a:prstClr val="black">
                      <a:alpha val="40000"/>
                    </a:prstClr>
                  </a:outerShdw>
                </a:effectLst>
                <a:latin typeface="Gadugi" panose="020B0502040204020203" pitchFamily="34" charset="0"/>
              </a:rPr>
              <a:t>”</a:t>
            </a:r>
          </a:p>
          <a:p>
            <a:pPr>
              <a:lnSpc>
                <a:spcPct val="100000"/>
              </a:lnSpc>
              <a:spcBef>
                <a:spcPts val="600"/>
              </a:spcBef>
              <a:spcAft>
                <a:spcPts val="600"/>
              </a:spcAft>
            </a:pPr>
            <a:r>
              <a:rPr lang="en-US" sz="3600" dirty="0" smtClean="0">
                <a:effectLst>
                  <a:outerShdw blurRad="50800" dist="38100" dir="2700000" algn="tl" rotWithShape="0">
                    <a:prstClr val="black">
                      <a:alpha val="40000"/>
                    </a:prstClr>
                  </a:outerShdw>
                </a:effectLst>
                <a:latin typeface="Gadugi" panose="020B0502040204020203" pitchFamily="34" charset="0"/>
              </a:rPr>
              <a:t>Directing </a:t>
            </a:r>
            <a:r>
              <a:rPr lang="en-US" sz="3600" dirty="0" smtClean="0">
                <a:effectLst>
                  <a:outerShdw blurRad="50800" dist="38100" dir="2700000" algn="tl" rotWithShape="0">
                    <a:prstClr val="black">
                      <a:alpha val="40000"/>
                    </a:prstClr>
                  </a:outerShdw>
                </a:effectLst>
                <a:latin typeface="Gadugi" panose="020B0502040204020203" pitchFamily="34" charset="0"/>
              </a:rPr>
              <a:t>the deponent: </a:t>
            </a:r>
          </a:p>
          <a:p>
            <a:pPr lvl="1">
              <a:lnSpc>
                <a:spcPct val="100000"/>
              </a:lnSpc>
              <a:spcBef>
                <a:spcPts val="600"/>
              </a:spcBef>
              <a:spcAft>
                <a:spcPts val="600"/>
              </a:spcAft>
            </a:pPr>
            <a:r>
              <a:rPr lang="en-US" sz="3600" dirty="0" smtClean="0">
                <a:effectLst>
                  <a:outerShdw blurRad="50800" dist="38100" dir="2700000" algn="tl" rotWithShape="0">
                    <a:prstClr val="black">
                      <a:alpha val="40000"/>
                    </a:prstClr>
                  </a:outerShdw>
                </a:effectLst>
                <a:latin typeface="Gadugi" panose="020B0502040204020203" pitchFamily="34" charset="0"/>
              </a:rPr>
              <a:t>“</a:t>
            </a:r>
            <a:r>
              <a:rPr lang="en-US" sz="3600" i="1" dirty="0" smtClean="0">
                <a:effectLst>
                  <a:outerShdw blurRad="50800" dist="38100" dir="2700000" algn="tl" rotWithShape="0">
                    <a:prstClr val="black">
                      <a:alpha val="40000"/>
                    </a:prstClr>
                  </a:outerShdw>
                </a:effectLst>
                <a:latin typeface="Gadugi" panose="020B0502040204020203" pitchFamily="34" charset="0"/>
              </a:rPr>
              <a:t>He’s asking you about the 25</a:t>
            </a:r>
            <a:r>
              <a:rPr lang="en-US" sz="3600" i="1" baseline="30000" dirty="0" smtClean="0">
                <a:effectLst>
                  <a:outerShdw blurRad="50800" dist="38100" dir="2700000" algn="tl" rotWithShape="0">
                    <a:prstClr val="black">
                      <a:alpha val="40000"/>
                    </a:prstClr>
                  </a:outerShdw>
                </a:effectLst>
                <a:latin typeface="Gadugi" panose="020B0502040204020203" pitchFamily="34" charset="0"/>
              </a:rPr>
              <a:t>th</a:t>
            </a:r>
            <a:r>
              <a:rPr lang="en-US" sz="3600" i="1" dirty="0" smtClean="0">
                <a:effectLst>
                  <a:outerShdw blurRad="50800" dist="38100" dir="2700000" algn="tl" rotWithShape="0">
                    <a:prstClr val="black">
                      <a:alpha val="40000"/>
                    </a:prstClr>
                  </a:outerShdw>
                </a:effectLst>
                <a:latin typeface="Gadugi" panose="020B0502040204020203" pitchFamily="34" charset="0"/>
              </a:rPr>
              <a:t>, not the 26</a:t>
            </a:r>
            <a:r>
              <a:rPr lang="en-US" sz="3600" i="1" baseline="30000" dirty="0" smtClean="0">
                <a:effectLst>
                  <a:outerShdw blurRad="50800" dist="38100" dir="2700000" algn="tl" rotWithShape="0">
                    <a:prstClr val="black">
                      <a:alpha val="40000"/>
                    </a:prstClr>
                  </a:outerShdw>
                </a:effectLst>
                <a:latin typeface="Gadugi" panose="020B0502040204020203" pitchFamily="34" charset="0"/>
              </a:rPr>
              <a:t>th</a:t>
            </a:r>
            <a:r>
              <a:rPr lang="en-US" sz="3600" dirty="0" smtClean="0">
                <a:effectLst>
                  <a:outerShdw blurRad="50800" dist="38100" dir="2700000" algn="tl" rotWithShape="0">
                    <a:prstClr val="black">
                      <a:alpha val="40000"/>
                    </a:prstClr>
                  </a:outerShdw>
                </a:effectLst>
                <a:latin typeface="Gadugi" panose="020B0502040204020203" pitchFamily="34" charset="0"/>
              </a:rPr>
              <a:t>.”</a:t>
            </a:r>
          </a:p>
          <a:p>
            <a:pPr lvl="1">
              <a:lnSpc>
                <a:spcPct val="100000"/>
              </a:lnSpc>
              <a:spcBef>
                <a:spcPts val="600"/>
              </a:spcBef>
              <a:spcAft>
                <a:spcPts val="600"/>
              </a:spcAft>
            </a:pPr>
            <a:r>
              <a:rPr lang="en-US" sz="3600" dirty="0" smtClean="0">
                <a:effectLst>
                  <a:outerShdw blurRad="50800" dist="38100" dir="2700000" algn="tl" rotWithShape="0">
                    <a:prstClr val="black">
                      <a:alpha val="40000"/>
                    </a:prstClr>
                  </a:outerShdw>
                </a:effectLst>
                <a:latin typeface="Gadugi" panose="020B0502040204020203" pitchFamily="34" charset="0"/>
              </a:rPr>
              <a:t>“</a:t>
            </a:r>
            <a:r>
              <a:rPr lang="en-US" sz="3600" i="1" dirty="0" smtClean="0">
                <a:effectLst>
                  <a:outerShdw blurRad="50800" dist="38100" dir="2700000" algn="tl" rotWithShape="0">
                    <a:prstClr val="black">
                      <a:alpha val="40000"/>
                    </a:prstClr>
                  </a:outerShdw>
                </a:effectLst>
                <a:latin typeface="Gadugi" panose="020B0502040204020203" pitchFamily="34" charset="0"/>
              </a:rPr>
              <a:t>Look at the documents in front of you</a:t>
            </a:r>
            <a:r>
              <a:rPr lang="en-US" sz="3600" dirty="0" smtClean="0">
                <a:effectLst>
                  <a:outerShdw blurRad="50800" dist="38100" dir="2700000" algn="tl" rotWithShape="0">
                    <a:prstClr val="black">
                      <a:alpha val="40000"/>
                    </a:prstClr>
                  </a:outerShdw>
                </a:effectLst>
                <a:latin typeface="Gadugi" panose="020B0502040204020203" pitchFamily="34" charset="0"/>
              </a:rPr>
              <a:t>.”</a:t>
            </a:r>
          </a:p>
          <a:p>
            <a:pPr lvl="1">
              <a:lnSpc>
                <a:spcPct val="100000"/>
              </a:lnSpc>
              <a:spcBef>
                <a:spcPts val="600"/>
              </a:spcBef>
              <a:spcAft>
                <a:spcPts val="600"/>
              </a:spcAft>
            </a:pPr>
            <a:r>
              <a:rPr lang="en-US" sz="3600" dirty="0" smtClean="0">
                <a:effectLst>
                  <a:outerShdw blurRad="50800" dist="38100" dir="2700000" algn="tl" rotWithShape="0">
                    <a:prstClr val="black">
                      <a:alpha val="40000"/>
                    </a:prstClr>
                  </a:outerShdw>
                </a:effectLst>
                <a:latin typeface="Gadugi" panose="020B0502040204020203" pitchFamily="34" charset="0"/>
              </a:rPr>
              <a:t>“</a:t>
            </a:r>
            <a:r>
              <a:rPr lang="en-US" sz="3600" i="1" dirty="0" smtClean="0">
                <a:effectLst>
                  <a:outerShdw blurRad="50800" dist="38100" dir="2700000" algn="tl" rotWithShape="0">
                    <a:prstClr val="black">
                      <a:alpha val="40000"/>
                    </a:prstClr>
                  </a:outerShdw>
                </a:effectLst>
                <a:latin typeface="Gadugi" panose="020B0502040204020203" pitchFamily="34" charset="0"/>
              </a:rPr>
              <a:t>I can’t imagine how he would know that</a:t>
            </a:r>
            <a:r>
              <a:rPr lang="en-US" sz="3600" dirty="0" smtClean="0">
                <a:effectLst>
                  <a:outerShdw blurRad="50800" dist="38100" dir="2700000" algn="tl" rotWithShape="0">
                    <a:prstClr val="black">
                      <a:alpha val="40000"/>
                    </a:prstClr>
                  </a:outerShdw>
                </a:effectLst>
                <a:latin typeface="Gadugi" panose="020B0502040204020203" pitchFamily="34" charset="0"/>
              </a:rPr>
              <a:t>”</a:t>
            </a:r>
            <a:endParaRPr lang="en-US" sz="3600" dirty="0">
              <a:effectLst>
                <a:outerShdw blurRad="50800" dist="38100" dir="2700000" algn="tl" rotWithShape="0">
                  <a:prstClr val="black">
                    <a:alpha val="40000"/>
                  </a:prstClr>
                </a:outerShdw>
              </a:effectLst>
              <a:latin typeface="Gadugi" panose="020B0502040204020203" pitchFamily="34" charset="0"/>
            </a:endParaRPr>
          </a:p>
        </p:txBody>
      </p:sp>
    </p:spTree>
    <p:extLst>
      <p:ext uri="{BB962C8B-B14F-4D97-AF65-F5344CB8AC3E}">
        <p14:creationId xmlns:p14="http://schemas.microsoft.com/office/powerpoint/2010/main" val="19618019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09800"/>
            <a:ext cx="7886700" cy="1325563"/>
          </a:xfrm>
        </p:spPr>
        <p:txBody>
          <a:bodyPr>
            <a:normAutofit/>
          </a:bodyPr>
          <a:lstStyle/>
          <a:p>
            <a:r>
              <a:rPr lang="en-US" sz="4600" dirty="0" smtClean="0">
                <a:effectLst>
                  <a:outerShdw blurRad="50800" dist="38100" dir="2700000" algn="tl" rotWithShape="0">
                    <a:prstClr val="black">
                      <a:alpha val="40000"/>
                    </a:prstClr>
                  </a:outerShdw>
                </a:effectLst>
                <a:latin typeface="Gadugi" panose="020B0502040204020203" pitchFamily="34" charset="0"/>
              </a:rPr>
              <a:t>What about non-verbal cues?</a:t>
            </a:r>
            <a:endParaRPr lang="en-US" sz="4600" dirty="0">
              <a:effectLst>
                <a:outerShdw blurRad="50800" dist="38100" dir="2700000" algn="tl" rotWithShape="0">
                  <a:prstClr val="black">
                    <a:alpha val="40000"/>
                  </a:prstClr>
                </a:outerShdw>
              </a:effectLst>
              <a:latin typeface="Gadugi" panose="020B0502040204020203" pitchFamily="34" charset="0"/>
            </a:endParaRPr>
          </a:p>
        </p:txBody>
      </p:sp>
    </p:spTree>
    <p:extLst>
      <p:ext uri="{BB962C8B-B14F-4D97-AF65-F5344CB8AC3E}">
        <p14:creationId xmlns:p14="http://schemas.microsoft.com/office/powerpoint/2010/main" val="16172593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rotWithShape="1">
          <a:blip r:embed="rId2" cstate="email">
            <a:extLst>
              <a:ext uri="{28A0092B-C50C-407E-A947-70E740481C1C}">
                <a14:useLocalDpi xmlns:a14="http://schemas.microsoft.com/office/drawing/2010/main" val="0"/>
              </a:ext>
            </a:extLst>
          </a:blip>
          <a:srcRect/>
          <a:stretch/>
        </p:blipFill>
        <p:spPr>
          <a:xfrm rot="16200000">
            <a:off x="2710284" y="-881484"/>
            <a:ext cx="3649542" cy="8612910"/>
          </a:xfrm>
          <a:effectLst>
            <a:outerShdw blurRad="50800" dist="38100" dir="2700000" algn="tl" rotWithShape="0">
              <a:prstClr val="black">
                <a:alpha val="40000"/>
              </a:prstClr>
            </a:outerShdw>
          </a:effectLst>
        </p:spPr>
      </p:pic>
      <p:sp>
        <p:nvSpPr>
          <p:cNvPr id="4" name="Title 1"/>
          <p:cNvSpPr>
            <a:spLocks noGrp="1"/>
          </p:cNvSpPr>
          <p:nvPr>
            <p:ph type="title"/>
          </p:nvPr>
        </p:nvSpPr>
        <p:spPr>
          <a:xfrm>
            <a:off x="609600" y="381000"/>
            <a:ext cx="8077200" cy="1143000"/>
          </a:xfrm>
        </p:spPr>
        <p:txBody>
          <a:bodyPr>
            <a:normAutofit/>
          </a:bodyPr>
          <a:lstStyle/>
          <a:p>
            <a:r>
              <a:rPr lang="en-US" sz="3600" dirty="0" smtClean="0">
                <a:effectLst>
                  <a:outerShdw blurRad="50800" dist="38100" dir="2700000" algn="tl" rotWithShape="0">
                    <a:prstClr val="black">
                      <a:alpha val="40000"/>
                    </a:prstClr>
                  </a:outerShdw>
                </a:effectLst>
                <a:latin typeface="Gadugi" panose="020B0502040204020203" pitchFamily="34" charset="0"/>
              </a:rPr>
              <a:t>Example from </a:t>
            </a:r>
            <a:r>
              <a:rPr lang="en-US" sz="3600" i="1" dirty="0" smtClean="0">
                <a:effectLst>
                  <a:outerShdw blurRad="50800" dist="38100" dir="2700000" algn="tl" rotWithShape="0">
                    <a:prstClr val="black">
                      <a:alpha val="40000"/>
                    </a:prstClr>
                  </a:outerShdw>
                </a:effectLst>
                <a:latin typeface="Gadugi" panose="020B0502040204020203" pitchFamily="34" charset="0"/>
              </a:rPr>
              <a:t>Kelvey:</a:t>
            </a:r>
            <a:endParaRPr lang="en-US" sz="3600" dirty="0">
              <a:effectLst>
                <a:outerShdw blurRad="50800" dist="38100" dir="2700000" algn="tl" rotWithShape="0">
                  <a:prstClr val="black">
                    <a:alpha val="40000"/>
                  </a:prstClr>
                </a:outerShdw>
              </a:effectLst>
              <a:latin typeface="Gadugi" panose="020B0502040204020203" pitchFamily="34" charset="0"/>
            </a:endParaRPr>
          </a:p>
        </p:txBody>
      </p:sp>
      <p:sp>
        <p:nvSpPr>
          <p:cNvPr id="5" name="Title 1"/>
          <p:cNvSpPr txBox="1">
            <a:spLocks/>
          </p:cNvSpPr>
          <p:nvPr/>
        </p:nvSpPr>
        <p:spPr>
          <a:xfrm>
            <a:off x="2514600" y="5486400"/>
            <a:ext cx="3124200" cy="1143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sz="3600" i="1" dirty="0" smtClean="0">
                <a:effectLst>
                  <a:outerShdw blurRad="50800" dist="38100" dir="2700000" algn="tl" rotWithShape="0">
                    <a:prstClr val="black">
                      <a:alpha val="40000"/>
                    </a:prstClr>
                  </a:outerShdw>
                </a:effectLst>
                <a:latin typeface="Gadugi" panose="020B0502040204020203" pitchFamily="34" charset="0"/>
              </a:rPr>
              <a:t>(Problematic)</a:t>
            </a:r>
            <a:endParaRPr lang="en-US" sz="3600" i="1" dirty="0">
              <a:effectLst>
                <a:outerShdw blurRad="50800" dist="38100" dir="2700000" algn="tl" rotWithShape="0">
                  <a:prstClr val="black">
                    <a:alpha val="40000"/>
                  </a:prstClr>
                </a:outerShdw>
              </a:effectLst>
              <a:latin typeface="Gadugi" panose="020B0502040204020203" pitchFamily="34" charset="0"/>
            </a:endParaRPr>
          </a:p>
        </p:txBody>
      </p:sp>
    </p:spTree>
    <p:extLst>
      <p:ext uri="{BB962C8B-B14F-4D97-AF65-F5344CB8AC3E}">
        <p14:creationId xmlns:p14="http://schemas.microsoft.com/office/powerpoint/2010/main" val="270714822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304800"/>
            <a:ext cx="7467600" cy="769441"/>
          </a:xfrm>
          <a:prstGeom prst="rect">
            <a:avLst/>
          </a:prstGeom>
          <a:noFill/>
        </p:spPr>
        <p:txBody>
          <a:bodyPr wrap="square" rtlCol="0">
            <a:spAutoFit/>
          </a:bodyPr>
          <a:lstStyle/>
          <a:p>
            <a:pPr algn="ctr"/>
            <a:r>
              <a:rPr lang="en-US" sz="4400" dirty="0" smtClean="0">
                <a:effectLst>
                  <a:outerShdw blurRad="50800" dist="38100" dir="2700000" algn="tl" rotWithShape="0">
                    <a:prstClr val="black">
                      <a:alpha val="40000"/>
                    </a:prstClr>
                  </a:outerShdw>
                </a:effectLst>
                <a:latin typeface="Gadugi" panose="020B0502040204020203" pitchFamily="34" charset="0"/>
              </a:rPr>
              <a:t>What to do?</a:t>
            </a:r>
            <a:endParaRPr lang="en-US" sz="4400" dirty="0">
              <a:effectLst>
                <a:outerShdw blurRad="50800" dist="38100" dir="2700000" algn="tl" rotWithShape="0">
                  <a:prstClr val="black">
                    <a:alpha val="40000"/>
                  </a:prstClr>
                </a:outerShdw>
              </a:effectLst>
              <a:latin typeface="Gadugi" panose="020B0502040204020203" pitchFamily="34" charset="0"/>
            </a:endParaRPr>
          </a:p>
        </p:txBody>
      </p:sp>
      <p:sp>
        <p:nvSpPr>
          <p:cNvPr id="3" name="TextBox 2"/>
          <p:cNvSpPr txBox="1"/>
          <p:nvPr/>
        </p:nvSpPr>
        <p:spPr>
          <a:xfrm>
            <a:off x="762000" y="1447800"/>
            <a:ext cx="7467600" cy="1200329"/>
          </a:xfrm>
          <a:prstGeom prst="rect">
            <a:avLst/>
          </a:prstGeom>
          <a:noFill/>
        </p:spPr>
        <p:txBody>
          <a:bodyPr wrap="square" rtlCol="0">
            <a:spAutoFit/>
          </a:bodyPr>
          <a:lstStyle/>
          <a:p>
            <a:pPr algn="ctr"/>
            <a:r>
              <a:rPr lang="en-US" sz="3600" dirty="0" smtClean="0">
                <a:effectLst>
                  <a:outerShdw blurRad="50800" dist="38100" dir="2700000" algn="tl" rotWithShape="0">
                    <a:prstClr val="black">
                      <a:alpha val="40000"/>
                    </a:prstClr>
                  </a:outerShdw>
                </a:effectLst>
                <a:latin typeface="Gadugi" panose="020B0502040204020203" pitchFamily="34" charset="0"/>
              </a:rPr>
              <a:t>You are defending the deposition of your client.</a:t>
            </a:r>
            <a:endParaRPr lang="en-US" sz="3600" dirty="0">
              <a:effectLst>
                <a:outerShdw blurRad="50800" dist="38100" dir="2700000" algn="tl" rotWithShape="0">
                  <a:prstClr val="black">
                    <a:alpha val="40000"/>
                  </a:prstClr>
                </a:outerShdw>
              </a:effectLst>
              <a:latin typeface="Gadugi" panose="020B0502040204020203" pitchFamily="34" charset="0"/>
            </a:endParaRPr>
          </a:p>
        </p:txBody>
      </p:sp>
      <p:sp>
        <p:nvSpPr>
          <p:cNvPr id="4" name="TextBox 3"/>
          <p:cNvSpPr txBox="1"/>
          <p:nvPr/>
        </p:nvSpPr>
        <p:spPr>
          <a:xfrm>
            <a:off x="762000" y="2743200"/>
            <a:ext cx="7467600" cy="1754326"/>
          </a:xfrm>
          <a:prstGeom prst="rect">
            <a:avLst/>
          </a:prstGeom>
          <a:noFill/>
        </p:spPr>
        <p:txBody>
          <a:bodyPr wrap="square" rtlCol="0">
            <a:spAutoFit/>
          </a:bodyPr>
          <a:lstStyle/>
          <a:p>
            <a:pPr algn="ctr"/>
            <a:r>
              <a:rPr lang="en-US" sz="3600" dirty="0" smtClean="0">
                <a:effectLst>
                  <a:outerShdw blurRad="50800" dist="38100" dir="2700000" algn="tl" rotWithShape="0">
                    <a:prstClr val="black">
                      <a:alpha val="40000"/>
                    </a:prstClr>
                  </a:outerShdw>
                </a:effectLst>
                <a:latin typeface="Gadugi" panose="020B0502040204020203" pitchFamily="34" charset="0"/>
              </a:rPr>
              <a:t>Opposing counsel has asked a question that you believe materially misstates the evidence.  </a:t>
            </a:r>
            <a:endParaRPr lang="en-US" sz="3600" dirty="0">
              <a:effectLst>
                <a:outerShdw blurRad="50800" dist="38100" dir="2700000" algn="tl" rotWithShape="0">
                  <a:prstClr val="black">
                    <a:alpha val="40000"/>
                  </a:prstClr>
                </a:outerShdw>
              </a:effectLst>
              <a:latin typeface="Gadugi" panose="020B0502040204020203" pitchFamily="34" charset="0"/>
            </a:endParaRPr>
          </a:p>
        </p:txBody>
      </p:sp>
      <p:sp>
        <p:nvSpPr>
          <p:cNvPr id="5" name="TextBox 4"/>
          <p:cNvSpPr txBox="1"/>
          <p:nvPr/>
        </p:nvSpPr>
        <p:spPr>
          <a:xfrm>
            <a:off x="762000" y="4724400"/>
            <a:ext cx="7467600" cy="1200329"/>
          </a:xfrm>
          <a:prstGeom prst="rect">
            <a:avLst/>
          </a:prstGeom>
          <a:noFill/>
        </p:spPr>
        <p:txBody>
          <a:bodyPr wrap="square" rtlCol="0">
            <a:spAutoFit/>
          </a:bodyPr>
          <a:lstStyle/>
          <a:p>
            <a:pPr algn="ctr"/>
            <a:r>
              <a:rPr lang="en-US" sz="3600" dirty="0" smtClean="0">
                <a:effectLst>
                  <a:outerShdw blurRad="50800" dist="38100" dir="2700000" algn="tl" rotWithShape="0">
                    <a:prstClr val="black">
                      <a:alpha val="40000"/>
                    </a:prstClr>
                  </a:outerShdw>
                </a:effectLst>
                <a:latin typeface="Gadugi" panose="020B0502040204020203" pitchFamily="34" charset="0"/>
              </a:rPr>
              <a:t>How do you get the misstatement into the deposition record?</a:t>
            </a:r>
            <a:endParaRPr lang="en-US" sz="3600" dirty="0">
              <a:effectLst>
                <a:outerShdw blurRad="50800" dist="38100" dir="2700000" algn="tl" rotWithShape="0">
                  <a:prstClr val="black">
                    <a:alpha val="40000"/>
                  </a:prstClr>
                </a:outerShdw>
              </a:effectLst>
              <a:latin typeface="Gadugi" panose="020B0502040204020203" pitchFamily="34" charset="0"/>
            </a:endParaRPr>
          </a:p>
        </p:txBody>
      </p:sp>
      <p:pic>
        <p:nvPicPr>
          <p:cNvPr id="6" name="Picture 5"/>
          <p:cNvPicPr>
            <a:picLocks noChangeAspect="1"/>
          </p:cNvPicPr>
          <p:nvPr/>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566791" y="0"/>
            <a:ext cx="1630417" cy="2590800"/>
          </a:xfrm>
          <a:prstGeom prst="rect">
            <a:avLst/>
          </a:prstGeom>
        </p:spPr>
      </p:pic>
    </p:spTree>
    <p:extLst>
      <p:ext uri="{BB962C8B-B14F-4D97-AF65-F5344CB8AC3E}">
        <p14:creationId xmlns:p14="http://schemas.microsoft.com/office/powerpoint/2010/main" val="1079619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2" cstate="email">
            <a:extLst>
              <a:ext uri="{28A0092B-C50C-407E-A947-70E740481C1C}">
                <a14:useLocalDpi xmlns:a14="http://schemas.microsoft.com/office/drawing/2010/main" val="0"/>
              </a:ext>
            </a:extLst>
          </a:blip>
          <a:srcRect/>
          <a:stretch/>
        </p:blipFill>
        <p:spPr>
          <a:xfrm rot="16200000">
            <a:off x="2618017" y="-332018"/>
            <a:ext cx="3810000" cy="8436434"/>
          </a:xfrm>
          <a:effectLst>
            <a:outerShdw blurRad="50800" dist="38100" dir="2700000" algn="tl" rotWithShape="0">
              <a:prstClr val="black">
                <a:alpha val="40000"/>
              </a:prstClr>
            </a:outerShdw>
          </a:effectLst>
        </p:spPr>
      </p:pic>
      <p:sp>
        <p:nvSpPr>
          <p:cNvPr id="5" name="Title 1"/>
          <p:cNvSpPr txBox="1">
            <a:spLocks/>
          </p:cNvSpPr>
          <p:nvPr/>
        </p:nvSpPr>
        <p:spPr>
          <a:xfrm>
            <a:off x="650179" y="381000"/>
            <a:ext cx="8077200" cy="1143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sz="3600" dirty="0" smtClean="0">
                <a:effectLst>
                  <a:outerShdw blurRad="50800" dist="38100" dir="2700000" algn="tl" rotWithShape="0">
                    <a:prstClr val="black">
                      <a:alpha val="40000"/>
                    </a:prstClr>
                  </a:outerShdw>
                </a:effectLst>
                <a:latin typeface="Gadugi" panose="020B0502040204020203" pitchFamily="34" charset="0"/>
              </a:rPr>
              <a:t>Example from </a:t>
            </a:r>
            <a:r>
              <a:rPr lang="en-US" sz="3600" i="1" dirty="0" smtClean="0">
                <a:effectLst>
                  <a:outerShdw blurRad="50800" dist="38100" dir="2700000" algn="tl" rotWithShape="0">
                    <a:prstClr val="black">
                      <a:alpha val="40000"/>
                    </a:prstClr>
                  </a:outerShdw>
                </a:effectLst>
                <a:latin typeface="Gadugi" panose="020B0502040204020203" pitchFamily="34" charset="0"/>
              </a:rPr>
              <a:t>Kelvey:</a:t>
            </a:r>
            <a:endParaRPr lang="en-US" sz="3600" dirty="0">
              <a:effectLst>
                <a:outerShdw blurRad="50800" dist="38100" dir="2700000" algn="tl" rotWithShape="0">
                  <a:prstClr val="black">
                    <a:alpha val="40000"/>
                  </a:prstClr>
                </a:outerShdw>
              </a:effectLst>
              <a:latin typeface="Gadugi" panose="020B0502040204020203" pitchFamily="34" charset="0"/>
            </a:endParaRPr>
          </a:p>
        </p:txBody>
      </p:sp>
    </p:spTree>
    <p:extLst>
      <p:ext uri="{BB962C8B-B14F-4D97-AF65-F5344CB8AC3E}">
        <p14:creationId xmlns:p14="http://schemas.microsoft.com/office/powerpoint/2010/main" val="7635274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1600200"/>
            <a:ext cx="7467600" cy="4431983"/>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spcBef>
                <a:spcPts val="600"/>
              </a:spcBef>
              <a:spcAft>
                <a:spcPts val="600"/>
              </a:spcAft>
            </a:pPr>
            <a:r>
              <a:rPr lang="en-US" sz="3600" dirty="0" smtClean="0">
                <a:effectLst>
                  <a:outerShdw blurRad="50800" dist="38100" dir="2700000" algn="tl" rotWithShape="0">
                    <a:prstClr val="black">
                      <a:alpha val="40000"/>
                    </a:prstClr>
                  </a:outerShdw>
                </a:effectLst>
                <a:latin typeface="Gadugi" panose="020B0502040204020203" pitchFamily="34" charset="0"/>
              </a:rPr>
              <a:t>“</a:t>
            </a:r>
            <a:r>
              <a:rPr lang="en-US" sz="3600" dirty="0"/>
              <a:t>Counsel shall refrain from cueing the deponent by objecting in any manner other than stating an objection for the record followed by a word or two describing the legal basis for the </a:t>
            </a:r>
            <a:r>
              <a:rPr lang="en-US" sz="3600" dirty="0" smtClean="0"/>
              <a:t>objection</a:t>
            </a:r>
            <a:r>
              <a:rPr lang="en-US" sz="3600" dirty="0" smtClean="0">
                <a:effectLst>
                  <a:outerShdw blurRad="50800" dist="38100" dir="2700000" algn="tl" rotWithShape="0">
                    <a:prstClr val="black">
                      <a:alpha val="40000"/>
                    </a:prstClr>
                  </a:outerShdw>
                </a:effectLst>
                <a:latin typeface="Gadugi" panose="020B0502040204020203" pitchFamily="34" charset="0"/>
              </a:rPr>
              <a:t>.”</a:t>
            </a:r>
          </a:p>
          <a:p>
            <a:pPr algn="r">
              <a:spcBef>
                <a:spcPts val="600"/>
              </a:spcBef>
              <a:spcAft>
                <a:spcPts val="600"/>
              </a:spcAft>
            </a:pPr>
            <a:r>
              <a:rPr lang="en-US" sz="2800" i="1" dirty="0" smtClean="0">
                <a:effectLst>
                  <a:outerShdw blurRad="50800" dist="38100" dir="2700000" algn="tl" rotWithShape="0">
                    <a:prstClr val="black">
                      <a:alpha val="40000"/>
                    </a:prstClr>
                  </a:outerShdw>
                </a:effectLst>
                <a:latin typeface="Gadugi" panose="020B0502040204020203" pitchFamily="34" charset="0"/>
              </a:rPr>
              <a:t>Kelvey v. Coughlin, 625 A.2d  775, 777 (R.I. 1993)</a:t>
            </a:r>
            <a:endParaRPr lang="en-US" sz="2800" i="1" dirty="0">
              <a:effectLst>
                <a:outerShdw blurRad="50800" dist="38100" dir="2700000" algn="tl" rotWithShape="0">
                  <a:prstClr val="black">
                    <a:alpha val="40000"/>
                  </a:prstClr>
                </a:outerShdw>
              </a:effectLst>
              <a:latin typeface="Gadugi" panose="020B0502040204020203" pitchFamily="34" charset="0"/>
            </a:endParaRPr>
          </a:p>
        </p:txBody>
      </p:sp>
    </p:spTree>
    <p:extLst>
      <p:ext uri="{BB962C8B-B14F-4D97-AF65-F5344CB8AC3E}">
        <p14:creationId xmlns:p14="http://schemas.microsoft.com/office/powerpoint/2010/main" val="226803183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smtClean="0">
                <a:effectLst>
                  <a:outerShdw blurRad="50800" dist="38100" dir="2700000" algn="tl" rotWithShape="0">
                    <a:prstClr val="black">
                      <a:alpha val="40000"/>
                    </a:prstClr>
                  </a:outerShdw>
                </a:effectLst>
                <a:latin typeface="Gadugi" panose="020B0502040204020203" pitchFamily="34" charset="0"/>
              </a:rPr>
              <a:t>ALLOWED</a:t>
            </a:r>
            <a:endParaRPr lang="en-US" sz="4000" b="1" dirty="0">
              <a:effectLst>
                <a:outerShdw blurRad="50800" dist="38100" dir="2700000" algn="tl" rotWithShape="0">
                  <a:prstClr val="black">
                    <a:alpha val="40000"/>
                  </a:prstClr>
                </a:outerShdw>
              </a:effectLst>
              <a:latin typeface="Gadugi" panose="020B0502040204020203" pitchFamily="34" charset="0"/>
            </a:endParaRPr>
          </a:p>
        </p:txBody>
      </p:sp>
      <p:sp>
        <p:nvSpPr>
          <p:cNvPr id="3" name="Content Placeholder 2"/>
          <p:cNvSpPr>
            <a:spLocks noGrp="1"/>
          </p:cNvSpPr>
          <p:nvPr>
            <p:ph idx="1"/>
          </p:nvPr>
        </p:nvSpPr>
        <p:spPr>
          <a:xfrm>
            <a:off x="628650" y="1825625"/>
            <a:ext cx="7886700" cy="2974975"/>
          </a:xfrm>
        </p:spPr>
        <p:txBody>
          <a:bodyPr>
            <a:normAutofit/>
          </a:bodyPr>
          <a:lstStyle/>
          <a:p>
            <a:r>
              <a:rPr lang="en-US" sz="3200" dirty="0">
                <a:effectLst>
                  <a:outerShdw blurRad="50800" dist="38100" dir="2700000" algn="tl" rotWithShape="0">
                    <a:prstClr val="black">
                      <a:alpha val="40000"/>
                    </a:prstClr>
                  </a:outerShdw>
                </a:effectLst>
                <a:latin typeface="Gadugi" panose="020B0502040204020203" pitchFamily="34" charset="0"/>
              </a:rPr>
              <a:t>“</a:t>
            </a:r>
            <a:r>
              <a:rPr lang="en-US" sz="3200" i="1" dirty="0">
                <a:effectLst>
                  <a:outerShdw blurRad="50800" dist="38100" dir="2700000" algn="tl" rotWithShape="0">
                    <a:prstClr val="black">
                      <a:alpha val="40000"/>
                    </a:prstClr>
                  </a:outerShdw>
                </a:effectLst>
                <a:latin typeface="Gadugi" panose="020B0502040204020203" pitchFamily="34" charset="0"/>
              </a:rPr>
              <a:t>Objection, to the form of the </a:t>
            </a:r>
            <a:r>
              <a:rPr lang="en-US" sz="3200" i="1" dirty="0" smtClean="0">
                <a:effectLst>
                  <a:outerShdw blurRad="50800" dist="38100" dir="2700000" algn="tl" rotWithShape="0">
                    <a:prstClr val="black">
                      <a:alpha val="40000"/>
                    </a:prstClr>
                  </a:outerShdw>
                </a:effectLst>
                <a:latin typeface="Gadugi" panose="020B0502040204020203" pitchFamily="34" charset="0"/>
              </a:rPr>
              <a:t>question.</a:t>
            </a:r>
            <a:r>
              <a:rPr lang="en-US" sz="3200" dirty="0" smtClean="0">
                <a:effectLst>
                  <a:outerShdw blurRad="50800" dist="38100" dir="2700000" algn="tl" rotWithShape="0">
                    <a:prstClr val="black">
                      <a:alpha val="40000"/>
                    </a:prstClr>
                  </a:outerShdw>
                </a:effectLst>
                <a:latin typeface="Gadugi" panose="020B0502040204020203" pitchFamily="34" charset="0"/>
              </a:rPr>
              <a:t>”</a:t>
            </a:r>
            <a:endParaRPr lang="en-US" sz="3200" dirty="0">
              <a:effectLst>
                <a:outerShdw blurRad="50800" dist="38100" dir="2700000" algn="tl" rotWithShape="0">
                  <a:prstClr val="black">
                    <a:alpha val="40000"/>
                  </a:prstClr>
                </a:outerShdw>
              </a:effectLst>
              <a:latin typeface="Gadugi" panose="020B0502040204020203" pitchFamily="34" charset="0"/>
            </a:endParaRPr>
          </a:p>
          <a:p>
            <a:pPr marL="0" indent="0">
              <a:lnSpc>
                <a:spcPct val="100000"/>
              </a:lnSpc>
              <a:spcBef>
                <a:spcPts val="600"/>
              </a:spcBef>
              <a:spcAft>
                <a:spcPts val="600"/>
              </a:spcAft>
              <a:buNone/>
            </a:pPr>
            <a:endParaRPr lang="en-US" sz="3200" dirty="0" smtClean="0">
              <a:effectLst>
                <a:outerShdw blurRad="50800" dist="38100" dir="2700000" algn="tl" rotWithShape="0">
                  <a:prstClr val="black">
                    <a:alpha val="40000"/>
                  </a:prstClr>
                </a:outerShdw>
              </a:effectLst>
              <a:latin typeface="Gadugi" panose="020B0502040204020203" pitchFamily="34" charset="0"/>
            </a:endParaRPr>
          </a:p>
          <a:p>
            <a:r>
              <a:rPr lang="en-US" sz="3200" dirty="0" smtClean="0">
                <a:effectLst>
                  <a:outerShdw blurRad="50800" dist="38100" dir="2700000" algn="tl" rotWithShape="0">
                    <a:prstClr val="black">
                      <a:alpha val="40000"/>
                    </a:prstClr>
                  </a:outerShdw>
                </a:effectLst>
                <a:latin typeface="Gadugi" panose="020B0502040204020203" pitchFamily="34" charset="0"/>
              </a:rPr>
              <a:t>“</a:t>
            </a:r>
            <a:r>
              <a:rPr lang="en-US" sz="3200" i="1" dirty="0" smtClean="0">
                <a:effectLst>
                  <a:outerShdw blurRad="50800" dist="38100" dir="2700000" algn="tl" rotWithShape="0">
                    <a:prstClr val="black">
                      <a:alpha val="40000"/>
                    </a:prstClr>
                  </a:outerShdw>
                </a:effectLst>
                <a:latin typeface="Gadugi" panose="020B0502040204020203" pitchFamily="34" charset="0"/>
              </a:rPr>
              <a:t>Objection, compound question</a:t>
            </a:r>
            <a:r>
              <a:rPr lang="en-US" sz="3200" dirty="0" smtClean="0">
                <a:effectLst>
                  <a:outerShdw blurRad="50800" dist="38100" dir="2700000" algn="tl" rotWithShape="0">
                    <a:prstClr val="black">
                      <a:alpha val="40000"/>
                    </a:prstClr>
                  </a:outerShdw>
                </a:effectLst>
                <a:latin typeface="Gadugi" panose="020B0502040204020203" pitchFamily="34" charset="0"/>
              </a:rPr>
              <a:t>.”</a:t>
            </a:r>
          </a:p>
          <a:p>
            <a:endParaRPr lang="en-US" sz="3200" dirty="0" smtClean="0">
              <a:effectLst>
                <a:outerShdw blurRad="50800" dist="38100" dir="2700000" algn="tl" rotWithShape="0">
                  <a:prstClr val="black">
                    <a:alpha val="40000"/>
                  </a:prstClr>
                </a:outerShdw>
              </a:effectLst>
              <a:latin typeface="Gadugi" panose="020B0502040204020203" pitchFamily="34" charset="0"/>
            </a:endParaRPr>
          </a:p>
          <a:p>
            <a:r>
              <a:rPr lang="en-US" sz="3200" dirty="0" smtClean="0">
                <a:effectLst>
                  <a:outerShdw blurRad="50800" dist="38100" dir="2700000" algn="tl" rotWithShape="0">
                    <a:prstClr val="black">
                      <a:alpha val="40000"/>
                    </a:prstClr>
                  </a:outerShdw>
                </a:effectLst>
                <a:latin typeface="Gadugi" panose="020B0502040204020203" pitchFamily="34" charset="0"/>
              </a:rPr>
              <a:t>“</a:t>
            </a:r>
            <a:r>
              <a:rPr lang="en-US" sz="3200" i="1" dirty="0" smtClean="0">
                <a:effectLst>
                  <a:outerShdw blurRad="50800" dist="38100" dir="2700000" algn="tl" rotWithShape="0">
                    <a:prstClr val="black">
                      <a:alpha val="40000"/>
                    </a:prstClr>
                  </a:outerShdw>
                </a:effectLst>
                <a:latin typeface="Gadugi" panose="020B0502040204020203" pitchFamily="34" charset="0"/>
              </a:rPr>
              <a:t>Objection, misstates the facts</a:t>
            </a:r>
            <a:r>
              <a:rPr lang="en-US" sz="3200" dirty="0" smtClean="0">
                <a:effectLst>
                  <a:outerShdw blurRad="50800" dist="38100" dir="2700000" algn="tl" rotWithShape="0">
                    <a:prstClr val="black">
                      <a:alpha val="40000"/>
                    </a:prstClr>
                  </a:outerShdw>
                </a:effectLst>
                <a:latin typeface="Gadugi" panose="020B0502040204020203" pitchFamily="34" charset="0"/>
              </a:rPr>
              <a:t>.”</a:t>
            </a:r>
          </a:p>
        </p:txBody>
      </p:sp>
    </p:spTree>
    <p:extLst>
      <p:ext uri="{BB962C8B-B14F-4D97-AF65-F5344CB8AC3E}">
        <p14:creationId xmlns:p14="http://schemas.microsoft.com/office/powerpoint/2010/main" val="15759772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smtClean="0">
                <a:effectLst>
                  <a:outerShdw blurRad="50800" dist="38100" dir="2700000" algn="tl" rotWithShape="0">
                    <a:prstClr val="black">
                      <a:alpha val="40000"/>
                    </a:prstClr>
                  </a:outerShdw>
                </a:effectLst>
                <a:latin typeface="Gadugi" panose="020B0502040204020203" pitchFamily="34" charset="0"/>
              </a:rPr>
              <a:t>NOT ALLOWED</a:t>
            </a:r>
            <a:endParaRPr lang="en-US" sz="4000" b="1" dirty="0">
              <a:effectLst>
                <a:outerShdw blurRad="50800" dist="38100" dir="2700000" algn="tl" rotWithShape="0">
                  <a:prstClr val="black">
                    <a:alpha val="40000"/>
                  </a:prstClr>
                </a:outerShdw>
              </a:effectLst>
              <a:latin typeface="Gadugi" panose="020B0502040204020203" pitchFamily="34" charset="0"/>
            </a:endParaRPr>
          </a:p>
        </p:txBody>
      </p:sp>
      <p:sp>
        <p:nvSpPr>
          <p:cNvPr id="3" name="Content Placeholder 2"/>
          <p:cNvSpPr>
            <a:spLocks noGrp="1"/>
          </p:cNvSpPr>
          <p:nvPr>
            <p:ph idx="1"/>
          </p:nvPr>
        </p:nvSpPr>
        <p:spPr/>
        <p:txBody>
          <a:bodyPr>
            <a:normAutofit/>
          </a:bodyPr>
          <a:lstStyle/>
          <a:p>
            <a:pPr>
              <a:lnSpc>
                <a:spcPct val="100000"/>
              </a:lnSpc>
              <a:spcBef>
                <a:spcPts val="600"/>
              </a:spcBef>
              <a:spcAft>
                <a:spcPts val="600"/>
              </a:spcAft>
            </a:pPr>
            <a:r>
              <a:rPr lang="en-US" sz="3200" dirty="0" smtClean="0">
                <a:effectLst>
                  <a:outerShdw blurRad="50800" dist="38100" dir="2700000" algn="tl" rotWithShape="0">
                    <a:prstClr val="black">
                      <a:alpha val="40000"/>
                    </a:prstClr>
                  </a:outerShdw>
                </a:effectLst>
                <a:latin typeface="Gadugi" panose="020B0502040204020203" pitchFamily="34" charset="0"/>
              </a:rPr>
              <a:t>“</a:t>
            </a:r>
            <a:r>
              <a:rPr lang="en-US" sz="3200" i="1" dirty="0" smtClean="0">
                <a:effectLst>
                  <a:outerShdw blurRad="50800" dist="38100" dir="2700000" algn="tl" rotWithShape="0">
                    <a:prstClr val="black">
                      <a:alpha val="40000"/>
                    </a:prstClr>
                  </a:outerShdw>
                </a:effectLst>
                <a:latin typeface="Gadugi" panose="020B0502040204020203" pitchFamily="34" charset="0"/>
              </a:rPr>
              <a:t>Objection, the question asks her to talk about a meeting she did not attend</a:t>
            </a:r>
            <a:r>
              <a:rPr lang="en-US" sz="3200" dirty="0" smtClean="0">
                <a:effectLst>
                  <a:outerShdw blurRad="50800" dist="38100" dir="2700000" algn="tl" rotWithShape="0">
                    <a:prstClr val="black">
                      <a:alpha val="40000"/>
                    </a:prstClr>
                  </a:outerShdw>
                </a:effectLst>
                <a:latin typeface="Gadugi" panose="020B0502040204020203" pitchFamily="34" charset="0"/>
              </a:rPr>
              <a:t>.”</a:t>
            </a:r>
          </a:p>
          <a:p>
            <a:pPr>
              <a:lnSpc>
                <a:spcPct val="100000"/>
              </a:lnSpc>
              <a:spcBef>
                <a:spcPts val="600"/>
              </a:spcBef>
              <a:spcAft>
                <a:spcPts val="600"/>
              </a:spcAft>
            </a:pPr>
            <a:r>
              <a:rPr lang="en-US" sz="3200" dirty="0" smtClean="0">
                <a:effectLst>
                  <a:outerShdw blurRad="50800" dist="38100" dir="2700000" algn="tl" rotWithShape="0">
                    <a:prstClr val="black">
                      <a:alpha val="40000"/>
                    </a:prstClr>
                  </a:outerShdw>
                </a:effectLst>
                <a:latin typeface="Gadugi" panose="020B0502040204020203" pitchFamily="34" charset="0"/>
              </a:rPr>
              <a:t>“</a:t>
            </a:r>
            <a:r>
              <a:rPr lang="en-US" sz="3200" i="1" dirty="0" smtClean="0">
                <a:effectLst>
                  <a:outerShdw blurRad="50800" dist="38100" dir="2700000" algn="tl" rotWithShape="0">
                    <a:prstClr val="black">
                      <a:alpha val="40000"/>
                    </a:prstClr>
                  </a:outerShdw>
                </a:effectLst>
                <a:latin typeface="Gadugi" panose="020B0502040204020203" pitchFamily="34" charset="0"/>
              </a:rPr>
              <a:t>Objection, you have misstated the standard of care.</a:t>
            </a:r>
            <a:r>
              <a:rPr lang="en-US" sz="3200" dirty="0" smtClean="0">
                <a:effectLst>
                  <a:outerShdw blurRad="50800" dist="38100" dir="2700000" algn="tl" rotWithShape="0">
                    <a:prstClr val="black">
                      <a:alpha val="40000"/>
                    </a:prstClr>
                  </a:outerShdw>
                </a:effectLst>
                <a:latin typeface="Gadugi" panose="020B0502040204020203" pitchFamily="34" charset="0"/>
              </a:rPr>
              <a:t>”</a:t>
            </a:r>
          </a:p>
          <a:p>
            <a:pPr>
              <a:lnSpc>
                <a:spcPct val="100000"/>
              </a:lnSpc>
              <a:spcBef>
                <a:spcPts val="600"/>
              </a:spcBef>
              <a:spcAft>
                <a:spcPts val="600"/>
              </a:spcAft>
            </a:pPr>
            <a:r>
              <a:rPr lang="en-US" sz="3200" dirty="0" smtClean="0">
                <a:effectLst>
                  <a:outerShdw blurRad="50800" dist="38100" dir="2700000" algn="tl" rotWithShape="0">
                    <a:prstClr val="black">
                      <a:alpha val="40000"/>
                    </a:prstClr>
                  </a:outerShdw>
                </a:effectLst>
                <a:latin typeface="Gadugi" panose="020B0502040204020203" pitchFamily="34" charset="0"/>
              </a:rPr>
              <a:t>“</a:t>
            </a:r>
            <a:r>
              <a:rPr lang="en-US" sz="3200" i="1" dirty="0" smtClean="0">
                <a:effectLst>
                  <a:outerShdw blurRad="50800" dist="38100" dir="2700000" algn="tl" rotWithShape="0">
                    <a:prstClr val="black">
                      <a:alpha val="40000"/>
                    </a:prstClr>
                  </a:outerShdw>
                </a:effectLst>
                <a:latin typeface="Gadugi" panose="020B0502040204020203" pitchFamily="34" charset="0"/>
              </a:rPr>
              <a:t>Objection, the light was red when the defendant went through the intersection, not green</a:t>
            </a:r>
            <a:r>
              <a:rPr lang="en-US" sz="3200" dirty="0" smtClean="0">
                <a:effectLst>
                  <a:outerShdw blurRad="50800" dist="38100" dir="2700000" algn="tl" rotWithShape="0">
                    <a:prstClr val="black">
                      <a:alpha val="40000"/>
                    </a:prstClr>
                  </a:outerShdw>
                </a:effectLst>
                <a:latin typeface="Gadugi" panose="020B0502040204020203" pitchFamily="34" charset="0"/>
              </a:rPr>
              <a:t>.”</a:t>
            </a:r>
          </a:p>
        </p:txBody>
      </p:sp>
    </p:spTree>
    <p:extLst>
      <p:ext uri="{BB962C8B-B14F-4D97-AF65-F5344CB8AC3E}">
        <p14:creationId xmlns:p14="http://schemas.microsoft.com/office/powerpoint/2010/main" val="4462039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304800"/>
            <a:ext cx="7467600" cy="769441"/>
          </a:xfrm>
          <a:prstGeom prst="rect">
            <a:avLst/>
          </a:prstGeom>
          <a:noFill/>
        </p:spPr>
        <p:txBody>
          <a:bodyPr wrap="square" rtlCol="0">
            <a:spAutoFit/>
          </a:bodyPr>
          <a:lstStyle/>
          <a:p>
            <a:pPr algn="ctr"/>
            <a:r>
              <a:rPr lang="en-US" sz="4400" dirty="0" smtClean="0">
                <a:effectLst>
                  <a:outerShdw blurRad="50800" dist="38100" dir="2700000" algn="tl" rotWithShape="0">
                    <a:prstClr val="black">
                      <a:alpha val="40000"/>
                    </a:prstClr>
                  </a:outerShdw>
                </a:effectLst>
                <a:latin typeface="Gadugi" panose="020B0502040204020203" pitchFamily="34" charset="0"/>
              </a:rPr>
              <a:t>What to do?</a:t>
            </a:r>
            <a:endParaRPr lang="en-US" sz="4400" dirty="0">
              <a:effectLst>
                <a:outerShdw blurRad="50800" dist="38100" dir="2700000" algn="tl" rotWithShape="0">
                  <a:prstClr val="black">
                    <a:alpha val="40000"/>
                  </a:prstClr>
                </a:outerShdw>
              </a:effectLst>
              <a:latin typeface="Gadugi" panose="020B0502040204020203" pitchFamily="34" charset="0"/>
            </a:endParaRPr>
          </a:p>
        </p:txBody>
      </p:sp>
      <p:sp>
        <p:nvSpPr>
          <p:cNvPr id="3" name="TextBox 2"/>
          <p:cNvSpPr txBox="1"/>
          <p:nvPr/>
        </p:nvSpPr>
        <p:spPr>
          <a:xfrm>
            <a:off x="762000" y="1447800"/>
            <a:ext cx="7467600" cy="1200329"/>
          </a:xfrm>
          <a:prstGeom prst="rect">
            <a:avLst/>
          </a:prstGeom>
          <a:noFill/>
        </p:spPr>
        <p:txBody>
          <a:bodyPr wrap="square" rtlCol="0">
            <a:spAutoFit/>
          </a:bodyPr>
          <a:lstStyle/>
          <a:p>
            <a:pPr algn="ctr"/>
            <a:r>
              <a:rPr lang="en-US" sz="3600" dirty="0" smtClean="0">
                <a:effectLst>
                  <a:outerShdw blurRad="50800" dist="38100" dir="2700000" algn="tl" rotWithShape="0">
                    <a:prstClr val="black">
                      <a:alpha val="40000"/>
                    </a:prstClr>
                  </a:outerShdw>
                </a:effectLst>
                <a:latin typeface="Gadugi" panose="020B0502040204020203" pitchFamily="34" charset="0"/>
              </a:rPr>
              <a:t>You are defending the deposition of your client.</a:t>
            </a:r>
            <a:endParaRPr lang="en-US" sz="3600" dirty="0">
              <a:effectLst>
                <a:outerShdw blurRad="50800" dist="38100" dir="2700000" algn="tl" rotWithShape="0">
                  <a:prstClr val="black">
                    <a:alpha val="40000"/>
                  </a:prstClr>
                </a:outerShdw>
              </a:effectLst>
              <a:latin typeface="Gadugi" panose="020B0502040204020203" pitchFamily="34" charset="0"/>
            </a:endParaRPr>
          </a:p>
        </p:txBody>
      </p:sp>
      <p:sp>
        <p:nvSpPr>
          <p:cNvPr id="4" name="TextBox 3"/>
          <p:cNvSpPr txBox="1"/>
          <p:nvPr/>
        </p:nvSpPr>
        <p:spPr>
          <a:xfrm>
            <a:off x="762000" y="2743200"/>
            <a:ext cx="7467600" cy="1754326"/>
          </a:xfrm>
          <a:prstGeom prst="rect">
            <a:avLst/>
          </a:prstGeom>
          <a:noFill/>
        </p:spPr>
        <p:txBody>
          <a:bodyPr wrap="square" rtlCol="0">
            <a:spAutoFit/>
          </a:bodyPr>
          <a:lstStyle/>
          <a:p>
            <a:pPr algn="ctr"/>
            <a:r>
              <a:rPr lang="en-US" sz="3600" dirty="0" smtClean="0">
                <a:effectLst>
                  <a:outerShdw blurRad="50800" dist="38100" dir="2700000" algn="tl" rotWithShape="0">
                    <a:prstClr val="black">
                      <a:alpha val="40000"/>
                    </a:prstClr>
                  </a:outerShdw>
                </a:effectLst>
                <a:latin typeface="Gadugi" panose="020B0502040204020203" pitchFamily="34" charset="0"/>
              </a:rPr>
              <a:t>You and opposing counsel get into a serious </a:t>
            </a:r>
            <a:r>
              <a:rPr lang="en-US" sz="3600" dirty="0" smtClean="0">
                <a:effectLst>
                  <a:outerShdw blurRad="50800" dist="38100" dir="2700000" algn="tl" rotWithShape="0">
                    <a:prstClr val="black">
                      <a:alpha val="40000"/>
                    </a:prstClr>
                  </a:outerShdw>
                </a:effectLst>
                <a:latin typeface="Gadugi" panose="020B0502040204020203" pitchFamily="34" charset="0"/>
              </a:rPr>
              <a:t>dispute </a:t>
            </a:r>
            <a:r>
              <a:rPr lang="en-US" sz="3600" dirty="0" smtClean="0">
                <a:effectLst>
                  <a:outerShdw blurRad="50800" dist="38100" dir="2700000" algn="tl" rotWithShape="0">
                    <a:prstClr val="black">
                      <a:alpha val="40000"/>
                    </a:prstClr>
                  </a:outerShdw>
                </a:effectLst>
                <a:latin typeface="Gadugi" panose="020B0502040204020203" pitchFamily="34" charset="0"/>
              </a:rPr>
              <a:t>about </a:t>
            </a:r>
            <a:r>
              <a:rPr lang="en-US" sz="3600" dirty="0" smtClean="0">
                <a:effectLst>
                  <a:outerShdw blurRad="50800" dist="38100" dir="2700000" algn="tl" rotWithShape="0">
                    <a:prstClr val="black">
                      <a:alpha val="40000"/>
                    </a:prstClr>
                  </a:outerShdw>
                </a:effectLst>
                <a:latin typeface="Gadugi" panose="020B0502040204020203" pitchFamily="34" charset="0"/>
              </a:rPr>
              <a:t>his course of conduct during </a:t>
            </a:r>
            <a:r>
              <a:rPr lang="en-US" sz="3600" dirty="0" smtClean="0">
                <a:effectLst>
                  <a:outerShdw blurRad="50800" dist="38100" dir="2700000" algn="tl" rotWithShape="0">
                    <a:prstClr val="black">
                      <a:alpha val="40000"/>
                    </a:prstClr>
                  </a:outerShdw>
                </a:effectLst>
                <a:latin typeface="Gadugi" panose="020B0502040204020203" pitchFamily="34" charset="0"/>
              </a:rPr>
              <a:t>the deposition.  </a:t>
            </a:r>
            <a:endParaRPr lang="en-US" sz="3600" dirty="0">
              <a:effectLst>
                <a:outerShdw blurRad="50800" dist="38100" dir="2700000" algn="tl" rotWithShape="0">
                  <a:prstClr val="black">
                    <a:alpha val="40000"/>
                  </a:prstClr>
                </a:outerShdw>
              </a:effectLst>
              <a:latin typeface="Gadugi" panose="020B0502040204020203" pitchFamily="34" charset="0"/>
            </a:endParaRPr>
          </a:p>
        </p:txBody>
      </p:sp>
      <p:sp>
        <p:nvSpPr>
          <p:cNvPr id="5" name="TextBox 4"/>
          <p:cNvSpPr txBox="1"/>
          <p:nvPr/>
        </p:nvSpPr>
        <p:spPr>
          <a:xfrm>
            <a:off x="533400" y="4800600"/>
            <a:ext cx="8077200" cy="1200329"/>
          </a:xfrm>
          <a:prstGeom prst="rect">
            <a:avLst/>
          </a:prstGeom>
          <a:noFill/>
        </p:spPr>
        <p:txBody>
          <a:bodyPr wrap="square" rtlCol="0">
            <a:spAutoFit/>
          </a:bodyPr>
          <a:lstStyle/>
          <a:p>
            <a:pPr algn="ctr"/>
            <a:r>
              <a:rPr lang="en-US" sz="3600" dirty="0" smtClean="0">
                <a:effectLst>
                  <a:outerShdw blurRad="50800" dist="38100" dir="2700000" algn="tl" rotWithShape="0">
                    <a:prstClr val="black">
                      <a:alpha val="40000"/>
                    </a:prstClr>
                  </a:outerShdw>
                </a:effectLst>
                <a:latin typeface="Gadugi" panose="020B0502040204020203" pitchFamily="34" charset="0"/>
              </a:rPr>
              <a:t>Should you memorialize this by putting this discussion on the record?</a:t>
            </a:r>
            <a:endParaRPr lang="en-US" sz="3600" dirty="0">
              <a:effectLst>
                <a:outerShdw blurRad="50800" dist="38100" dir="2700000" algn="tl" rotWithShape="0">
                  <a:prstClr val="black">
                    <a:alpha val="40000"/>
                  </a:prstClr>
                </a:outerShdw>
              </a:effectLst>
              <a:latin typeface="Gadugi" panose="020B0502040204020203" pitchFamily="34" charset="0"/>
            </a:endParaRPr>
          </a:p>
        </p:txBody>
      </p:sp>
      <p:pic>
        <p:nvPicPr>
          <p:cNvPr id="6" name="Picture 5"/>
          <p:cNvPicPr>
            <a:picLocks noChangeAspect="1"/>
          </p:cNvPicPr>
          <p:nvPr/>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566791" y="0"/>
            <a:ext cx="1630417" cy="2590800"/>
          </a:xfrm>
          <a:prstGeom prst="rect">
            <a:avLst/>
          </a:prstGeom>
        </p:spPr>
      </p:pic>
    </p:spTree>
    <p:extLst>
      <p:ext uri="{BB962C8B-B14F-4D97-AF65-F5344CB8AC3E}">
        <p14:creationId xmlns:p14="http://schemas.microsoft.com/office/powerpoint/2010/main" val="2550194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9" y="1384995"/>
            <a:ext cx="9218380" cy="490505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18190" y="0"/>
            <a:ext cx="8534400" cy="1384995"/>
          </a:xfrm>
          <a:prstGeom prst="rect">
            <a:avLst/>
          </a:prstGeom>
          <a:noFill/>
        </p:spPr>
        <p:txBody>
          <a:bodyPr wrap="square" rtlCol="0">
            <a:spAutoFit/>
          </a:bodyPr>
          <a:lstStyle/>
          <a:p>
            <a:pPr algn="ctr"/>
            <a:r>
              <a:rPr lang="en-US" sz="2800" dirty="0" smtClean="0">
                <a:effectLst>
                  <a:outerShdw blurRad="50800" dist="38100" dir="2700000" algn="tl" rotWithShape="0">
                    <a:prstClr val="black">
                      <a:alpha val="40000"/>
                    </a:prstClr>
                  </a:outerShdw>
                </a:effectLst>
                <a:latin typeface="Gadugi" panose="020B0502040204020203" pitchFamily="34" charset="0"/>
              </a:rPr>
              <a:t>Lawyer Brendan Sullivan* defending Oliver North testimony to Congress during Iran-Contra hearings (1987)</a:t>
            </a:r>
            <a:endParaRPr lang="en-US" sz="2800" dirty="0">
              <a:effectLst>
                <a:outerShdw blurRad="50800" dist="38100" dir="2700000" algn="tl" rotWithShape="0">
                  <a:prstClr val="black">
                    <a:alpha val="40000"/>
                  </a:prstClr>
                </a:outerShdw>
              </a:effectLst>
              <a:latin typeface="Gadugi" panose="020B0502040204020203" pitchFamily="34" charset="0"/>
            </a:endParaRPr>
          </a:p>
        </p:txBody>
      </p:sp>
      <p:sp>
        <p:nvSpPr>
          <p:cNvPr id="5" name="Oval Callout 4"/>
          <p:cNvSpPr/>
          <p:nvPr/>
        </p:nvSpPr>
        <p:spPr>
          <a:xfrm>
            <a:off x="-76200" y="3200400"/>
            <a:ext cx="3533398" cy="2899708"/>
          </a:xfrm>
          <a:prstGeom prst="wedgeEllipseCallout">
            <a:avLst>
              <a:gd name="adj1" fmla="val 120361"/>
              <a:gd name="adj2" fmla="val -36962"/>
            </a:avLst>
          </a:prstGeom>
          <a:solidFill>
            <a:schemeClr val="bg1"/>
          </a:solidFill>
          <a:ln>
            <a:solidFill>
              <a:schemeClr val="tx1"/>
            </a:solidFill>
          </a:ln>
        </p:spPr>
        <p:txBody>
          <a:bodyPr wrap="square">
            <a:spAutoFit/>
          </a:bodyPr>
          <a:lstStyle/>
          <a:p>
            <a:r>
              <a:rPr lang="en-US" sz="3200" dirty="0">
                <a:solidFill>
                  <a:srgbClr val="333333"/>
                </a:solidFill>
                <a:latin typeface="Aparajita" panose="020B0604020202020204" pitchFamily="34" charset="0"/>
                <a:cs typeface="Aparajita" panose="020B0604020202020204" pitchFamily="34" charset="0"/>
              </a:rPr>
              <a:t>'I'm not a potted </a:t>
            </a:r>
            <a:r>
              <a:rPr lang="en-US" sz="3200" dirty="0" smtClean="0">
                <a:solidFill>
                  <a:srgbClr val="333333"/>
                </a:solidFill>
                <a:latin typeface="Aparajita" panose="020B0604020202020204" pitchFamily="34" charset="0"/>
                <a:cs typeface="Aparajita" panose="020B0604020202020204" pitchFamily="34" charset="0"/>
              </a:rPr>
              <a:t>plant. I'm </a:t>
            </a:r>
            <a:r>
              <a:rPr lang="en-US" sz="3200" dirty="0">
                <a:solidFill>
                  <a:srgbClr val="333333"/>
                </a:solidFill>
                <a:latin typeface="Aparajita" panose="020B0604020202020204" pitchFamily="34" charset="0"/>
                <a:cs typeface="Aparajita" panose="020B0604020202020204" pitchFamily="34" charset="0"/>
              </a:rPr>
              <a:t>here as the lawyer, that's my job</a:t>
            </a:r>
            <a:r>
              <a:rPr lang="en-US" sz="3200" dirty="0" smtClean="0">
                <a:solidFill>
                  <a:srgbClr val="333333"/>
                </a:solidFill>
                <a:latin typeface="Aparajita" panose="020B0604020202020204" pitchFamily="34" charset="0"/>
                <a:cs typeface="Aparajita" panose="020B0604020202020204" pitchFamily="34" charset="0"/>
              </a:rPr>
              <a:t>.”</a:t>
            </a:r>
            <a:endParaRPr lang="en-US" sz="3200" b="0" i="1" dirty="0">
              <a:solidFill>
                <a:srgbClr val="333333"/>
              </a:solidFill>
              <a:effectLst/>
              <a:latin typeface="Aparajita" panose="020B0604020202020204" pitchFamily="34" charset="0"/>
              <a:cs typeface="Aparajita" panose="020B0604020202020204" pitchFamily="34" charset="0"/>
            </a:endParaRPr>
          </a:p>
        </p:txBody>
      </p:sp>
      <p:sp>
        <p:nvSpPr>
          <p:cNvPr id="6" name="TextBox 5"/>
          <p:cNvSpPr txBox="1"/>
          <p:nvPr/>
        </p:nvSpPr>
        <p:spPr>
          <a:xfrm>
            <a:off x="344299" y="6290047"/>
            <a:ext cx="8534400" cy="523220"/>
          </a:xfrm>
          <a:prstGeom prst="rect">
            <a:avLst/>
          </a:prstGeom>
          <a:noFill/>
        </p:spPr>
        <p:txBody>
          <a:bodyPr wrap="square" rtlCol="0">
            <a:spAutoFit/>
          </a:bodyPr>
          <a:lstStyle/>
          <a:p>
            <a:pPr algn="ctr"/>
            <a:r>
              <a:rPr lang="en-US" sz="2800" dirty="0" smtClean="0">
                <a:effectLst>
                  <a:outerShdw blurRad="50800" dist="38100" dir="2700000" algn="tl" rotWithShape="0">
                    <a:prstClr val="black">
                      <a:alpha val="40000"/>
                    </a:prstClr>
                  </a:outerShdw>
                </a:effectLst>
                <a:latin typeface="Gadugi" panose="020B0502040204020203" pitchFamily="34" charset="0"/>
              </a:rPr>
              <a:t>*Rhode Island native</a:t>
            </a:r>
            <a:endParaRPr lang="en-US" sz="2800" dirty="0">
              <a:effectLst>
                <a:outerShdw blurRad="50800" dist="38100" dir="2700000" algn="tl" rotWithShape="0">
                  <a:prstClr val="black">
                    <a:alpha val="40000"/>
                  </a:prstClr>
                </a:outerShdw>
              </a:effectLst>
              <a:latin typeface="Gadugi" panose="020B0502040204020203" pitchFamily="34" charset="0"/>
            </a:endParaRPr>
          </a:p>
        </p:txBody>
      </p:sp>
    </p:spTree>
    <p:extLst>
      <p:ext uri="{BB962C8B-B14F-4D97-AF65-F5344CB8AC3E}">
        <p14:creationId xmlns:p14="http://schemas.microsoft.com/office/powerpoint/2010/main" val="2776281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right)">
                                      <p:cBhvr>
                                        <p:cTn id="7" dur="1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1600200"/>
            <a:ext cx="7467600" cy="2769989"/>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spcBef>
                <a:spcPts val="600"/>
              </a:spcBef>
              <a:spcAft>
                <a:spcPts val="600"/>
              </a:spcAft>
            </a:pPr>
            <a:r>
              <a:rPr lang="en-US" sz="3600" dirty="0" smtClean="0">
                <a:effectLst>
                  <a:outerShdw blurRad="50800" dist="38100" dir="2700000" algn="tl" rotWithShape="0">
                    <a:prstClr val="black">
                      <a:alpha val="40000"/>
                    </a:prstClr>
                  </a:outerShdw>
                </a:effectLst>
                <a:latin typeface="Gadugi" panose="020B0502040204020203" pitchFamily="34" charset="0"/>
              </a:rPr>
              <a:t>“</a:t>
            </a:r>
            <a:r>
              <a:rPr lang="en-US" sz="3600" dirty="0"/>
              <a:t>Counsel shall refrain from dialogue on the record during the course of the </a:t>
            </a:r>
            <a:r>
              <a:rPr lang="en-US" sz="3600" dirty="0" smtClean="0"/>
              <a:t>deposition</a:t>
            </a:r>
            <a:r>
              <a:rPr lang="en-US" sz="3600" dirty="0" smtClean="0">
                <a:effectLst>
                  <a:outerShdw blurRad="50800" dist="38100" dir="2700000" algn="tl" rotWithShape="0">
                    <a:prstClr val="black">
                      <a:alpha val="40000"/>
                    </a:prstClr>
                  </a:outerShdw>
                </a:effectLst>
                <a:latin typeface="Gadugi" panose="020B0502040204020203" pitchFamily="34" charset="0"/>
              </a:rPr>
              <a:t>.”</a:t>
            </a:r>
          </a:p>
          <a:p>
            <a:pPr algn="r">
              <a:spcBef>
                <a:spcPts val="600"/>
              </a:spcBef>
              <a:spcAft>
                <a:spcPts val="600"/>
              </a:spcAft>
            </a:pPr>
            <a:r>
              <a:rPr lang="en-US" sz="2800" i="1" dirty="0" smtClean="0">
                <a:effectLst>
                  <a:outerShdw blurRad="50800" dist="38100" dir="2700000" algn="tl" rotWithShape="0">
                    <a:prstClr val="black">
                      <a:alpha val="40000"/>
                    </a:prstClr>
                  </a:outerShdw>
                </a:effectLst>
                <a:latin typeface="Gadugi" panose="020B0502040204020203" pitchFamily="34" charset="0"/>
              </a:rPr>
              <a:t>Kelvey v. Coughlin, 625 A.2d  775, 777 (R.I. 1993)</a:t>
            </a:r>
            <a:endParaRPr lang="en-US" sz="2800" i="1" dirty="0">
              <a:effectLst>
                <a:outerShdw blurRad="50800" dist="38100" dir="2700000" algn="tl" rotWithShape="0">
                  <a:prstClr val="black">
                    <a:alpha val="40000"/>
                  </a:prstClr>
                </a:outerShdw>
              </a:effectLst>
              <a:latin typeface="Gadugi" panose="020B0502040204020203" pitchFamily="34" charset="0"/>
            </a:endParaRPr>
          </a:p>
        </p:txBody>
      </p:sp>
      <p:sp>
        <p:nvSpPr>
          <p:cNvPr id="3" name="Title 1"/>
          <p:cNvSpPr txBox="1">
            <a:spLocks/>
          </p:cNvSpPr>
          <p:nvPr/>
        </p:nvSpPr>
        <p:spPr>
          <a:xfrm>
            <a:off x="2362200" y="4724400"/>
            <a:ext cx="5181600" cy="1143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sz="3600" i="1" dirty="0" smtClean="0">
                <a:effectLst>
                  <a:outerShdw blurRad="50800" dist="38100" dir="2700000" algn="tl" rotWithShape="0">
                    <a:prstClr val="black">
                      <a:alpha val="40000"/>
                    </a:prstClr>
                  </a:outerShdw>
                </a:effectLst>
                <a:latin typeface="Gadugi" panose="020B0502040204020203" pitchFamily="34" charset="0"/>
              </a:rPr>
              <a:t>(with a few exceptions)</a:t>
            </a:r>
            <a:endParaRPr lang="en-US" sz="3600" i="1" dirty="0">
              <a:effectLst>
                <a:outerShdw blurRad="50800" dist="38100" dir="2700000" algn="tl" rotWithShape="0">
                  <a:prstClr val="black">
                    <a:alpha val="40000"/>
                  </a:prstClr>
                </a:outerShdw>
              </a:effectLst>
              <a:latin typeface="Gadugi" panose="020B0502040204020203" pitchFamily="34" charset="0"/>
            </a:endParaRPr>
          </a:p>
        </p:txBody>
      </p:sp>
    </p:spTree>
    <p:extLst>
      <p:ext uri="{BB962C8B-B14F-4D97-AF65-F5344CB8AC3E}">
        <p14:creationId xmlns:p14="http://schemas.microsoft.com/office/powerpoint/2010/main" val="742267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71600" y="1371600"/>
            <a:ext cx="6705600" cy="3170099"/>
          </a:xfrm>
          <a:prstGeom prst="rect">
            <a:avLst/>
          </a:prstGeom>
          <a:noFill/>
        </p:spPr>
        <p:txBody>
          <a:bodyPr wrap="square" rtlCol="0">
            <a:spAutoFit/>
          </a:bodyPr>
          <a:lstStyle/>
          <a:p>
            <a:pPr algn="ctr"/>
            <a:r>
              <a:rPr lang="en-US" sz="4000" dirty="0" smtClean="0">
                <a:effectLst>
                  <a:outerShdw blurRad="50800" dist="38100" dir="2700000" algn="tl" rotWithShape="0">
                    <a:prstClr val="black">
                      <a:alpha val="40000"/>
                    </a:prstClr>
                  </a:outerShdw>
                </a:effectLst>
                <a:latin typeface="Gadugi" panose="020B0502040204020203" pitchFamily="34" charset="0"/>
              </a:rPr>
              <a:t>So what can you do if opposing counsel is abusing the witness or otherwise engaging in deposition misconduct?</a:t>
            </a:r>
            <a:endParaRPr lang="en-US" sz="4000" dirty="0">
              <a:effectLst>
                <a:outerShdw blurRad="50800" dist="38100" dir="2700000" algn="tl" rotWithShape="0">
                  <a:prstClr val="black">
                    <a:alpha val="40000"/>
                  </a:prstClr>
                </a:outerShdw>
              </a:effectLst>
              <a:latin typeface="Gadugi" panose="020B0502040204020203" pitchFamily="34" charset="0"/>
            </a:endParaRPr>
          </a:p>
        </p:txBody>
      </p:sp>
    </p:spTree>
    <p:extLst>
      <p:ext uri="{BB962C8B-B14F-4D97-AF65-F5344CB8AC3E}">
        <p14:creationId xmlns:p14="http://schemas.microsoft.com/office/powerpoint/2010/main" val="26554536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990600"/>
            <a:ext cx="7467600" cy="4431983"/>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spcBef>
                <a:spcPts val="600"/>
              </a:spcBef>
              <a:spcAft>
                <a:spcPts val="600"/>
              </a:spcAft>
            </a:pPr>
            <a:r>
              <a:rPr lang="en-US" sz="3600" dirty="0" smtClean="0">
                <a:effectLst>
                  <a:outerShdw blurRad="50800" dist="38100" dir="2700000" algn="tl" rotWithShape="0">
                    <a:prstClr val="black">
                      <a:alpha val="40000"/>
                    </a:prstClr>
                  </a:outerShdw>
                </a:effectLst>
                <a:latin typeface="Gadugi" panose="020B0502040204020203" pitchFamily="34" charset="0"/>
              </a:rPr>
              <a:t>“</a:t>
            </a:r>
            <a:r>
              <a:rPr lang="en-US" sz="3600" dirty="0" smtClean="0">
                <a:effectLst>
                  <a:outerShdw blurRad="50800" dist="38100" dir="2700000" algn="tl" rotWithShape="0">
                    <a:prstClr val="black">
                      <a:alpha val="40000"/>
                    </a:prstClr>
                  </a:outerShdw>
                </a:effectLst>
              </a:rPr>
              <a:t>[C]</a:t>
            </a:r>
            <a:r>
              <a:rPr lang="en-US" sz="3600" dirty="0" err="1" smtClean="0">
                <a:effectLst>
                  <a:outerShdw blurRad="50800" dist="38100" dir="2700000" algn="tl" rotWithShape="0">
                    <a:prstClr val="black">
                      <a:alpha val="40000"/>
                    </a:prstClr>
                  </a:outerShdw>
                </a:effectLst>
              </a:rPr>
              <a:t>ounsel</a:t>
            </a:r>
            <a:r>
              <a:rPr lang="en-US" sz="3600" dirty="0" smtClean="0">
                <a:effectLst>
                  <a:outerShdw blurRad="50800" dist="38100" dir="2700000" algn="tl" rotWithShape="0">
                    <a:prstClr val="black">
                      <a:alpha val="40000"/>
                    </a:prstClr>
                  </a:outerShdw>
                </a:effectLst>
              </a:rPr>
              <a:t> </a:t>
            </a:r>
            <a:r>
              <a:rPr lang="en-US" sz="3600" dirty="0">
                <a:effectLst>
                  <a:outerShdw blurRad="50800" dist="38100" dir="2700000" algn="tl" rotWithShape="0">
                    <a:prstClr val="black">
                      <a:alpha val="40000"/>
                    </a:prstClr>
                  </a:outerShdw>
                </a:effectLst>
              </a:rPr>
              <a:t>may call for </a:t>
            </a:r>
            <a:r>
              <a:rPr lang="en-US" sz="3600" u="sng" dirty="0">
                <a:effectLst>
                  <a:outerShdw blurRad="50800" dist="38100" dir="2700000" algn="tl" rotWithShape="0">
                    <a:prstClr val="black">
                      <a:alpha val="40000"/>
                    </a:prstClr>
                  </a:outerShdw>
                </a:effectLst>
              </a:rPr>
              <a:t>suspension of the deposition</a:t>
            </a:r>
            <a:r>
              <a:rPr lang="en-US" sz="3600" dirty="0">
                <a:effectLst>
                  <a:outerShdw blurRad="50800" dist="38100" dir="2700000" algn="tl" rotWithShape="0">
                    <a:prstClr val="black">
                      <a:alpha val="40000"/>
                    </a:prstClr>
                  </a:outerShdw>
                </a:effectLst>
              </a:rPr>
              <a:t> and then immediately </a:t>
            </a:r>
            <a:r>
              <a:rPr lang="en-US" sz="3600" u="sng" dirty="0">
                <a:effectLst>
                  <a:outerShdw blurRad="50800" dist="38100" dir="2700000" algn="tl" rotWithShape="0">
                    <a:prstClr val="black">
                      <a:alpha val="40000"/>
                    </a:prstClr>
                  </a:outerShdw>
                </a:effectLst>
              </a:rPr>
              <a:t>apply to the court</a:t>
            </a:r>
            <a:r>
              <a:rPr lang="en-US" sz="3600" dirty="0">
                <a:effectLst>
                  <a:outerShdw blurRad="50800" dist="38100" dir="2700000" algn="tl" rotWithShape="0">
                    <a:prstClr val="black">
                      <a:alpha val="40000"/>
                    </a:prstClr>
                  </a:outerShdw>
                </a:effectLst>
              </a:rPr>
              <a:t> in which the case is pending, or the court in which the case will be brought, for an immediate ruling and remedy. </a:t>
            </a:r>
            <a:r>
              <a:rPr lang="en-US" sz="3600" dirty="0" smtClean="0">
                <a:effectLst>
                  <a:outerShdw blurRad="50800" dist="38100" dir="2700000" algn="tl" rotWithShape="0">
                    <a:prstClr val="black">
                      <a:alpha val="40000"/>
                    </a:prstClr>
                  </a:outerShdw>
                </a:effectLst>
                <a:latin typeface="Gadugi" panose="020B0502040204020203" pitchFamily="34" charset="0"/>
              </a:rPr>
              <a:t>.”</a:t>
            </a:r>
          </a:p>
          <a:p>
            <a:pPr algn="r">
              <a:spcBef>
                <a:spcPts val="600"/>
              </a:spcBef>
              <a:spcAft>
                <a:spcPts val="600"/>
              </a:spcAft>
            </a:pPr>
            <a:r>
              <a:rPr lang="en-US" sz="2800" i="1" dirty="0" smtClean="0">
                <a:effectLst>
                  <a:outerShdw blurRad="50800" dist="38100" dir="2700000" algn="tl" rotWithShape="0">
                    <a:prstClr val="black">
                      <a:alpha val="40000"/>
                    </a:prstClr>
                  </a:outerShdw>
                </a:effectLst>
                <a:latin typeface="Gadugi" panose="020B0502040204020203" pitchFamily="34" charset="0"/>
              </a:rPr>
              <a:t>Kelvey v. Coughlin, 625 A.2d  775, 777 (R.I. 1993)</a:t>
            </a:r>
            <a:endParaRPr lang="en-US" sz="2800" i="1" dirty="0">
              <a:effectLst>
                <a:outerShdw blurRad="50800" dist="38100" dir="2700000" algn="tl" rotWithShape="0">
                  <a:prstClr val="black">
                    <a:alpha val="40000"/>
                  </a:prstClr>
                </a:outerShdw>
              </a:effectLst>
              <a:latin typeface="Gadugi" panose="020B0502040204020203" pitchFamily="34" charset="0"/>
            </a:endParaRPr>
          </a:p>
        </p:txBody>
      </p:sp>
    </p:spTree>
    <p:extLst>
      <p:ext uri="{BB962C8B-B14F-4D97-AF65-F5344CB8AC3E}">
        <p14:creationId xmlns:p14="http://schemas.microsoft.com/office/powerpoint/2010/main" val="355624556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1600200"/>
            <a:ext cx="7467600" cy="4555093"/>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spcBef>
                <a:spcPts val="600"/>
              </a:spcBef>
              <a:spcAft>
                <a:spcPts val="600"/>
              </a:spcAft>
            </a:pPr>
            <a:r>
              <a:rPr lang="en-US" sz="3600" dirty="0" smtClean="0">
                <a:effectLst>
                  <a:outerShdw blurRad="50800" dist="38100" dir="2700000" algn="tl" rotWithShape="0">
                    <a:prstClr val="black">
                      <a:alpha val="40000"/>
                    </a:prstClr>
                  </a:outerShdw>
                </a:effectLst>
                <a:latin typeface="Gadugi" panose="020B0502040204020203" pitchFamily="34" charset="0"/>
              </a:rPr>
              <a:t>“</a:t>
            </a:r>
            <a:r>
              <a:rPr lang="en-US" sz="3600" dirty="0" smtClean="0">
                <a:effectLst>
                  <a:outerShdw blurRad="50800" dist="38100" dir="2700000" algn="tl" rotWithShape="0">
                    <a:prstClr val="black">
                      <a:alpha val="40000"/>
                    </a:prstClr>
                  </a:outerShdw>
                </a:effectLst>
              </a:rPr>
              <a:t>It is hereby ordered that any and all future depositions shall be held in Courtroom 10 or such other room within this courthouse as this Court shall direct so that this Court can more easily monitor any discovery disputes that arise</a:t>
            </a:r>
            <a:r>
              <a:rPr lang="en-US" sz="3600" dirty="0" smtClean="0">
                <a:effectLst>
                  <a:outerShdw blurRad="50800" dist="38100" dir="2700000" algn="tl" rotWithShape="0">
                    <a:prstClr val="black">
                      <a:alpha val="40000"/>
                    </a:prstClr>
                  </a:outerShdw>
                </a:effectLst>
                <a:latin typeface="Gadugi" panose="020B0502040204020203" pitchFamily="34" charset="0"/>
              </a:rPr>
              <a:t>.”</a:t>
            </a:r>
          </a:p>
          <a:p>
            <a:pPr algn="r">
              <a:spcBef>
                <a:spcPts val="600"/>
              </a:spcBef>
              <a:spcAft>
                <a:spcPts val="600"/>
              </a:spcAft>
            </a:pPr>
            <a:r>
              <a:rPr lang="en-US" sz="2800" i="1" dirty="0" smtClean="0">
                <a:effectLst>
                  <a:outerShdw blurRad="50800" dist="38100" dir="2700000" algn="tl" rotWithShape="0">
                    <a:prstClr val="black">
                      <a:alpha val="40000"/>
                    </a:prstClr>
                  </a:outerShdw>
                </a:effectLst>
                <a:latin typeface="Gadugi" panose="020B0502040204020203" pitchFamily="34" charset="0"/>
              </a:rPr>
              <a:t>Coutu v. Tracy, 2004 WL 2821636 (R.I. </a:t>
            </a:r>
            <a:r>
              <a:rPr lang="en-US" sz="2800" i="1" dirty="0" smtClean="0">
                <a:effectLst>
                  <a:outerShdw blurRad="50800" dist="38100" dir="2700000" algn="tl" rotWithShape="0">
                    <a:prstClr val="black">
                      <a:alpha val="40000"/>
                    </a:prstClr>
                  </a:outerShdw>
                </a:effectLst>
                <a:latin typeface="Gadugi" panose="020B0502040204020203" pitchFamily="34" charset="0"/>
              </a:rPr>
              <a:t>2004</a:t>
            </a:r>
            <a:r>
              <a:rPr lang="en-US" sz="2800" i="1" dirty="0" smtClean="0">
                <a:effectLst>
                  <a:outerShdw blurRad="50800" dist="38100" dir="2700000" algn="tl" rotWithShape="0">
                    <a:prstClr val="black">
                      <a:alpha val="40000"/>
                    </a:prstClr>
                  </a:outerShdw>
                </a:effectLst>
                <a:latin typeface="Gadugi" panose="020B0502040204020203" pitchFamily="34" charset="0"/>
              </a:rPr>
              <a:t>)</a:t>
            </a:r>
            <a:endParaRPr lang="en-US" sz="2800" i="1" dirty="0">
              <a:effectLst>
                <a:outerShdw blurRad="50800" dist="38100" dir="2700000" algn="tl" rotWithShape="0">
                  <a:prstClr val="black">
                    <a:alpha val="40000"/>
                  </a:prstClr>
                </a:outerShdw>
              </a:effectLst>
              <a:latin typeface="Gadugi" panose="020B0502040204020203" pitchFamily="34" charset="0"/>
            </a:endParaRPr>
          </a:p>
        </p:txBody>
      </p:sp>
      <p:sp>
        <p:nvSpPr>
          <p:cNvPr id="3" name="Title 1"/>
          <p:cNvSpPr txBox="1">
            <a:spLocks/>
          </p:cNvSpPr>
          <p:nvPr/>
        </p:nvSpPr>
        <p:spPr>
          <a:xfrm>
            <a:off x="1143000" y="228600"/>
            <a:ext cx="6858000" cy="1143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sz="3600" dirty="0" smtClean="0">
                <a:effectLst>
                  <a:outerShdw blurRad="50800" dist="38100" dir="2700000" algn="tl" rotWithShape="0">
                    <a:prstClr val="black">
                      <a:alpha val="40000"/>
                    </a:prstClr>
                  </a:outerShdw>
                </a:effectLst>
                <a:latin typeface="Gadugi" panose="020B0502040204020203" pitchFamily="34" charset="0"/>
              </a:rPr>
              <a:t>One Option in Egregious Cases:</a:t>
            </a:r>
            <a:endParaRPr lang="en-US" sz="3600" dirty="0">
              <a:effectLst>
                <a:outerShdw blurRad="50800" dist="38100" dir="2700000" algn="tl" rotWithShape="0">
                  <a:prstClr val="black">
                    <a:alpha val="40000"/>
                  </a:prstClr>
                </a:outerShdw>
              </a:effectLst>
              <a:latin typeface="Gadugi" panose="020B0502040204020203" pitchFamily="34" charset="0"/>
            </a:endParaRPr>
          </a:p>
        </p:txBody>
      </p:sp>
    </p:spTree>
    <p:extLst>
      <p:ext uri="{BB962C8B-B14F-4D97-AF65-F5344CB8AC3E}">
        <p14:creationId xmlns:p14="http://schemas.microsoft.com/office/powerpoint/2010/main" val="56640938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97180" y="270442"/>
            <a:ext cx="7467600" cy="769441"/>
          </a:xfrm>
          <a:prstGeom prst="rect">
            <a:avLst/>
          </a:prstGeom>
          <a:noFill/>
        </p:spPr>
        <p:txBody>
          <a:bodyPr wrap="square" rtlCol="0">
            <a:spAutoFit/>
          </a:bodyPr>
          <a:lstStyle/>
          <a:p>
            <a:pPr algn="ctr"/>
            <a:r>
              <a:rPr lang="en-US" sz="4400" dirty="0" smtClean="0">
                <a:effectLst>
                  <a:outerShdw blurRad="50800" dist="38100" dir="2700000" algn="tl" rotWithShape="0">
                    <a:prstClr val="black">
                      <a:alpha val="40000"/>
                    </a:prstClr>
                  </a:outerShdw>
                </a:effectLst>
                <a:latin typeface="Gadugi" panose="020B0502040204020203" pitchFamily="34" charset="0"/>
              </a:rPr>
              <a:t>What about federal court?</a:t>
            </a:r>
            <a:endParaRPr lang="en-US" sz="4400" dirty="0">
              <a:effectLst>
                <a:outerShdw blurRad="50800" dist="38100" dir="2700000" algn="tl" rotWithShape="0">
                  <a:prstClr val="black">
                    <a:alpha val="40000"/>
                  </a:prstClr>
                </a:outerShdw>
              </a:effectLst>
              <a:latin typeface="Gadugi" panose="020B0502040204020203" pitchFamily="34" charset="0"/>
            </a:endParaRPr>
          </a:p>
        </p:txBody>
      </p:sp>
      <p:pic>
        <p:nvPicPr>
          <p:cNvPr id="3076" name="Picture 4" descr="Image result for united states district court for district of rhode island"/>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825880" y="1714862"/>
            <a:ext cx="5410200" cy="3604027"/>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821262" y="5562600"/>
            <a:ext cx="5062604" cy="584775"/>
          </a:xfrm>
          <a:prstGeom prst="rect">
            <a:avLst/>
          </a:prstGeom>
        </p:spPr>
        <p:txBody>
          <a:bodyPr wrap="none">
            <a:spAutoFit/>
          </a:bodyPr>
          <a:lstStyle/>
          <a:p>
            <a:r>
              <a:rPr lang="en-US" sz="3200" dirty="0" smtClean="0">
                <a:effectLst>
                  <a:outerShdw blurRad="50800" dist="38100" dir="2700000" algn="tl" rotWithShape="0">
                    <a:prstClr val="black">
                      <a:alpha val="40000"/>
                    </a:prstClr>
                  </a:outerShdw>
                </a:effectLst>
                <a:latin typeface="Gadugi" panose="020B0502040204020203" pitchFamily="34" charset="0"/>
              </a:rPr>
              <a:t>Fed</a:t>
            </a:r>
            <a:r>
              <a:rPr lang="en-US" sz="3200" dirty="0">
                <a:effectLst>
                  <a:outerShdw blurRad="50800" dist="38100" dir="2700000" algn="tl" rotWithShape="0">
                    <a:prstClr val="black">
                      <a:alpha val="40000"/>
                    </a:prstClr>
                  </a:outerShdw>
                </a:effectLst>
                <a:latin typeface="Gadugi" panose="020B0502040204020203" pitchFamily="34" charset="0"/>
              </a:rPr>
              <a:t>. R. Civ. P. 30 (c) and (d)</a:t>
            </a:r>
            <a:endParaRPr lang="en-US" sz="3200" dirty="0">
              <a:effectLst>
                <a:outerShdw blurRad="50800" dist="38100" dir="2700000" algn="tl" rotWithShape="0">
                  <a:prstClr val="black">
                    <a:alpha val="40000"/>
                  </a:prstClr>
                </a:outerShdw>
              </a:effectLst>
              <a:latin typeface="Gadugi" panose="020B0502040204020203" pitchFamily="34" charset="0"/>
            </a:endParaRPr>
          </a:p>
        </p:txBody>
      </p:sp>
    </p:spTree>
    <p:extLst>
      <p:ext uri="{BB962C8B-B14F-4D97-AF65-F5344CB8AC3E}">
        <p14:creationId xmlns:p14="http://schemas.microsoft.com/office/powerpoint/2010/main" val="37031097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76200" y="304800"/>
            <a:ext cx="8763000" cy="1143000"/>
          </a:xfrm>
        </p:spPr>
        <p:txBody>
          <a:bodyPr>
            <a:normAutofit/>
          </a:bodyPr>
          <a:lstStyle/>
          <a:p>
            <a:pPr algn="ctr"/>
            <a:r>
              <a:rPr lang="en-US" sz="3600" b="1" dirty="0" smtClean="0">
                <a:latin typeface="Gadugi" panose="020B0502040204020203" pitchFamily="34" charset="0"/>
              </a:rPr>
              <a:t>Federal </a:t>
            </a:r>
            <a:r>
              <a:rPr lang="en-US" sz="3600" b="1" dirty="0" smtClean="0">
                <a:latin typeface="Gadugi" panose="020B0502040204020203" pitchFamily="34" charset="0"/>
              </a:rPr>
              <a:t>Rule </a:t>
            </a:r>
            <a:r>
              <a:rPr lang="en-US" sz="3600" b="1" dirty="0" smtClean="0">
                <a:latin typeface="Gadugi" panose="020B0502040204020203" pitchFamily="34" charset="0"/>
              </a:rPr>
              <a:t>of Civil </a:t>
            </a:r>
            <a:r>
              <a:rPr lang="en-US" sz="3600" b="1" dirty="0" smtClean="0">
                <a:latin typeface="Gadugi" panose="020B0502040204020203" pitchFamily="34" charset="0"/>
              </a:rPr>
              <a:t>Procedure</a:t>
            </a:r>
            <a:r>
              <a:rPr lang="en-US" sz="3600" b="1" dirty="0">
                <a:latin typeface="Gadugi" panose="020B0502040204020203" pitchFamily="34" charset="0"/>
              </a:rPr>
              <a:t> </a:t>
            </a:r>
            <a:r>
              <a:rPr lang="en-US" sz="3600" b="1" dirty="0" smtClean="0">
                <a:latin typeface="Gadugi" panose="020B0502040204020203" pitchFamily="34" charset="0"/>
              </a:rPr>
              <a:t>30(c)(2)</a:t>
            </a:r>
            <a:endParaRPr lang="en-US" sz="3600" b="1" dirty="0">
              <a:latin typeface="Gadugi" panose="020B0502040204020203" pitchFamily="34" charset="0"/>
            </a:endParaRPr>
          </a:p>
        </p:txBody>
      </p:sp>
      <p:sp>
        <p:nvSpPr>
          <p:cNvPr id="4" name="TextBox 3"/>
          <p:cNvSpPr txBox="1"/>
          <p:nvPr/>
        </p:nvSpPr>
        <p:spPr>
          <a:xfrm>
            <a:off x="457200" y="1600200"/>
            <a:ext cx="8382000" cy="1569660"/>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r>
              <a:rPr lang="en-US" sz="3200" b="1" i="1" dirty="0" smtClean="0">
                <a:effectLst>
                  <a:outerShdw blurRad="50800" dist="38100" dir="2700000" algn="tl" rotWithShape="0">
                    <a:prstClr val="black">
                      <a:alpha val="40000"/>
                    </a:prstClr>
                  </a:outerShdw>
                </a:effectLst>
                <a:latin typeface="Gadugi" panose="020B0502040204020203" pitchFamily="34" charset="0"/>
              </a:rPr>
              <a:t>Objections. . . .</a:t>
            </a:r>
            <a:r>
              <a:rPr lang="en-US" sz="3200" dirty="0">
                <a:effectLst>
                  <a:outerShdw blurRad="50800" dist="38100" dir="2700000" algn="tl" rotWithShape="0">
                    <a:prstClr val="black">
                      <a:alpha val="40000"/>
                    </a:prstClr>
                  </a:outerShdw>
                </a:effectLst>
                <a:latin typeface="Gadugi" panose="020B0502040204020203" pitchFamily="34" charset="0"/>
              </a:rPr>
              <a:t> </a:t>
            </a:r>
            <a:r>
              <a:rPr lang="en-US" sz="3200" dirty="0">
                <a:latin typeface="Gadugi" panose="020B0502040204020203" pitchFamily="34" charset="0"/>
              </a:rPr>
              <a:t> An objection must be stated concisely in a </a:t>
            </a:r>
            <a:r>
              <a:rPr lang="en-US" sz="3200" dirty="0" err="1">
                <a:latin typeface="Gadugi" panose="020B0502040204020203" pitchFamily="34" charset="0"/>
              </a:rPr>
              <a:t>nonargumentative</a:t>
            </a:r>
            <a:r>
              <a:rPr lang="en-US" sz="3200" dirty="0">
                <a:latin typeface="Gadugi" panose="020B0502040204020203" pitchFamily="34" charset="0"/>
              </a:rPr>
              <a:t> and nonsuggestive manner. </a:t>
            </a:r>
            <a:endParaRPr lang="en-US" sz="3200" dirty="0">
              <a:effectLst>
                <a:outerShdw blurRad="50800" dist="38100" dir="2700000" algn="tl" rotWithShape="0">
                  <a:prstClr val="black">
                    <a:alpha val="40000"/>
                  </a:prstClr>
                </a:outerShdw>
              </a:effectLst>
              <a:latin typeface="Gadugi" panose="020B0502040204020203" pitchFamily="34" charset="0"/>
            </a:endParaRPr>
          </a:p>
        </p:txBody>
      </p:sp>
      <p:sp>
        <p:nvSpPr>
          <p:cNvPr id="3" name="TextBox 2"/>
          <p:cNvSpPr txBox="1"/>
          <p:nvPr/>
        </p:nvSpPr>
        <p:spPr>
          <a:xfrm>
            <a:off x="1676400" y="3657600"/>
            <a:ext cx="6629400" cy="1736646"/>
          </a:xfrm>
          <a:prstGeom prst="wedgeRoundRectCallout">
            <a:avLst>
              <a:gd name="adj1" fmla="val -68064"/>
              <a:gd name="adj2" fmla="val 119940"/>
              <a:gd name="adj3" fmla="val 16667"/>
            </a:avLst>
          </a:prstGeom>
          <a:solidFill>
            <a:schemeClr val="bg1"/>
          </a:solidFill>
          <a:ln w="28575">
            <a:solidFill>
              <a:schemeClr val="tx1"/>
            </a:solidFill>
          </a:ln>
          <a:effectLst>
            <a:outerShdw blurRad="50800" dist="38100" dir="2700000" algn="tl" rotWithShape="0">
              <a:prstClr val="black">
                <a:alpha val="40000"/>
              </a:prstClr>
            </a:outerShdw>
          </a:effectLst>
        </p:spPr>
        <p:txBody>
          <a:bodyPr wrap="square" rtlCol="0">
            <a:spAutoFit/>
          </a:bodyPr>
          <a:lstStyle/>
          <a:p>
            <a:r>
              <a:rPr lang="en-US" sz="3200" dirty="0" smtClean="0">
                <a:latin typeface="Times New Roman" panose="02020603050405020304" pitchFamily="18" charset="0"/>
                <a:cs typeface="Times New Roman" panose="02020603050405020304" pitchFamily="18" charset="0"/>
              </a:rPr>
              <a:t>“Speaking objections and coaching objections are simply not permitted in depositions in federal cases.”</a:t>
            </a:r>
            <a:endParaRPr lang="en-US" sz="3200" dirty="0">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4054742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1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76200" y="304800"/>
            <a:ext cx="8763000" cy="1143000"/>
          </a:xfrm>
        </p:spPr>
        <p:txBody>
          <a:bodyPr>
            <a:normAutofit/>
          </a:bodyPr>
          <a:lstStyle/>
          <a:p>
            <a:pPr algn="ctr"/>
            <a:r>
              <a:rPr lang="en-US" sz="3600" b="1" dirty="0" smtClean="0">
                <a:latin typeface="Gadugi" panose="020B0502040204020203" pitchFamily="34" charset="0"/>
              </a:rPr>
              <a:t>Federal </a:t>
            </a:r>
            <a:r>
              <a:rPr lang="en-US" sz="3600" b="1" dirty="0" smtClean="0">
                <a:latin typeface="Gadugi" panose="020B0502040204020203" pitchFamily="34" charset="0"/>
              </a:rPr>
              <a:t>Rule </a:t>
            </a:r>
            <a:r>
              <a:rPr lang="en-US" sz="3600" b="1" dirty="0" smtClean="0">
                <a:latin typeface="Gadugi" panose="020B0502040204020203" pitchFamily="34" charset="0"/>
              </a:rPr>
              <a:t>of Civil </a:t>
            </a:r>
            <a:r>
              <a:rPr lang="en-US" sz="3600" b="1" dirty="0" smtClean="0">
                <a:latin typeface="Gadugi" panose="020B0502040204020203" pitchFamily="34" charset="0"/>
              </a:rPr>
              <a:t>Procedure</a:t>
            </a:r>
            <a:r>
              <a:rPr lang="en-US" sz="3600" b="1" dirty="0">
                <a:latin typeface="Gadugi" panose="020B0502040204020203" pitchFamily="34" charset="0"/>
              </a:rPr>
              <a:t> </a:t>
            </a:r>
            <a:r>
              <a:rPr lang="en-US" sz="3600" b="1" dirty="0" smtClean="0">
                <a:latin typeface="Gadugi" panose="020B0502040204020203" pitchFamily="34" charset="0"/>
              </a:rPr>
              <a:t>30(c)(2)</a:t>
            </a:r>
            <a:endParaRPr lang="en-US" sz="3600" b="1" dirty="0">
              <a:latin typeface="Gadugi" panose="020B0502040204020203" pitchFamily="34" charset="0"/>
            </a:endParaRPr>
          </a:p>
        </p:txBody>
      </p:sp>
      <p:sp>
        <p:nvSpPr>
          <p:cNvPr id="4" name="TextBox 3"/>
          <p:cNvSpPr txBox="1"/>
          <p:nvPr/>
        </p:nvSpPr>
        <p:spPr>
          <a:xfrm>
            <a:off x="457200" y="2057400"/>
            <a:ext cx="8382000" cy="2554545"/>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r>
              <a:rPr lang="en-US" sz="3200" b="1" i="1" dirty="0" smtClean="0">
                <a:effectLst>
                  <a:outerShdw blurRad="50800" dist="38100" dir="2700000" algn="tl" rotWithShape="0">
                    <a:prstClr val="black">
                      <a:alpha val="40000"/>
                    </a:prstClr>
                  </a:outerShdw>
                </a:effectLst>
                <a:latin typeface="Gadugi" panose="020B0502040204020203" pitchFamily="34" charset="0"/>
              </a:rPr>
              <a:t>Objections. . . .</a:t>
            </a:r>
            <a:r>
              <a:rPr lang="en-US" sz="3200" dirty="0">
                <a:effectLst>
                  <a:outerShdw blurRad="50800" dist="38100" dir="2700000" algn="tl" rotWithShape="0">
                    <a:prstClr val="black">
                      <a:alpha val="40000"/>
                    </a:prstClr>
                  </a:outerShdw>
                </a:effectLst>
                <a:latin typeface="Gadugi" panose="020B0502040204020203" pitchFamily="34" charset="0"/>
              </a:rPr>
              <a:t> </a:t>
            </a:r>
            <a:r>
              <a:rPr lang="en-US" sz="3200" dirty="0">
                <a:latin typeface="Gadugi" panose="020B0502040204020203" pitchFamily="34" charset="0"/>
              </a:rPr>
              <a:t> A person may instruct a deponent not to answer only when necessary to preserve a privilege, to </a:t>
            </a:r>
            <a:r>
              <a:rPr lang="en-US" sz="3200" dirty="0" smtClean="0">
                <a:latin typeface="Gadugi" panose="020B0502040204020203" pitchFamily="34" charset="0"/>
              </a:rPr>
              <a:t>enforce </a:t>
            </a:r>
            <a:r>
              <a:rPr lang="en-US" sz="3200" dirty="0">
                <a:latin typeface="Gadugi" panose="020B0502040204020203" pitchFamily="34" charset="0"/>
              </a:rPr>
              <a:t>a limitation ordered by the court, or to present a motion under Rule 30(d)(3</a:t>
            </a:r>
            <a:r>
              <a:rPr lang="en-US" sz="3200" dirty="0" smtClean="0">
                <a:latin typeface="Gadugi" panose="020B0502040204020203" pitchFamily="34" charset="0"/>
              </a:rPr>
              <a:t>). </a:t>
            </a:r>
            <a:endParaRPr lang="en-US" sz="3200" dirty="0">
              <a:effectLst>
                <a:outerShdw blurRad="50800" dist="38100" dir="2700000" algn="tl" rotWithShape="0">
                  <a:prstClr val="black">
                    <a:alpha val="40000"/>
                  </a:prstClr>
                </a:outerShdw>
              </a:effectLst>
              <a:latin typeface="Gadugi" panose="020B0502040204020203" pitchFamily="34" charset="0"/>
            </a:endParaRPr>
          </a:p>
        </p:txBody>
      </p:sp>
    </p:spTree>
    <p:custDataLst>
      <p:tags r:id="rId1"/>
    </p:custDataLst>
    <p:extLst>
      <p:ext uri="{BB962C8B-B14F-4D97-AF65-F5344CB8AC3E}">
        <p14:creationId xmlns:p14="http://schemas.microsoft.com/office/powerpoint/2010/main" val="30461516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76200" y="304800"/>
            <a:ext cx="8763000" cy="1143000"/>
          </a:xfrm>
        </p:spPr>
        <p:txBody>
          <a:bodyPr>
            <a:normAutofit/>
          </a:bodyPr>
          <a:lstStyle/>
          <a:p>
            <a:pPr algn="ctr"/>
            <a:r>
              <a:rPr lang="en-US" sz="3600" b="1" dirty="0" smtClean="0">
                <a:latin typeface="Gadugi" panose="020B0502040204020203" pitchFamily="34" charset="0"/>
              </a:rPr>
              <a:t>Federal </a:t>
            </a:r>
            <a:r>
              <a:rPr lang="en-US" sz="3600" b="1" dirty="0" smtClean="0">
                <a:latin typeface="Gadugi" panose="020B0502040204020203" pitchFamily="34" charset="0"/>
              </a:rPr>
              <a:t>Rule </a:t>
            </a:r>
            <a:r>
              <a:rPr lang="en-US" sz="3600" b="1" dirty="0" smtClean="0">
                <a:latin typeface="Gadugi" panose="020B0502040204020203" pitchFamily="34" charset="0"/>
              </a:rPr>
              <a:t>of Civil </a:t>
            </a:r>
            <a:r>
              <a:rPr lang="en-US" sz="3600" b="1" dirty="0" smtClean="0">
                <a:latin typeface="Gadugi" panose="020B0502040204020203" pitchFamily="34" charset="0"/>
              </a:rPr>
              <a:t>Procedure</a:t>
            </a:r>
            <a:r>
              <a:rPr lang="en-US" sz="3600" b="1" dirty="0">
                <a:latin typeface="Gadugi" panose="020B0502040204020203" pitchFamily="34" charset="0"/>
              </a:rPr>
              <a:t> </a:t>
            </a:r>
            <a:r>
              <a:rPr lang="en-US" sz="3600" b="1" dirty="0" smtClean="0">
                <a:latin typeface="Gadugi" panose="020B0502040204020203" pitchFamily="34" charset="0"/>
              </a:rPr>
              <a:t>30(d)(</a:t>
            </a:r>
            <a:r>
              <a:rPr lang="en-US" sz="3600" b="1" dirty="0">
                <a:latin typeface="Gadugi" panose="020B0502040204020203" pitchFamily="34" charset="0"/>
              </a:rPr>
              <a:t>1</a:t>
            </a:r>
            <a:r>
              <a:rPr lang="en-US" sz="3600" b="1" dirty="0" smtClean="0">
                <a:latin typeface="Gadugi" panose="020B0502040204020203" pitchFamily="34" charset="0"/>
              </a:rPr>
              <a:t>)</a:t>
            </a:r>
            <a:endParaRPr lang="en-US" sz="3600" b="1" dirty="0">
              <a:latin typeface="Gadugi" panose="020B0502040204020203" pitchFamily="34" charset="0"/>
            </a:endParaRPr>
          </a:p>
        </p:txBody>
      </p:sp>
      <p:sp>
        <p:nvSpPr>
          <p:cNvPr id="4" name="TextBox 3"/>
          <p:cNvSpPr txBox="1"/>
          <p:nvPr/>
        </p:nvSpPr>
        <p:spPr>
          <a:xfrm>
            <a:off x="381000" y="1676400"/>
            <a:ext cx="8382000" cy="4031873"/>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just"/>
            <a:r>
              <a:rPr lang="en-US" sz="3200" b="1" i="1" dirty="0">
                <a:latin typeface="Gadugi" panose="020B0502040204020203" pitchFamily="34" charset="0"/>
              </a:rPr>
              <a:t>Motion to Terminate or Limit.</a:t>
            </a:r>
            <a:endParaRPr lang="en-US" sz="3200" dirty="0">
              <a:latin typeface="Gadugi" panose="020B0502040204020203" pitchFamily="34" charset="0"/>
            </a:endParaRPr>
          </a:p>
          <a:p>
            <a:pPr algn="just"/>
            <a:r>
              <a:rPr lang="en-US" sz="3200" b="1" dirty="0">
                <a:latin typeface="Gadugi" panose="020B0502040204020203" pitchFamily="34" charset="0"/>
              </a:rPr>
              <a:t>(A) </a:t>
            </a:r>
            <a:r>
              <a:rPr lang="en-US" sz="3200" i="1" dirty="0">
                <a:latin typeface="Gadugi" panose="020B0502040204020203" pitchFamily="34" charset="0"/>
              </a:rPr>
              <a:t>Grounds.</a:t>
            </a:r>
            <a:r>
              <a:rPr lang="en-US" sz="3200" dirty="0">
                <a:latin typeface="Gadugi" panose="020B0502040204020203" pitchFamily="34" charset="0"/>
              </a:rPr>
              <a:t> At any time during a deposition, the deponent or a party may move to terminate or limit it on the ground that it is being conducted in bad faith or in a manner that unreasonably annoys, embarrasses, or oppresses the deponent or party. </a:t>
            </a:r>
            <a:endParaRPr lang="en-US" sz="3200" dirty="0">
              <a:effectLst>
                <a:outerShdw blurRad="50800" dist="38100" dir="2700000" algn="tl" rotWithShape="0">
                  <a:prstClr val="black">
                    <a:alpha val="40000"/>
                  </a:prstClr>
                </a:outerShdw>
              </a:effectLst>
              <a:latin typeface="Gadugi" panose="020B0502040204020203" pitchFamily="34" charset="0"/>
            </a:endParaRPr>
          </a:p>
        </p:txBody>
      </p:sp>
    </p:spTree>
    <p:custDataLst>
      <p:tags r:id="rId1"/>
    </p:custDataLst>
    <p:extLst>
      <p:ext uri="{BB962C8B-B14F-4D97-AF65-F5344CB8AC3E}">
        <p14:creationId xmlns:p14="http://schemas.microsoft.com/office/powerpoint/2010/main" val="15635176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2049959"/>
            <a:ext cx="7467600" cy="769441"/>
          </a:xfrm>
          <a:prstGeom prst="rect">
            <a:avLst/>
          </a:prstGeom>
          <a:noFill/>
        </p:spPr>
        <p:txBody>
          <a:bodyPr wrap="square" rtlCol="0">
            <a:spAutoFit/>
          </a:bodyPr>
          <a:lstStyle/>
          <a:p>
            <a:pPr algn="ctr"/>
            <a:r>
              <a:rPr lang="en-US" sz="4400" dirty="0" smtClean="0">
                <a:effectLst>
                  <a:outerShdw blurRad="50800" dist="38100" dir="2700000" algn="tl" rotWithShape="0">
                    <a:prstClr val="black">
                      <a:alpha val="40000"/>
                    </a:prstClr>
                  </a:outerShdw>
                </a:effectLst>
                <a:latin typeface="Gadugi" panose="020B0502040204020203" pitchFamily="34" charset="0"/>
              </a:rPr>
              <a:t>What abou</a:t>
            </a:r>
            <a:r>
              <a:rPr lang="en-US" sz="4400" dirty="0" smtClean="0">
                <a:effectLst>
                  <a:outerShdw blurRad="50800" dist="38100" dir="2700000" algn="tl" rotWithShape="0">
                    <a:prstClr val="black">
                      <a:alpha val="40000"/>
                    </a:prstClr>
                  </a:outerShdw>
                </a:effectLst>
                <a:latin typeface="Gadugi" panose="020B0502040204020203" pitchFamily="34" charset="0"/>
              </a:rPr>
              <a:t>t the Do’s?</a:t>
            </a:r>
            <a:endParaRPr lang="en-US" sz="4400" dirty="0">
              <a:effectLst>
                <a:outerShdw blurRad="50800" dist="38100" dir="2700000" algn="tl" rotWithShape="0">
                  <a:prstClr val="black">
                    <a:alpha val="40000"/>
                  </a:prstClr>
                </a:outerShdw>
              </a:effectLst>
              <a:latin typeface="Gadugi" panose="020B0502040204020203" pitchFamily="34" charset="0"/>
            </a:endParaRPr>
          </a:p>
        </p:txBody>
      </p:sp>
      <p:pic>
        <p:nvPicPr>
          <p:cNvPr id="3" name="Picture 2"/>
          <p:cNvPicPr>
            <a:picLocks noChangeAspect="1"/>
          </p:cNvPicPr>
          <p:nvPr/>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391400" y="228600"/>
            <a:ext cx="1630417" cy="2590800"/>
          </a:xfrm>
          <a:prstGeom prst="rect">
            <a:avLst/>
          </a:prstGeom>
        </p:spPr>
      </p:pic>
      <p:sp>
        <p:nvSpPr>
          <p:cNvPr id="4" name="TextBox 3"/>
          <p:cNvSpPr txBox="1"/>
          <p:nvPr/>
        </p:nvSpPr>
        <p:spPr>
          <a:xfrm>
            <a:off x="739008" y="3581400"/>
            <a:ext cx="7467600" cy="1323439"/>
          </a:xfrm>
          <a:prstGeom prst="rect">
            <a:avLst/>
          </a:prstGeom>
          <a:noFill/>
        </p:spPr>
        <p:txBody>
          <a:bodyPr wrap="square" rtlCol="0">
            <a:spAutoFit/>
          </a:bodyPr>
          <a:lstStyle/>
          <a:p>
            <a:pPr algn="ctr"/>
            <a:r>
              <a:rPr lang="en-US" sz="4000" i="1" dirty="0" smtClean="0">
                <a:effectLst>
                  <a:outerShdw blurRad="50800" dist="38100" dir="2700000" algn="tl" rotWithShape="0">
                    <a:prstClr val="black">
                      <a:alpha val="40000"/>
                    </a:prstClr>
                  </a:outerShdw>
                </a:effectLst>
                <a:latin typeface="Gadugi" panose="020B0502040204020203" pitchFamily="34" charset="0"/>
              </a:rPr>
              <a:t>Don’t forget that you really are not a potted plant!</a:t>
            </a:r>
            <a:endParaRPr lang="en-US" sz="4000" i="1" dirty="0">
              <a:effectLst>
                <a:outerShdw blurRad="50800" dist="38100" dir="2700000" algn="tl" rotWithShape="0">
                  <a:prstClr val="black">
                    <a:alpha val="40000"/>
                  </a:prstClr>
                </a:outerShdw>
              </a:effectLst>
              <a:latin typeface="Gadugi" panose="020B0502040204020203" pitchFamily="34" charset="0"/>
            </a:endParaRPr>
          </a:p>
        </p:txBody>
      </p:sp>
    </p:spTree>
    <p:extLst>
      <p:ext uri="{BB962C8B-B14F-4D97-AF65-F5344CB8AC3E}">
        <p14:creationId xmlns:p14="http://schemas.microsoft.com/office/powerpoint/2010/main" val="393620524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304800"/>
            <a:ext cx="7467600" cy="769441"/>
          </a:xfrm>
          <a:prstGeom prst="rect">
            <a:avLst/>
          </a:prstGeom>
          <a:noFill/>
        </p:spPr>
        <p:txBody>
          <a:bodyPr wrap="square" rtlCol="0">
            <a:spAutoFit/>
          </a:bodyPr>
          <a:lstStyle/>
          <a:p>
            <a:pPr algn="ctr"/>
            <a:r>
              <a:rPr lang="en-US" sz="4400" dirty="0" smtClean="0">
                <a:effectLst>
                  <a:outerShdw blurRad="50800" dist="38100" dir="2700000" algn="tl" rotWithShape="0">
                    <a:prstClr val="black">
                      <a:alpha val="40000"/>
                    </a:prstClr>
                  </a:outerShdw>
                </a:effectLst>
                <a:latin typeface="Gadugi" panose="020B0502040204020203" pitchFamily="34" charset="0"/>
              </a:rPr>
              <a:t>What to do?</a:t>
            </a:r>
            <a:endParaRPr lang="en-US" sz="4400" dirty="0">
              <a:effectLst>
                <a:outerShdw blurRad="50800" dist="38100" dir="2700000" algn="tl" rotWithShape="0">
                  <a:prstClr val="black">
                    <a:alpha val="40000"/>
                  </a:prstClr>
                </a:outerShdw>
              </a:effectLst>
              <a:latin typeface="Gadugi" panose="020B0502040204020203" pitchFamily="34" charset="0"/>
            </a:endParaRPr>
          </a:p>
        </p:txBody>
      </p:sp>
      <p:sp>
        <p:nvSpPr>
          <p:cNvPr id="3" name="TextBox 2"/>
          <p:cNvSpPr txBox="1"/>
          <p:nvPr/>
        </p:nvSpPr>
        <p:spPr>
          <a:xfrm>
            <a:off x="609600" y="1429735"/>
            <a:ext cx="7467600" cy="1200329"/>
          </a:xfrm>
          <a:prstGeom prst="rect">
            <a:avLst/>
          </a:prstGeom>
          <a:noFill/>
        </p:spPr>
        <p:txBody>
          <a:bodyPr wrap="square" rtlCol="0">
            <a:spAutoFit/>
          </a:bodyPr>
          <a:lstStyle/>
          <a:p>
            <a:pPr algn="ctr"/>
            <a:r>
              <a:rPr lang="en-US" sz="3600" dirty="0" smtClean="0">
                <a:effectLst>
                  <a:outerShdw blurRad="50800" dist="38100" dir="2700000" algn="tl" rotWithShape="0">
                    <a:prstClr val="black">
                      <a:alpha val="40000"/>
                    </a:prstClr>
                  </a:outerShdw>
                </a:effectLst>
                <a:latin typeface="Gadugi" panose="020B0502040204020203" pitchFamily="34" charset="0"/>
              </a:rPr>
              <a:t>You are defending the deposition of your client.</a:t>
            </a:r>
            <a:endParaRPr lang="en-US" sz="3600" dirty="0">
              <a:effectLst>
                <a:outerShdw blurRad="50800" dist="38100" dir="2700000" algn="tl" rotWithShape="0">
                  <a:prstClr val="black">
                    <a:alpha val="40000"/>
                  </a:prstClr>
                </a:outerShdw>
              </a:effectLst>
              <a:latin typeface="Gadugi" panose="020B0502040204020203" pitchFamily="34" charset="0"/>
            </a:endParaRPr>
          </a:p>
        </p:txBody>
      </p:sp>
      <p:sp>
        <p:nvSpPr>
          <p:cNvPr id="4" name="TextBox 3"/>
          <p:cNvSpPr txBox="1"/>
          <p:nvPr/>
        </p:nvSpPr>
        <p:spPr>
          <a:xfrm>
            <a:off x="914399" y="2946294"/>
            <a:ext cx="7467600" cy="1754326"/>
          </a:xfrm>
          <a:prstGeom prst="rect">
            <a:avLst/>
          </a:prstGeom>
          <a:noFill/>
        </p:spPr>
        <p:txBody>
          <a:bodyPr wrap="square" rtlCol="0">
            <a:spAutoFit/>
          </a:bodyPr>
          <a:lstStyle/>
          <a:p>
            <a:pPr algn="ctr"/>
            <a:r>
              <a:rPr lang="en-US" sz="3600" dirty="0" smtClean="0">
                <a:effectLst>
                  <a:outerShdw blurRad="50800" dist="38100" dir="2700000" algn="tl" rotWithShape="0">
                    <a:prstClr val="black">
                      <a:alpha val="40000"/>
                    </a:prstClr>
                  </a:outerShdw>
                </a:effectLst>
                <a:latin typeface="Gadugi" panose="020B0502040204020203" pitchFamily="34" charset="0"/>
              </a:rPr>
              <a:t>Opposing counsel repeatedly poses questions that are irrelevant to any issue in the case. </a:t>
            </a:r>
            <a:endParaRPr lang="en-US" sz="3600" dirty="0">
              <a:effectLst>
                <a:outerShdw blurRad="50800" dist="38100" dir="2700000" algn="tl" rotWithShape="0">
                  <a:prstClr val="black">
                    <a:alpha val="40000"/>
                  </a:prstClr>
                </a:outerShdw>
              </a:effectLst>
              <a:latin typeface="Gadugi" panose="020B0502040204020203" pitchFamily="34" charset="0"/>
            </a:endParaRPr>
          </a:p>
        </p:txBody>
      </p:sp>
      <p:sp>
        <p:nvSpPr>
          <p:cNvPr id="5" name="TextBox 4"/>
          <p:cNvSpPr txBox="1"/>
          <p:nvPr/>
        </p:nvSpPr>
        <p:spPr>
          <a:xfrm>
            <a:off x="457200" y="5058423"/>
            <a:ext cx="8077200" cy="1200329"/>
          </a:xfrm>
          <a:prstGeom prst="rect">
            <a:avLst/>
          </a:prstGeom>
          <a:noFill/>
        </p:spPr>
        <p:txBody>
          <a:bodyPr wrap="square" rtlCol="0">
            <a:spAutoFit/>
          </a:bodyPr>
          <a:lstStyle/>
          <a:p>
            <a:pPr algn="ctr"/>
            <a:r>
              <a:rPr lang="en-US" sz="3600" dirty="0" smtClean="0">
                <a:effectLst>
                  <a:outerShdw blurRad="50800" dist="38100" dir="2700000" algn="tl" rotWithShape="0">
                    <a:prstClr val="black">
                      <a:alpha val="40000"/>
                    </a:prstClr>
                  </a:outerShdw>
                </a:effectLst>
                <a:latin typeface="Gadugi" panose="020B0502040204020203" pitchFamily="34" charset="0"/>
              </a:rPr>
              <a:t>What do you need to do to preserve your objection?</a:t>
            </a:r>
            <a:endParaRPr lang="en-US" sz="3600" dirty="0">
              <a:effectLst>
                <a:outerShdw blurRad="50800" dist="38100" dir="2700000" algn="tl" rotWithShape="0">
                  <a:prstClr val="black">
                    <a:alpha val="40000"/>
                  </a:prstClr>
                </a:outerShdw>
              </a:effectLst>
              <a:latin typeface="Gadugi" panose="020B0502040204020203" pitchFamily="34" charset="0"/>
            </a:endParaRPr>
          </a:p>
        </p:txBody>
      </p:sp>
      <p:pic>
        <p:nvPicPr>
          <p:cNvPr id="6" name="Picture 5"/>
          <p:cNvPicPr>
            <a:picLocks noChangeAspect="1"/>
          </p:cNvPicPr>
          <p:nvPr/>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566791" y="0"/>
            <a:ext cx="1630417" cy="2590800"/>
          </a:xfrm>
          <a:prstGeom prst="rect">
            <a:avLst/>
          </a:prstGeom>
        </p:spPr>
      </p:pic>
    </p:spTree>
    <p:extLst>
      <p:ext uri="{BB962C8B-B14F-4D97-AF65-F5344CB8AC3E}">
        <p14:creationId xmlns:p14="http://schemas.microsoft.com/office/powerpoint/2010/main" val="347024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2049959"/>
            <a:ext cx="7467600" cy="769441"/>
          </a:xfrm>
          <a:prstGeom prst="rect">
            <a:avLst/>
          </a:prstGeom>
          <a:noFill/>
        </p:spPr>
        <p:txBody>
          <a:bodyPr wrap="square" rtlCol="0">
            <a:spAutoFit/>
          </a:bodyPr>
          <a:lstStyle/>
          <a:p>
            <a:pPr algn="ctr"/>
            <a:r>
              <a:rPr lang="en-US" sz="4400" dirty="0" smtClean="0">
                <a:effectLst>
                  <a:outerShdw blurRad="50800" dist="38100" dir="2700000" algn="tl" rotWithShape="0">
                    <a:prstClr val="black">
                      <a:alpha val="40000"/>
                    </a:prstClr>
                  </a:outerShdw>
                </a:effectLst>
                <a:latin typeface="Gadugi" panose="020B0502040204020203" pitchFamily="34" charset="0"/>
              </a:rPr>
              <a:t>Let’s start with the Don’ts.</a:t>
            </a:r>
            <a:endParaRPr lang="en-US" sz="4400" dirty="0">
              <a:effectLst>
                <a:outerShdw blurRad="50800" dist="38100" dir="2700000" algn="tl" rotWithShape="0">
                  <a:prstClr val="black">
                    <a:alpha val="40000"/>
                  </a:prstClr>
                </a:outerShdw>
              </a:effectLst>
              <a:latin typeface="Gadugi" panose="020B0502040204020203" pitchFamily="34" charset="0"/>
            </a:endParaRPr>
          </a:p>
        </p:txBody>
      </p:sp>
      <p:pic>
        <p:nvPicPr>
          <p:cNvPr id="3" name="Picture 2"/>
          <p:cNvPicPr>
            <a:picLocks noChangeAspect="1"/>
          </p:cNvPicPr>
          <p:nvPr/>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391400" y="228600"/>
            <a:ext cx="1630417" cy="2590800"/>
          </a:xfrm>
          <a:prstGeom prst="rect">
            <a:avLst/>
          </a:prstGeom>
        </p:spPr>
      </p:pic>
      <p:sp>
        <p:nvSpPr>
          <p:cNvPr id="4" name="TextBox 3"/>
          <p:cNvSpPr txBox="1"/>
          <p:nvPr/>
        </p:nvSpPr>
        <p:spPr>
          <a:xfrm>
            <a:off x="739008" y="3581400"/>
            <a:ext cx="7467600" cy="1323439"/>
          </a:xfrm>
          <a:prstGeom prst="rect">
            <a:avLst/>
          </a:prstGeom>
          <a:noFill/>
        </p:spPr>
        <p:txBody>
          <a:bodyPr wrap="square" rtlCol="0">
            <a:spAutoFit/>
          </a:bodyPr>
          <a:lstStyle/>
          <a:p>
            <a:pPr algn="ctr"/>
            <a:r>
              <a:rPr lang="en-US" sz="4000" i="1" dirty="0" smtClean="0">
                <a:effectLst>
                  <a:outerShdw blurRad="50800" dist="38100" dir="2700000" algn="tl" rotWithShape="0">
                    <a:prstClr val="black">
                      <a:alpha val="40000"/>
                    </a:prstClr>
                  </a:outerShdw>
                </a:effectLst>
                <a:latin typeface="Gadugi" panose="020B0502040204020203" pitchFamily="34" charset="0"/>
              </a:rPr>
              <a:t>How to defend a deposition in an ethical way.</a:t>
            </a:r>
            <a:endParaRPr lang="en-US" sz="4000" i="1" dirty="0">
              <a:effectLst>
                <a:outerShdw blurRad="50800" dist="38100" dir="2700000" algn="tl" rotWithShape="0">
                  <a:prstClr val="black">
                    <a:alpha val="40000"/>
                  </a:prstClr>
                </a:outerShdw>
              </a:effectLst>
              <a:latin typeface="Gadugi" panose="020B0502040204020203" pitchFamily="34" charset="0"/>
            </a:endParaRPr>
          </a:p>
        </p:txBody>
      </p:sp>
    </p:spTree>
    <p:extLst>
      <p:ext uri="{BB962C8B-B14F-4D97-AF65-F5344CB8AC3E}">
        <p14:creationId xmlns:p14="http://schemas.microsoft.com/office/powerpoint/2010/main" val="406002728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97345" y="2209800"/>
            <a:ext cx="7467600" cy="861774"/>
          </a:xfrm>
          <a:prstGeom prst="rect">
            <a:avLst/>
          </a:prstGeom>
          <a:noFill/>
        </p:spPr>
        <p:txBody>
          <a:bodyPr wrap="square" rtlCol="0">
            <a:spAutoFit/>
          </a:bodyPr>
          <a:lstStyle/>
          <a:p>
            <a:pPr algn="ctr"/>
            <a:r>
              <a:rPr lang="en-US" sz="5000" dirty="0" smtClean="0">
                <a:effectLst>
                  <a:outerShdw blurRad="50800" dist="38100" dir="2700000" algn="tl" rotWithShape="0">
                    <a:prstClr val="black">
                      <a:alpha val="40000"/>
                    </a:prstClr>
                  </a:outerShdw>
                </a:effectLst>
                <a:latin typeface="Gadugi" panose="020B0502040204020203" pitchFamily="34" charset="0"/>
              </a:rPr>
              <a:t>Nothing.*</a:t>
            </a:r>
            <a:endParaRPr lang="en-US" sz="5000" dirty="0">
              <a:effectLst>
                <a:outerShdw blurRad="50800" dist="38100" dir="2700000" algn="tl" rotWithShape="0">
                  <a:prstClr val="black">
                    <a:alpha val="40000"/>
                  </a:prstClr>
                </a:outerShdw>
              </a:effectLst>
              <a:latin typeface="Gadugi" panose="020B0502040204020203" pitchFamily="34" charset="0"/>
            </a:endParaRPr>
          </a:p>
        </p:txBody>
      </p:sp>
      <p:sp>
        <p:nvSpPr>
          <p:cNvPr id="3" name="TextBox 2"/>
          <p:cNvSpPr txBox="1"/>
          <p:nvPr/>
        </p:nvSpPr>
        <p:spPr>
          <a:xfrm>
            <a:off x="685800" y="4343400"/>
            <a:ext cx="7467600" cy="646331"/>
          </a:xfrm>
          <a:prstGeom prst="rect">
            <a:avLst/>
          </a:prstGeom>
          <a:noFill/>
        </p:spPr>
        <p:txBody>
          <a:bodyPr wrap="square" rtlCol="0">
            <a:spAutoFit/>
          </a:bodyPr>
          <a:lstStyle/>
          <a:p>
            <a:pPr algn="ctr"/>
            <a:r>
              <a:rPr lang="en-US" sz="3600" dirty="0" smtClean="0">
                <a:effectLst>
                  <a:outerShdw blurRad="50800" dist="38100" dir="2700000" algn="tl" rotWithShape="0">
                    <a:prstClr val="black">
                      <a:alpha val="40000"/>
                    </a:prstClr>
                  </a:outerShdw>
                </a:effectLst>
                <a:latin typeface="Gadugi" panose="020B0502040204020203" pitchFamily="34" charset="0"/>
              </a:rPr>
              <a:t>* </a:t>
            </a:r>
            <a:r>
              <a:rPr lang="en-US" sz="3600" i="1" dirty="0" smtClean="0">
                <a:effectLst>
                  <a:outerShdw blurRad="50800" dist="38100" dir="2700000" algn="tl" rotWithShape="0">
                    <a:prstClr val="black">
                      <a:alpha val="40000"/>
                    </a:prstClr>
                  </a:outerShdw>
                </a:effectLst>
                <a:latin typeface="Gadugi" panose="020B0502040204020203" pitchFamily="34" charset="0"/>
              </a:rPr>
              <a:t>Until later.</a:t>
            </a:r>
            <a:endParaRPr lang="en-US" sz="3600" dirty="0">
              <a:effectLst>
                <a:outerShdw blurRad="50800" dist="38100" dir="2700000" algn="tl" rotWithShape="0">
                  <a:prstClr val="black">
                    <a:alpha val="40000"/>
                  </a:prstClr>
                </a:outerShdw>
              </a:effectLst>
              <a:latin typeface="Gadugi" panose="020B0502040204020203" pitchFamily="34" charset="0"/>
            </a:endParaRPr>
          </a:p>
        </p:txBody>
      </p:sp>
    </p:spTree>
    <p:extLst>
      <p:ext uri="{BB962C8B-B14F-4D97-AF65-F5344CB8AC3E}">
        <p14:creationId xmlns:p14="http://schemas.microsoft.com/office/powerpoint/2010/main" val="2267950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47900" y="381000"/>
            <a:ext cx="4648200" cy="707886"/>
          </a:xfrm>
          <a:prstGeom prst="rect">
            <a:avLst/>
          </a:prstGeom>
          <a:solidFill>
            <a:schemeClr val="bg1"/>
          </a:solidFill>
          <a:ln w="38100">
            <a:solidFill>
              <a:schemeClr val="tx1"/>
            </a:solidFill>
          </a:ln>
        </p:spPr>
        <p:txBody>
          <a:bodyPr wrap="square" rtlCol="0">
            <a:spAutoFit/>
          </a:bodyPr>
          <a:lstStyle/>
          <a:p>
            <a:pPr algn="ctr"/>
            <a:r>
              <a:rPr lang="en-US" sz="4000" dirty="0" smtClean="0">
                <a:latin typeface="Gadugi" panose="020B0502040204020203" pitchFamily="34" charset="0"/>
              </a:rPr>
              <a:t>Basic Distinction</a:t>
            </a:r>
            <a:endParaRPr lang="en-US" sz="4000" dirty="0">
              <a:latin typeface="Gadugi" panose="020B0502040204020203" pitchFamily="34" charset="0"/>
            </a:endParaRPr>
          </a:p>
        </p:txBody>
      </p:sp>
      <p:sp>
        <p:nvSpPr>
          <p:cNvPr id="4" name="TextBox 3"/>
          <p:cNvSpPr txBox="1"/>
          <p:nvPr/>
        </p:nvSpPr>
        <p:spPr>
          <a:xfrm>
            <a:off x="5105400" y="1894099"/>
            <a:ext cx="3352800" cy="3170099"/>
          </a:xfrm>
          <a:prstGeom prst="rect">
            <a:avLst/>
          </a:prstGeom>
          <a:solidFill>
            <a:schemeClr val="bg1"/>
          </a:solidFill>
          <a:ln w="38100">
            <a:solidFill>
              <a:srgbClr val="C00000"/>
            </a:solidFill>
          </a:ln>
        </p:spPr>
        <p:txBody>
          <a:bodyPr wrap="square" rtlCol="0">
            <a:spAutoFit/>
          </a:bodyPr>
          <a:lstStyle/>
          <a:p>
            <a:pPr algn="ctr"/>
            <a:r>
              <a:rPr lang="en-US" sz="4000" dirty="0" smtClean="0">
                <a:latin typeface="Gadugi" panose="020B0502040204020203" pitchFamily="34" charset="0"/>
              </a:rPr>
              <a:t>Objections that are waived if not made at the deposition</a:t>
            </a:r>
            <a:endParaRPr lang="en-US" sz="4000" dirty="0">
              <a:latin typeface="Gadugi" panose="020B0502040204020203" pitchFamily="34" charset="0"/>
            </a:endParaRPr>
          </a:p>
        </p:txBody>
      </p:sp>
      <p:sp>
        <p:nvSpPr>
          <p:cNvPr id="5" name="TextBox 4"/>
          <p:cNvSpPr txBox="1"/>
          <p:nvPr/>
        </p:nvSpPr>
        <p:spPr>
          <a:xfrm>
            <a:off x="408709" y="1894099"/>
            <a:ext cx="3657600" cy="3170099"/>
          </a:xfrm>
          <a:prstGeom prst="rect">
            <a:avLst/>
          </a:prstGeom>
          <a:solidFill>
            <a:schemeClr val="bg1"/>
          </a:solidFill>
          <a:ln w="38100">
            <a:solidFill>
              <a:srgbClr val="00B050"/>
            </a:solidFill>
          </a:ln>
        </p:spPr>
        <p:txBody>
          <a:bodyPr wrap="square" rtlCol="0">
            <a:spAutoFit/>
          </a:bodyPr>
          <a:lstStyle/>
          <a:p>
            <a:pPr algn="ctr"/>
            <a:r>
              <a:rPr lang="en-US" sz="4000" dirty="0" smtClean="0">
                <a:latin typeface="Gadugi" panose="020B0502040204020203" pitchFamily="34" charset="0"/>
              </a:rPr>
              <a:t>Objections that are preserved whether or not made at the deposition</a:t>
            </a:r>
            <a:endParaRPr lang="en-US" sz="4000" dirty="0">
              <a:latin typeface="Gadugi" panose="020B0502040204020203" pitchFamily="34" charset="0"/>
            </a:endParaRPr>
          </a:p>
        </p:txBody>
      </p:sp>
      <p:cxnSp>
        <p:nvCxnSpPr>
          <p:cNvPr id="7" name="Straight Arrow Connector 6"/>
          <p:cNvCxnSpPr/>
          <p:nvPr/>
        </p:nvCxnSpPr>
        <p:spPr>
          <a:xfrm flipH="1">
            <a:off x="2247900" y="1088886"/>
            <a:ext cx="495300" cy="73991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6210300" y="1088886"/>
            <a:ext cx="419100" cy="73991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81000" y="5383397"/>
            <a:ext cx="3962400" cy="553998"/>
          </a:xfrm>
          <a:prstGeom prst="rect">
            <a:avLst/>
          </a:prstGeom>
          <a:noFill/>
        </p:spPr>
        <p:txBody>
          <a:bodyPr wrap="square" rtlCol="0">
            <a:spAutoFit/>
          </a:bodyPr>
          <a:lstStyle/>
          <a:p>
            <a:r>
              <a:rPr lang="en-US" sz="3000" dirty="0" smtClean="0">
                <a:latin typeface="Gadugi" panose="020B0502040204020203" pitchFamily="34" charset="0"/>
              </a:rPr>
              <a:t>FRCP Rule 32(d)(3)(A)</a:t>
            </a:r>
            <a:endParaRPr lang="en-US" sz="3000" dirty="0">
              <a:latin typeface="Gadugi" panose="020B0502040204020203" pitchFamily="34" charset="0"/>
            </a:endParaRPr>
          </a:p>
        </p:txBody>
      </p:sp>
      <p:sp>
        <p:nvSpPr>
          <p:cNvPr id="11" name="TextBox 10"/>
          <p:cNvSpPr txBox="1"/>
          <p:nvPr/>
        </p:nvSpPr>
        <p:spPr>
          <a:xfrm>
            <a:off x="4724400" y="5353379"/>
            <a:ext cx="3962400" cy="553998"/>
          </a:xfrm>
          <a:prstGeom prst="rect">
            <a:avLst/>
          </a:prstGeom>
          <a:noFill/>
        </p:spPr>
        <p:txBody>
          <a:bodyPr wrap="square" rtlCol="0">
            <a:spAutoFit/>
          </a:bodyPr>
          <a:lstStyle/>
          <a:p>
            <a:r>
              <a:rPr lang="en-US" sz="3000" dirty="0" smtClean="0">
                <a:latin typeface="Gadugi" panose="020B0502040204020203" pitchFamily="34" charset="0"/>
              </a:rPr>
              <a:t>FRCP Rule 32(d)(3)(B)</a:t>
            </a:r>
            <a:endParaRPr lang="en-US" sz="3000" dirty="0">
              <a:latin typeface="Gadugi" panose="020B0502040204020203" pitchFamily="34" charset="0"/>
            </a:endParaRPr>
          </a:p>
        </p:txBody>
      </p:sp>
    </p:spTree>
    <p:extLst>
      <p:ext uri="{BB962C8B-B14F-4D97-AF65-F5344CB8AC3E}">
        <p14:creationId xmlns:p14="http://schemas.microsoft.com/office/powerpoint/2010/main" val="761097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25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par>
                          <p:cTn id="12" fill="hold">
                            <p:stCondLst>
                              <p:cond delay="1250"/>
                            </p:stCondLst>
                            <p:childTnLst>
                              <p:par>
                                <p:cTn id="13" presetID="10" presetClass="entr" presetSubtype="0" fill="hold" grpId="0" nodeType="afterEffect">
                                  <p:stCondLst>
                                    <p:cond delay="25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wipe(up)">
                                      <p:cBhvr>
                                        <p:cTn id="20" dur="500"/>
                                        <p:tgtEl>
                                          <p:spTgt spid="8"/>
                                        </p:tgtEl>
                                      </p:cBhvr>
                                    </p:animEffect>
                                  </p:childTnLst>
                                </p:cTn>
                              </p:par>
                            </p:childTnLst>
                          </p:cTn>
                        </p:par>
                        <p:par>
                          <p:cTn id="21" fill="hold">
                            <p:stCondLst>
                              <p:cond delay="500"/>
                            </p:stCondLst>
                            <p:childTnLst>
                              <p:par>
                                <p:cTn id="22" presetID="10" presetClass="entr" presetSubtype="0" fill="hold" grpId="0" nodeType="afterEffect">
                                  <p:stCondLst>
                                    <p:cond delay="250"/>
                                  </p:stCondLst>
                                  <p:childTnLst>
                                    <p:set>
                                      <p:cBhvr>
                                        <p:cTn id="23" dur="1" fill="hold">
                                          <p:stCondLst>
                                            <p:cond delay="0"/>
                                          </p:stCondLst>
                                        </p:cTn>
                                        <p:tgtEl>
                                          <p:spTgt spid="4"/>
                                        </p:tgtEl>
                                        <p:attrNameLst>
                                          <p:attrName>style.visibility</p:attrName>
                                        </p:attrNameLst>
                                      </p:cBhvr>
                                      <p:to>
                                        <p:strVal val="visible"/>
                                      </p:to>
                                    </p:set>
                                    <p:animEffect transition="in" filter="fade">
                                      <p:cBhvr>
                                        <p:cTn id="24" dur="500"/>
                                        <p:tgtEl>
                                          <p:spTgt spid="4"/>
                                        </p:tgtEl>
                                      </p:cBhvr>
                                    </p:animEffect>
                                  </p:childTnLst>
                                </p:cTn>
                              </p:par>
                            </p:childTnLst>
                          </p:cTn>
                        </p:par>
                        <p:par>
                          <p:cTn id="25" fill="hold">
                            <p:stCondLst>
                              <p:cond delay="1250"/>
                            </p:stCondLst>
                            <p:childTnLst>
                              <p:par>
                                <p:cTn id="26" presetID="10" presetClass="entr" presetSubtype="0" fill="hold" grpId="0" nodeType="afterEffect">
                                  <p:stCondLst>
                                    <p:cond delay="25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10" grpId="0"/>
      <p:bldP spid="11"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23091" y="76200"/>
            <a:ext cx="8763000" cy="1143000"/>
          </a:xfrm>
        </p:spPr>
        <p:txBody>
          <a:bodyPr>
            <a:normAutofit/>
          </a:bodyPr>
          <a:lstStyle/>
          <a:p>
            <a:pPr algn="ctr"/>
            <a:r>
              <a:rPr lang="en-US" sz="3600" b="1" dirty="0" smtClean="0">
                <a:latin typeface="Gadugi" panose="020B0502040204020203" pitchFamily="34" charset="0"/>
              </a:rPr>
              <a:t>Federal </a:t>
            </a:r>
            <a:r>
              <a:rPr lang="en-US" sz="3600" b="1" dirty="0" smtClean="0">
                <a:latin typeface="Gadugi" panose="020B0502040204020203" pitchFamily="34" charset="0"/>
              </a:rPr>
              <a:t>Rule </a:t>
            </a:r>
            <a:r>
              <a:rPr lang="en-US" sz="3600" b="1" dirty="0" smtClean="0">
                <a:latin typeface="Gadugi" panose="020B0502040204020203" pitchFamily="34" charset="0"/>
              </a:rPr>
              <a:t>of Civil </a:t>
            </a:r>
            <a:r>
              <a:rPr lang="en-US" sz="3600" b="1" dirty="0" smtClean="0">
                <a:latin typeface="Gadugi" panose="020B0502040204020203" pitchFamily="34" charset="0"/>
              </a:rPr>
              <a:t>Procedure</a:t>
            </a:r>
            <a:r>
              <a:rPr lang="en-US" sz="3600" b="1" dirty="0">
                <a:latin typeface="Gadugi" panose="020B0502040204020203" pitchFamily="34" charset="0"/>
              </a:rPr>
              <a:t> </a:t>
            </a:r>
            <a:r>
              <a:rPr lang="en-US" sz="3600" b="1" dirty="0" smtClean="0">
                <a:latin typeface="Gadugi" panose="020B0502040204020203" pitchFamily="34" charset="0"/>
              </a:rPr>
              <a:t>32(d)(3)</a:t>
            </a:r>
            <a:endParaRPr lang="en-US" sz="3600" b="1" dirty="0">
              <a:latin typeface="Gadugi" panose="020B0502040204020203" pitchFamily="34" charset="0"/>
            </a:endParaRPr>
          </a:p>
        </p:txBody>
      </p:sp>
      <p:sp>
        <p:nvSpPr>
          <p:cNvPr id="4" name="TextBox 3"/>
          <p:cNvSpPr txBox="1"/>
          <p:nvPr/>
        </p:nvSpPr>
        <p:spPr>
          <a:xfrm>
            <a:off x="609600" y="1371600"/>
            <a:ext cx="7924800" cy="4031873"/>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r>
              <a:rPr lang="en-US" sz="3200" b="1" dirty="0">
                <a:latin typeface="Gadugi" panose="020B0502040204020203" pitchFamily="34" charset="0"/>
              </a:rPr>
              <a:t>(A) </a:t>
            </a:r>
            <a:r>
              <a:rPr lang="en-US" sz="3200" i="1" dirty="0">
                <a:latin typeface="Gadugi" panose="020B0502040204020203" pitchFamily="34" charset="0"/>
              </a:rPr>
              <a:t>Objection to Competence, Relevance, or Materiality.</a:t>
            </a:r>
            <a:r>
              <a:rPr lang="en-US" sz="3200" dirty="0">
                <a:latin typeface="Gadugi" panose="020B0502040204020203" pitchFamily="34" charset="0"/>
              </a:rPr>
              <a:t> An objection to a deponent's competence--or to the competence, relevance, or materiality of testimony--is not waived by a failure to make the objection before or during the deposition, unless the ground for it might have been corrected at that time.</a:t>
            </a:r>
          </a:p>
        </p:txBody>
      </p:sp>
      <p:cxnSp>
        <p:nvCxnSpPr>
          <p:cNvPr id="5" name="Straight Connector 4"/>
          <p:cNvCxnSpPr/>
          <p:nvPr/>
        </p:nvCxnSpPr>
        <p:spPr>
          <a:xfrm>
            <a:off x="2819400" y="3810000"/>
            <a:ext cx="243840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762000" y="3352800"/>
            <a:ext cx="662940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7529411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1500"/>
                                        <p:tgtEl>
                                          <p:spTgt spid="6"/>
                                        </p:tgtEl>
                                      </p:cBhvr>
                                    </p:animEffect>
                                  </p:childTnLst>
                                </p:cTn>
                              </p:par>
                            </p:childTnLst>
                          </p:cTn>
                        </p:par>
                        <p:par>
                          <p:cTn id="8" fill="hold">
                            <p:stCondLst>
                              <p:cond delay="1500"/>
                            </p:stCondLst>
                            <p:childTnLst>
                              <p:par>
                                <p:cTn id="9" presetID="22" presetClass="entr" presetSubtype="8" fill="hold" nodeType="afterEffect">
                                  <p:stCondLst>
                                    <p:cond delay="250"/>
                                  </p:stCondLst>
                                  <p:childTnLst>
                                    <p:set>
                                      <p:cBhvr>
                                        <p:cTn id="10" dur="1" fill="hold">
                                          <p:stCondLst>
                                            <p:cond delay="0"/>
                                          </p:stCondLst>
                                        </p:cTn>
                                        <p:tgtEl>
                                          <p:spTgt spid="5"/>
                                        </p:tgtEl>
                                        <p:attrNameLst>
                                          <p:attrName>style.visibility</p:attrName>
                                        </p:attrNameLst>
                                      </p:cBhvr>
                                      <p:to>
                                        <p:strVal val="visible"/>
                                      </p:to>
                                    </p:set>
                                    <p:animEffect transition="in" filter="wipe(left)">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23091" y="76200"/>
            <a:ext cx="8763000" cy="1143000"/>
          </a:xfrm>
        </p:spPr>
        <p:txBody>
          <a:bodyPr>
            <a:normAutofit/>
          </a:bodyPr>
          <a:lstStyle/>
          <a:p>
            <a:pPr algn="ctr"/>
            <a:r>
              <a:rPr lang="en-US" sz="3600" b="1" dirty="0" smtClean="0">
                <a:latin typeface="Gadugi" panose="020B0502040204020203" pitchFamily="34" charset="0"/>
              </a:rPr>
              <a:t>Federal </a:t>
            </a:r>
            <a:r>
              <a:rPr lang="en-US" sz="3600" b="1" dirty="0" smtClean="0">
                <a:latin typeface="Gadugi" panose="020B0502040204020203" pitchFamily="34" charset="0"/>
              </a:rPr>
              <a:t>Rule </a:t>
            </a:r>
            <a:r>
              <a:rPr lang="en-US" sz="3600" b="1" dirty="0" smtClean="0">
                <a:latin typeface="Gadugi" panose="020B0502040204020203" pitchFamily="34" charset="0"/>
              </a:rPr>
              <a:t>of Civil </a:t>
            </a:r>
            <a:r>
              <a:rPr lang="en-US" sz="3600" b="1" dirty="0" smtClean="0">
                <a:latin typeface="Gadugi" panose="020B0502040204020203" pitchFamily="34" charset="0"/>
              </a:rPr>
              <a:t>Procedure</a:t>
            </a:r>
            <a:r>
              <a:rPr lang="en-US" sz="3600" b="1" dirty="0">
                <a:latin typeface="Gadugi" panose="020B0502040204020203" pitchFamily="34" charset="0"/>
              </a:rPr>
              <a:t> </a:t>
            </a:r>
            <a:r>
              <a:rPr lang="en-US" sz="3600" b="1" dirty="0" smtClean="0">
                <a:latin typeface="Gadugi" panose="020B0502040204020203" pitchFamily="34" charset="0"/>
              </a:rPr>
              <a:t>32(d)(3)</a:t>
            </a:r>
            <a:endParaRPr lang="en-US" sz="3600" b="1" dirty="0">
              <a:latin typeface="Gadugi" panose="020B0502040204020203" pitchFamily="34" charset="0"/>
            </a:endParaRPr>
          </a:p>
        </p:txBody>
      </p:sp>
      <p:sp>
        <p:nvSpPr>
          <p:cNvPr id="4" name="TextBox 3"/>
          <p:cNvSpPr txBox="1"/>
          <p:nvPr/>
        </p:nvSpPr>
        <p:spPr>
          <a:xfrm>
            <a:off x="304800" y="990600"/>
            <a:ext cx="8575964" cy="5509200"/>
          </a:xfrm>
          <a:prstGeom prst="rect">
            <a:avLst/>
          </a:prstGeom>
          <a:solidFill>
            <a:schemeClr val="bg1"/>
          </a:solidFill>
          <a:ln w="38100">
            <a:solidFill>
              <a:srgbClr val="C00000"/>
            </a:solidFill>
          </a:ln>
          <a:effectLst>
            <a:outerShdw blurRad="50800" dist="38100" dir="2700000" algn="tl" rotWithShape="0">
              <a:prstClr val="black">
                <a:alpha val="40000"/>
              </a:prstClr>
            </a:outerShdw>
          </a:effectLst>
        </p:spPr>
        <p:txBody>
          <a:bodyPr wrap="square" rtlCol="0">
            <a:spAutoFit/>
          </a:bodyPr>
          <a:lstStyle/>
          <a:p>
            <a:r>
              <a:rPr lang="en-US" sz="3200" b="1" dirty="0">
                <a:solidFill>
                  <a:srgbClr val="212121"/>
                </a:solidFill>
                <a:latin typeface="Gadugi" panose="020B0502040204020203" pitchFamily="34" charset="0"/>
              </a:rPr>
              <a:t>(d) Waiver of Objections</a:t>
            </a:r>
            <a:r>
              <a:rPr lang="en-US" sz="3200" b="1" dirty="0" smtClean="0">
                <a:solidFill>
                  <a:srgbClr val="212121"/>
                </a:solidFill>
                <a:latin typeface="Gadugi" panose="020B0502040204020203" pitchFamily="34" charset="0"/>
              </a:rPr>
              <a:t>. . . .</a:t>
            </a:r>
            <a:endParaRPr lang="en-US" sz="3200" dirty="0">
              <a:latin typeface="Gadugi" panose="020B0502040204020203" pitchFamily="34" charset="0"/>
            </a:endParaRPr>
          </a:p>
          <a:p>
            <a:r>
              <a:rPr lang="en-US" sz="3200" b="1" dirty="0">
                <a:latin typeface="Gadugi" panose="020B0502040204020203" pitchFamily="34" charset="0"/>
              </a:rPr>
              <a:t>(B) </a:t>
            </a:r>
            <a:r>
              <a:rPr lang="en-US" sz="3200" i="1" dirty="0">
                <a:latin typeface="Gadugi" panose="020B0502040204020203" pitchFamily="34" charset="0"/>
              </a:rPr>
              <a:t>Objection to an Error or Irregularity.</a:t>
            </a:r>
            <a:r>
              <a:rPr lang="en-US" sz="3200" dirty="0">
                <a:latin typeface="Gadugi" panose="020B0502040204020203" pitchFamily="34" charset="0"/>
              </a:rPr>
              <a:t> An objection to an error or irregularity at an oral examination is waived if:</a:t>
            </a:r>
          </a:p>
          <a:p>
            <a:r>
              <a:rPr lang="en-US" sz="3200" b="1" dirty="0">
                <a:latin typeface="Gadugi" panose="020B0502040204020203" pitchFamily="34" charset="0"/>
              </a:rPr>
              <a:t>(</a:t>
            </a:r>
            <a:r>
              <a:rPr lang="en-US" sz="3200" b="1" dirty="0" err="1">
                <a:latin typeface="Gadugi" panose="020B0502040204020203" pitchFamily="34" charset="0"/>
              </a:rPr>
              <a:t>i</a:t>
            </a:r>
            <a:r>
              <a:rPr lang="en-US" sz="3200" b="1" dirty="0">
                <a:latin typeface="Gadugi" panose="020B0502040204020203" pitchFamily="34" charset="0"/>
              </a:rPr>
              <a:t>) </a:t>
            </a:r>
            <a:r>
              <a:rPr lang="en-US" sz="3200" dirty="0">
                <a:latin typeface="Gadugi" panose="020B0502040204020203" pitchFamily="34" charset="0"/>
              </a:rPr>
              <a:t>it relates to the manner of taking the deposition, the form of a question or answer, the oath or affirmation, a party's conduct, or other matters that might have been corrected at that time; and</a:t>
            </a:r>
          </a:p>
          <a:p>
            <a:r>
              <a:rPr lang="en-US" sz="3200" b="1" dirty="0">
                <a:latin typeface="Gadugi" panose="020B0502040204020203" pitchFamily="34" charset="0"/>
              </a:rPr>
              <a:t>(ii) </a:t>
            </a:r>
            <a:r>
              <a:rPr lang="en-US" sz="3200" dirty="0">
                <a:latin typeface="Gadugi" panose="020B0502040204020203" pitchFamily="34" charset="0"/>
              </a:rPr>
              <a:t>it is not timely made during the deposition.</a:t>
            </a:r>
          </a:p>
        </p:txBody>
      </p:sp>
      <p:cxnSp>
        <p:nvCxnSpPr>
          <p:cNvPr id="5" name="Straight Connector 4"/>
          <p:cNvCxnSpPr/>
          <p:nvPr/>
        </p:nvCxnSpPr>
        <p:spPr>
          <a:xfrm>
            <a:off x="2667000" y="2971800"/>
            <a:ext cx="167640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914400" y="3505200"/>
            <a:ext cx="662940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81000" y="3962400"/>
            <a:ext cx="800100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81000" y="4419600"/>
            <a:ext cx="800100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57200" y="4953000"/>
            <a:ext cx="800100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7854255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par>
                          <p:cTn id="8" fill="hold">
                            <p:stCondLst>
                              <p:cond delay="500"/>
                            </p:stCondLst>
                            <p:childTnLst>
                              <p:par>
                                <p:cTn id="9" presetID="22" presetClass="entr" presetSubtype="8" fill="hold" nodeType="afterEffect">
                                  <p:stCondLst>
                                    <p:cond delay="250"/>
                                  </p:stCondLst>
                                  <p:childTnLst>
                                    <p:set>
                                      <p:cBhvr>
                                        <p:cTn id="10" dur="1" fill="hold">
                                          <p:stCondLst>
                                            <p:cond delay="0"/>
                                          </p:stCondLst>
                                        </p:cTn>
                                        <p:tgtEl>
                                          <p:spTgt spid="7"/>
                                        </p:tgtEl>
                                        <p:attrNameLst>
                                          <p:attrName>style.visibility</p:attrName>
                                        </p:attrNameLst>
                                      </p:cBhvr>
                                      <p:to>
                                        <p:strVal val="visible"/>
                                      </p:to>
                                    </p:set>
                                    <p:animEffect transition="in" filter="wipe(left)">
                                      <p:cBhvr>
                                        <p:cTn id="11" dur="1500"/>
                                        <p:tgtEl>
                                          <p:spTgt spid="7"/>
                                        </p:tgtEl>
                                      </p:cBhvr>
                                    </p:animEffect>
                                  </p:childTnLst>
                                </p:cTn>
                              </p:par>
                            </p:childTnLst>
                          </p:cTn>
                        </p:par>
                        <p:par>
                          <p:cTn id="12" fill="hold">
                            <p:stCondLst>
                              <p:cond delay="2250"/>
                            </p:stCondLst>
                            <p:childTnLst>
                              <p:par>
                                <p:cTn id="13" presetID="22" presetClass="entr" presetSubtype="8" fill="hold" nodeType="afterEffect">
                                  <p:stCondLst>
                                    <p:cond delay="250"/>
                                  </p:stCondLst>
                                  <p:childTnLst>
                                    <p:set>
                                      <p:cBhvr>
                                        <p:cTn id="14" dur="1" fill="hold">
                                          <p:stCondLst>
                                            <p:cond delay="0"/>
                                          </p:stCondLst>
                                        </p:cTn>
                                        <p:tgtEl>
                                          <p:spTgt spid="8"/>
                                        </p:tgtEl>
                                        <p:attrNameLst>
                                          <p:attrName>style.visibility</p:attrName>
                                        </p:attrNameLst>
                                      </p:cBhvr>
                                      <p:to>
                                        <p:strVal val="visible"/>
                                      </p:to>
                                    </p:set>
                                    <p:animEffect transition="in" filter="wipe(left)">
                                      <p:cBhvr>
                                        <p:cTn id="15" dur="1500"/>
                                        <p:tgtEl>
                                          <p:spTgt spid="8"/>
                                        </p:tgtEl>
                                      </p:cBhvr>
                                    </p:animEffect>
                                  </p:childTnLst>
                                </p:cTn>
                              </p:par>
                            </p:childTnLst>
                          </p:cTn>
                        </p:par>
                        <p:par>
                          <p:cTn id="16" fill="hold">
                            <p:stCondLst>
                              <p:cond delay="4000"/>
                            </p:stCondLst>
                            <p:childTnLst>
                              <p:par>
                                <p:cTn id="17" presetID="22" presetClass="entr" presetSubtype="8" fill="hold" nodeType="afterEffect">
                                  <p:stCondLst>
                                    <p:cond delay="250"/>
                                  </p:stCondLst>
                                  <p:childTnLst>
                                    <p:set>
                                      <p:cBhvr>
                                        <p:cTn id="18" dur="1" fill="hold">
                                          <p:stCondLst>
                                            <p:cond delay="0"/>
                                          </p:stCondLst>
                                        </p:cTn>
                                        <p:tgtEl>
                                          <p:spTgt spid="10"/>
                                        </p:tgtEl>
                                        <p:attrNameLst>
                                          <p:attrName>style.visibility</p:attrName>
                                        </p:attrNameLst>
                                      </p:cBhvr>
                                      <p:to>
                                        <p:strVal val="visible"/>
                                      </p:to>
                                    </p:set>
                                    <p:animEffect transition="in" filter="wipe(left)">
                                      <p:cBhvr>
                                        <p:cTn id="19" dur="1500"/>
                                        <p:tgtEl>
                                          <p:spTgt spid="10"/>
                                        </p:tgtEl>
                                      </p:cBhvr>
                                    </p:animEffect>
                                  </p:childTnLst>
                                </p:cTn>
                              </p:par>
                            </p:childTnLst>
                          </p:cTn>
                        </p:par>
                        <p:par>
                          <p:cTn id="20" fill="hold">
                            <p:stCondLst>
                              <p:cond delay="5750"/>
                            </p:stCondLst>
                            <p:childTnLst>
                              <p:par>
                                <p:cTn id="21" presetID="22" presetClass="entr" presetSubtype="8" fill="hold" nodeType="afterEffect">
                                  <p:stCondLst>
                                    <p:cond delay="250"/>
                                  </p:stCondLst>
                                  <p:childTnLst>
                                    <p:set>
                                      <p:cBhvr>
                                        <p:cTn id="22" dur="1" fill="hold">
                                          <p:stCondLst>
                                            <p:cond delay="0"/>
                                          </p:stCondLst>
                                        </p:cTn>
                                        <p:tgtEl>
                                          <p:spTgt spid="11"/>
                                        </p:tgtEl>
                                        <p:attrNameLst>
                                          <p:attrName>style.visibility</p:attrName>
                                        </p:attrNameLst>
                                      </p:cBhvr>
                                      <p:to>
                                        <p:strVal val="visible"/>
                                      </p:to>
                                    </p:set>
                                    <p:animEffect transition="in" filter="wipe(left)">
                                      <p:cBhvr>
                                        <p:cTn id="23" dur="1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76200" y="304800"/>
            <a:ext cx="8763000" cy="1143000"/>
          </a:xfrm>
        </p:spPr>
        <p:txBody>
          <a:bodyPr>
            <a:normAutofit/>
          </a:bodyPr>
          <a:lstStyle/>
          <a:p>
            <a:pPr algn="ctr"/>
            <a:r>
              <a:rPr lang="en-US" sz="3600" dirty="0" smtClean="0">
                <a:latin typeface="Gadugi" panose="020B0502040204020203" pitchFamily="34" charset="0"/>
              </a:rPr>
              <a:t>Otherwise stated:</a:t>
            </a:r>
            <a:endParaRPr lang="en-US" sz="3600" dirty="0">
              <a:latin typeface="Gadugi" panose="020B0502040204020203" pitchFamily="34" charset="0"/>
            </a:endParaRPr>
          </a:p>
        </p:txBody>
      </p:sp>
      <p:sp>
        <p:nvSpPr>
          <p:cNvPr id="4" name="TextBox 3"/>
          <p:cNvSpPr txBox="1"/>
          <p:nvPr/>
        </p:nvSpPr>
        <p:spPr>
          <a:xfrm>
            <a:off x="441036" y="1480127"/>
            <a:ext cx="8382000" cy="4555093"/>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spcBef>
                <a:spcPts val="600"/>
              </a:spcBef>
              <a:spcAft>
                <a:spcPts val="600"/>
              </a:spcAft>
            </a:pPr>
            <a:r>
              <a:rPr lang="en-US" sz="3200" dirty="0" smtClean="0">
                <a:latin typeface="Gadugi" panose="020B0502040204020203" pitchFamily="34" charset="0"/>
              </a:rPr>
              <a:t>Deposition objections “ordinarily should be limited to those that under Rule 32(d)(3) might be waived if not made at that time, </a:t>
            </a:r>
            <a:r>
              <a:rPr lang="en-US" sz="3200" i="1" dirty="0" smtClean="0">
                <a:latin typeface="Gadugi" panose="020B0502040204020203" pitchFamily="34" charset="0"/>
              </a:rPr>
              <a:t>i.e., </a:t>
            </a:r>
            <a:r>
              <a:rPr lang="en-US" sz="3200" dirty="0" smtClean="0">
                <a:latin typeface="Gadugi" panose="020B0502040204020203" pitchFamily="34" charset="0"/>
              </a:rPr>
              <a:t>objections on grounds that might be immediately obviated, removed, or cured, such as to the form of a question or the responsiveness of any answer.”</a:t>
            </a:r>
          </a:p>
          <a:p>
            <a:pPr algn="r">
              <a:spcBef>
                <a:spcPts val="600"/>
              </a:spcBef>
              <a:spcAft>
                <a:spcPts val="600"/>
              </a:spcAft>
            </a:pPr>
            <a:r>
              <a:rPr lang="en-US" sz="2800" i="1" dirty="0" smtClean="0">
                <a:effectLst>
                  <a:outerShdw blurRad="50800" dist="38100" dir="2700000" algn="tl" rotWithShape="0">
                    <a:prstClr val="black">
                      <a:alpha val="40000"/>
                    </a:prstClr>
                  </a:outerShdw>
                </a:effectLst>
                <a:latin typeface="Gadugi" panose="020B0502040204020203" pitchFamily="34" charset="0"/>
              </a:rPr>
              <a:t>Southgate v. Vermont Mutual Insurance Co</a:t>
            </a:r>
            <a:r>
              <a:rPr lang="en-US" sz="2800" dirty="0" smtClean="0">
                <a:effectLst>
                  <a:outerShdw blurRad="50800" dist="38100" dir="2700000" algn="tl" rotWithShape="0">
                    <a:prstClr val="black">
                      <a:alpha val="40000"/>
                    </a:prstClr>
                  </a:outerShdw>
                </a:effectLst>
                <a:latin typeface="Gadugi" panose="020B0502040204020203" pitchFamily="34" charset="0"/>
              </a:rPr>
              <a:t>., 2007 WL 1813547 (D.R.I. 2007)</a:t>
            </a:r>
            <a:endParaRPr lang="en-US" sz="2800" dirty="0">
              <a:effectLst>
                <a:outerShdw blurRad="50800" dist="38100" dir="2700000" algn="tl" rotWithShape="0">
                  <a:prstClr val="black">
                    <a:alpha val="40000"/>
                  </a:prstClr>
                </a:outerShdw>
              </a:effectLst>
              <a:latin typeface="Gadugi" panose="020B0502040204020203" pitchFamily="34" charset="0"/>
            </a:endParaRPr>
          </a:p>
        </p:txBody>
      </p:sp>
    </p:spTree>
    <p:custDataLst>
      <p:tags r:id="rId1"/>
    </p:custDataLst>
    <p:extLst>
      <p:ext uri="{BB962C8B-B14F-4D97-AF65-F5344CB8AC3E}">
        <p14:creationId xmlns:p14="http://schemas.microsoft.com/office/powerpoint/2010/main" val="38360277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effectLst>
                  <a:outerShdw blurRad="50800" dist="38100" dir="2700000" algn="tl" rotWithShape="0">
                    <a:prstClr val="black">
                      <a:alpha val="40000"/>
                    </a:prstClr>
                  </a:outerShdw>
                </a:effectLst>
                <a:latin typeface="Gadugi" panose="020B0502040204020203" pitchFamily="34" charset="0"/>
              </a:rPr>
              <a:t>Example of Problem:</a:t>
            </a:r>
            <a:endParaRPr lang="en-US" sz="3600" dirty="0">
              <a:effectLst>
                <a:outerShdw blurRad="50800" dist="38100" dir="2700000" algn="tl" rotWithShape="0">
                  <a:prstClr val="black">
                    <a:alpha val="40000"/>
                  </a:prstClr>
                </a:outerShdw>
              </a:effectLst>
              <a:latin typeface="Gadugi" panose="020B0502040204020203" pitchFamily="34" charset="0"/>
            </a:endParaRPr>
          </a:p>
        </p:txBody>
      </p:sp>
      <p:sp>
        <p:nvSpPr>
          <p:cNvPr id="3" name="Content Placeholder 2"/>
          <p:cNvSpPr>
            <a:spLocks noGrp="1"/>
          </p:cNvSpPr>
          <p:nvPr>
            <p:ph idx="1"/>
          </p:nvPr>
        </p:nvSpPr>
        <p:spPr>
          <a:xfrm>
            <a:off x="628650" y="1981201"/>
            <a:ext cx="7886700" cy="2438400"/>
          </a:xfrm>
          <a:solidFill>
            <a:schemeClr val="bg1"/>
          </a:solidFill>
          <a:ln w="38100">
            <a:solidFill>
              <a:schemeClr val="tx1"/>
            </a:solidFill>
          </a:ln>
          <a:effectLst>
            <a:outerShdw blurRad="50800" dist="38100" dir="2700000" algn="tl" rotWithShape="0">
              <a:prstClr val="black">
                <a:alpha val="40000"/>
              </a:prstClr>
            </a:outerShdw>
          </a:effectLst>
        </p:spPr>
        <p:txBody>
          <a:bodyPr>
            <a:normAutofit/>
          </a:bodyPr>
          <a:lstStyle/>
          <a:p>
            <a:pPr marL="0" indent="0">
              <a:lnSpc>
                <a:spcPct val="100000"/>
              </a:lnSpc>
              <a:spcBef>
                <a:spcPts val="600"/>
              </a:spcBef>
              <a:spcAft>
                <a:spcPts val="600"/>
              </a:spcAft>
              <a:buNone/>
            </a:pPr>
            <a:r>
              <a:rPr lang="en-US" sz="3600" dirty="0" smtClean="0">
                <a:effectLst>
                  <a:outerShdw blurRad="50800" dist="38100" dir="2700000" algn="tl" rotWithShape="0">
                    <a:prstClr val="black">
                      <a:alpha val="40000"/>
                    </a:prstClr>
                  </a:outerShdw>
                </a:effectLst>
                <a:latin typeface="Times New Roman" panose="02020603050405020304" pitchFamily="18" charset="0"/>
                <a:cs typeface="Times New Roman" panose="02020603050405020304" pitchFamily="18" charset="0"/>
              </a:rPr>
              <a:t>Q:  Did you learn about the company’s financial problems at the meeting, or was that not until later?</a:t>
            </a:r>
          </a:p>
          <a:p>
            <a:pPr marL="0" indent="0">
              <a:lnSpc>
                <a:spcPct val="100000"/>
              </a:lnSpc>
              <a:spcBef>
                <a:spcPts val="600"/>
              </a:spcBef>
              <a:spcAft>
                <a:spcPts val="600"/>
              </a:spcAft>
              <a:buNone/>
            </a:pPr>
            <a:r>
              <a:rPr lang="en-US" sz="3600" dirty="0" smtClean="0">
                <a:effectLst>
                  <a:outerShdw blurRad="50800" dist="38100" dir="2700000" algn="tl" rotWithShape="0">
                    <a:prstClr val="black">
                      <a:alpha val="40000"/>
                    </a:prstClr>
                  </a:outerShdw>
                </a:effectLst>
                <a:latin typeface="Times New Roman" panose="02020603050405020304" pitchFamily="18" charset="0"/>
                <a:cs typeface="Times New Roman" panose="02020603050405020304" pitchFamily="18" charset="0"/>
              </a:rPr>
              <a:t>A:   Yes.</a:t>
            </a:r>
            <a:endParaRPr lang="en-US" sz="3600" dirty="0">
              <a:effectLst>
                <a:outerShdw blurRad="50800" dist="38100" dir="2700000" algn="tl" rotWithShape="0">
                  <a:prstClr val="black">
                    <a:alpha val="40000"/>
                  </a:prst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1441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304800"/>
            <a:ext cx="7467600" cy="1446550"/>
          </a:xfrm>
          <a:prstGeom prst="rect">
            <a:avLst/>
          </a:prstGeom>
          <a:noFill/>
        </p:spPr>
        <p:txBody>
          <a:bodyPr wrap="square" rtlCol="0">
            <a:spAutoFit/>
          </a:bodyPr>
          <a:lstStyle/>
          <a:p>
            <a:pPr algn="ctr"/>
            <a:r>
              <a:rPr lang="en-US" sz="4400" dirty="0" smtClean="0">
                <a:effectLst>
                  <a:outerShdw blurRad="50800" dist="38100" dir="2700000" algn="tl" rotWithShape="0">
                    <a:prstClr val="black">
                      <a:alpha val="40000"/>
                    </a:prstClr>
                  </a:outerShdw>
                </a:effectLst>
                <a:latin typeface="Gadugi" panose="020B0502040204020203" pitchFamily="34" charset="0"/>
              </a:rPr>
              <a:t>Challenge Problem: </a:t>
            </a:r>
          </a:p>
          <a:p>
            <a:pPr algn="ctr"/>
            <a:r>
              <a:rPr lang="en-US" sz="4400" dirty="0" smtClean="0">
                <a:effectLst>
                  <a:outerShdw blurRad="50800" dist="38100" dir="2700000" algn="tl" rotWithShape="0">
                    <a:prstClr val="black">
                      <a:alpha val="40000"/>
                    </a:prstClr>
                  </a:outerShdw>
                </a:effectLst>
                <a:latin typeface="Gadugi" panose="020B0502040204020203" pitchFamily="34" charset="0"/>
              </a:rPr>
              <a:t>What to do?</a:t>
            </a:r>
            <a:endParaRPr lang="en-US" sz="4400" dirty="0">
              <a:effectLst>
                <a:outerShdw blurRad="50800" dist="38100" dir="2700000" algn="tl" rotWithShape="0">
                  <a:prstClr val="black">
                    <a:alpha val="40000"/>
                  </a:prstClr>
                </a:outerShdw>
              </a:effectLst>
              <a:latin typeface="Gadugi" panose="020B0502040204020203" pitchFamily="34" charset="0"/>
            </a:endParaRPr>
          </a:p>
        </p:txBody>
      </p:sp>
      <p:sp>
        <p:nvSpPr>
          <p:cNvPr id="3" name="TextBox 2"/>
          <p:cNvSpPr txBox="1"/>
          <p:nvPr/>
        </p:nvSpPr>
        <p:spPr>
          <a:xfrm>
            <a:off x="457200" y="1962449"/>
            <a:ext cx="7467600" cy="1200329"/>
          </a:xfrm>
          <a:prstGeom prst="rect">
            <a:avLst/>
          </a:prstGeom>
          <a:noFill/>
        </p:spPr>
        <p:txBody>
          <a:bodyPr wrap="square" rtlCol="0">
            <a:spAutoFit/>
          </a:bodyPr>
          <a:lstStyle/>
          <a:p>
            <a:pPr algn="ctr"/>
            <a:r>
              <a:rPr lang="en-US" sz="3600" dirty="0" smtClean="0">
                <a:effectLst>
                  <a:outerShdw blurRad="50800" dist="38100" dir="2700000" algn="tl" rotWithShape="0">
                    <a:prstClr val="black">
                      <a:alpha val="40000"/>
                    </a:prstClr>
                  </a:outerShdw>
                </a:effectLst>
                <a:latin typeface="Gadugi" panose="020B0502040204020203" pitchFamily="34" charset="0"/>
              </a:rPr>
              <a:t>You are defending the deposition of your client.</a:t>
            </a:r>
            <a:endParaRPr lang="en-US" sz="3600" dirty="0">
              <a:effectLst>
                <a:outerShdw blurRad="50800" dist="38100" dir="2700000" algn="tl" rotWithShape="0">
                  <a:prstClr val="black">
                    <a:alpha val="40000"/>
                  </a:prstClr>
                </a:outerShdw>
              </a:effectLst>
              <a:latin typeface="Gadugi" panose="020B0502040204020203" pitchFamily="34" charset="0"/>
            </a:endParaRPr>
          </a:p>
        </p:txBody>
      </p:sp>
      <p:sp>
        <p:nvSpPr>
          <p:cNvPr id="4" name="TextBox 3"/>
          <p:cNvSpPr txBox="1"/>
          <p:nvPr/>
        </p:nvSpPr>
        <p:spPr>
          <a:xfrm>
            <a:off x="228600" y="3510436"/>
            <a:ext cx="8534399" cy="1200329"/>
          </a:xfrm>
          <a:prstGeom prst="rect">
            <a:avLst/>
          </a:prstGeom>
          <a:noFill/>
        </p:spPr>
        <p:txBody>
          <a:bodyPr wrap="square" rtlCol="0">
            <a:spAutoFit/>
          </a:bodyPr>
          <a:lstStyle/>
          <a:p>
            <a:pPr algn="ctr"/>
            <a:r>
              <a:rPr lang="en-US" sz="3600" dirty="0" smtClean="0">
                <a:effectLst>
                  <a:outerShdw blurRad="50800" dist="38100" dir="2700000" algn="tl" rotWithShape="0">
                    <a:prstClr val="black">
                      <a:alpha val="40000"/>
                    </a:prstClr>
                  </a:outerShdw>
                </a:effectLst>
                <a:latin typeface="Gadugi" panose="020B0502040204020203" pitchFamily="34" charset="0"/>
              </a:rPr>
              <a:t>Your client has forgotten some key events and </a:t>
            </a:r>
            <a:r>
              <a:rPr lang="en-US" sz="3600" dirty="0" smtClean="0">
                <a:effectLst>
                  <a:outerShdw blurRad="50800" dist="38100" dir="2700000" algn="tl" rotWithShape="0">
                    <a:prstClr val="black">
                      <a:alpha val="40000"/>
                    </a:prstClr>
                  </a:outerShdw>
                </a:effectLst>
                <a:latin typeface="Gadugi" panose="020B0502040204020203" pitchFamily="34" charset="0"/>
              </a:rPr>
              <a:t>given damaging testimony.</a:t>
            </a:r>
            <a:endParaRPr lang="en-US" sz="3600" dirty="0">
              <a:effectLst>
                <a:outerShdw blurRad="50800" dist="38100" dir="2700000" algn="tl" rotWithShape="0">
                  <a:prstClr val="black">
                    <a:alpha val="40000"/>
                  </a:prstClr>
                </a:outerShdw>
              </a:effectLst>
              <a:latin typeface="Gadugi" panose="020B0502040204020203" pitchFamily="34" charset="0"/>
            </a:endParaRPr>
          </a:p>
        </p:txBody>
      </p:sp>
      <p:sp>
        <p:nvSpPr>
          <p:cNvPr id="5" name="TextBox 4"/>
          <p:cNvSpPr txBox="1"/>
          <p:nvPr/>
        </p:nvSpPr>
        <p:spPr>
          <a:xfrm>
            <a:off x="457200" y="5058423"/>
            <a:ext cx="8077200" cy="1200329"/>
          </a:xfrm>
          <a:prstGeom prst="rect">
            <a:avLst/>
          </a:prstGeom>
          <a:noFill/>
        </p:spPr>
        <p:txBody>
          <a:bodyPr wrap="square" rtlCol="0">
            <a:spAutoFit/>
          </a:bodyPr>
          <a:lstStyle/>
          <a:p>
            <a:pPr algn="ctr"/>
            <a:r>
              <a:rPr lang="en-US" sz="3600" dirty="0" smtClean="0">
                <a:effectLst>
                  <a:outerShdw blurRad="50800" dist="38100" dir="2700000" algn="tl" rotWithShape="0">
                    <a:prstClr val="black">
                      <a:alpha val="40000"/>
                    </a:prstClr>
                  </a:outerShdw>
                </a:effectLst>
                <a:latin typeface="Gadugi" panose="020B0502040204020203" pitchFamily="34" charset="0"/>
              </a:rPr>
              <a:t>Can you raise this with him during a break in the deposition?</a:t>
            </a:r>
            <a:endParaRPr lang="en-US" sz="3600" dirty="0">
              <a:effectLst>
                <a:outerShdw blurRad="50800" dist="38100" dir="2700000" algn="tl" rotWithShape="0">
                  <a:prstClr val="black">
                    <a:alpha val="40000"/>
                  </a:prstClr>
                </a:outerShdw>
              </a:effectLst>
              <a:latin typeface="Gadugi" panose="020B0502040204020203" pitchFamily="34" charset="0"/>
            </a:endParaRPr>
          </a:p>
        </p:txBody>
      </p:sp>
      <p:pic>
        <p:nvPicPr>
          <p:cNvPr id="6" name="Picture 5"/>
          <p:cNvPicPr>
            <a:picLocks noChangeAspect="1"/>
          </p:cNvPicPr>
          <p:nvPr/>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566791" y="0"/>
            <a:ext cx="1630417" cy="2590800"/>
          </a:xfrm>
          <a:prstGeom prst="rect">
            <a:avLst/>
          </a:prstGeom>
        </p:spPr>
      </p:pic>
    </p:spTree>
    <p:extLst>
      <p:ext uri="{BB962C8B-B14F-4D97-AF65-F5344CB8AC3E}">
        <p14:creationId xmlns:p14="http://schemas.microsoft.com/office/powerpoint/2010/main" val="3922464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195" y="304800"/>
            <a:ext cx="7886700" cy="701674"/>
          </a:xfrm>
        </p:spPr>
        <p:txBody>
          <a:bodyPr>
            <a:normAutofit/>
          </a:bodyPr>
          <a:lstStyle/>
          <a:p>
            <a:r>
              <a:rPr lang="en-US" sz="4000" dirty="0" smtClean="0">
                <a:effectLst>
                  <a:outerShdw blurRad="50800" dist="38100" dir="2700000" algn="tl" rotWithShape="0">
                    <a:prstClr val="black">
                      <a:alpha val="40000"/>
                    </a:prstClr>
                  </a:outerShdw>
                </a:effectLst>
                <a:latin typeface="Gadugi" panose="020B0502040204020203" pitchFamily="34" charset="0"/>
              </a:rPr>
              <a:t>Rule No. 1:  Know your court.</a:t>
            </a:r>
            <a:endParaRPr lang="en-US" sz="4000" dirty="0">
              <a:effectLst>
                <a:outerShdw blurRad="50800" dist="38100" dir="2700000" algn="tl" rotWithShape="0">
                  <a:prstClr val="black">
                    <a:alpha val="40000"/>
                  </a:prstClr>
                </a:outerShdw>
              </a:effectLst>
              <a:latin typeface="Gadugi" panose="020B0502040204020203" pitchFamily="34" charset="0"/>
            </a:endParaRPr>
          </a:p>
        </p:txBody>
      </p:sp>
      <p:sp>
        <p:nvSpPr>
          <p:cNvPr id="3" name="Content Placeholder 2"/>
          <p:cNvSpPr>
            <a:spLocks noGrp="1"/>
          </p:cNvSpPr>
          <p:nvPr>
            <p:ph idx="1"/>
          </p:nvPr>
        </p:nvSpPr>
        <p:spPr>
          <a:xfrm>
            <a:off x="452580" y="1219200"/>
            <a:ext cx="8158019" cy="5334000"/>
          </a:xfrm>
          <a:solidFill>
            <a:schemeClr val="bg1"/>
          </a:solidFill>
          <a:effectLst>
            <a:outerShdw blurRad="50800" dist="38100" dir="2700000" algn="tl" rotWithShape="0">
              <a:prstClr val="black">
                <a:alpha val="40000"/>
              </a:prstClr>
            </a:outerShdw>
          </a:effectLst>
        </p:spPr>
        <p:txBody>
          <a:bodyPr>
            <a:noAutofit/>
          </a:bodyPr>
          <a:lstStyle/>
          <a:p>
            <a:pPr marL="0" indent="0">
              <a:lnSpc>
                <a:spcPct val="100000"/>
              </a:lnSpc>
              <a:spcBef>
                <a:spcPts val="600"/>
              </a:spcBef>
              <a:spcAft>
                <a:spcPts val="600"/>
              </a:spcAft>
              <a:buNone/>
            </a:pPr>
            <a:r>
              <a:rPr lang="en-US" sz="3000" dirty="0" smtClean="0">
                <a:latin typeface="Gadugi" panose="020B0502040204020203" pitchFamily="34" charset="0"/>
              </a:rPr>
              <a:t>“More and more judges are issuing discovery orders that do not allow conferences between the defending lawyer and the witness during the pendency of the deposition, even during breaks and recesses, except when necessary to discuss whether to assert a privilege or when required as a matter of professional responsibility to ensure that the witness is not committing perjury.  Some courts accomplish the same end through local rules.”</a:t>
            </a:r>
          </a:p>
          <a:p>
            <a:pPr marL="0" indent="0" algn="r">
              <a:lnSpc>
                <a:spcPct val="100000"/>
              </a:lnSpc>
              <a:spcBef>
                <a:spcPts val="600"/>
              </a:spcBef>
              <a:spcAft>
                <a:spcPts val="600"/>
              </a:spcAft>
              <a:buNone/>
            </a:pPr>
            <a:r>
              <a:rPr lang="en-US" sz="3000" i="1" dirty="0" smtClean="0">
                <a:latin typeface="Gadugi" panose="020B0502040204020203" pitchFamily="34" charset="0"/>
              </a:rPr>
              <a:t>The Effective Deposition, p. 333</a:t>
            </a:r>
            <a:endParaRPr lang="en-US" sz="3000" i="1" dirty="0">
              <a:latin typeface="Gadugi" panose="020B0502040204020203" pitchFamily="34" charset="0"/>
            </a:endParaRPr>
          </a:p>
        </p:txBody>
      </p:sp>
    </p:spTree>
    <p:extLst>
      <p:ext uri="{BB962C8B-B14F-4D97-AF65-F5344CB8AC3E}">
        <p14:creationId xmlns:p14="http://schemas.microsoft.com/office/powerpoint/2010/main" val="352504001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3250" y="228600"/>
            <a:ext cx="8159750" cy="1524000"/>
          </a:xfrm>
        </p:spPr>
        <p:txBody>
          <a:bodyPr>
            <a:normAutofit fontScale="90000"/>
          </a:bodyPr>
          <a:lstStyle/>
          <a:p>
            <a:r>
              <a:rPr lang="en-US" sz="4000" dirty="0" smtClean="0">
                <a:effectLst>
                  <a:outerShdw blurRad="50800" dist="38100" dir="2700000" algn="tl" rotWithShape="0">
                    <a:prstClr val="black">
                      <a:alpha val="40000"/>
                    </a:prstClr>
                  </a:outerShdw>
                </a:effectLst>
                <a:latin typeface="Gadugi" panose="020B0502040204020203" pitchFamily="34" charset="0"/>
              </a:rPr>
              <a:t>If there is no such rule, can you use discussions with your client during breaks to:</a:t>
            </a:r>
            <a:endParaRPr lang="en-US" sz="4000" dirty="0">
              <a:effectLst>
                <a:outerShdw blurRad="50800" dist="38100" dir="2700000" algn="tl" rotWithShape="0">
                  <a:prstClr val="black">
                    <a:alpha val="40000"/>
                  </a:prstClr>
                </a:outerShdw>
              </a:effectLst>
              <a:latin typeface="Gadugi" panose="020B0502040204020203" pitchFamily="34" charset="0"/>
            </a:endParaRPr>
          </a:p>
        </p:txBody>
      </p:sp>
      <p:sp>
        <p:nvSpPr>
          <p:cNvPr id="4" name="Content Placeholder 3"/>
          <p:cNvSpPr>
            <a:spLocks noGrp="1"/>
          </p:cNvSpPr>
          <p:nvPr>
            <p:ph idx="1"/>
          </p:nvPr>
        </p:nvSpPr>
        <p:spPr>
          <a:xfrm>
            <a:off x="381000" y="1905000"/>
            <a:ext cx="7886700" cy="4195763"/>
          </a:xfrm>
        </p:spPr>
        <p:txBody>
          <a:bodyPr>
            <a:normAutofit/>
          </a:bodyPr>
          <a:lstStyle/>
          <a:p>
            <a:pPr>
              <a:lnSpc>
                <a:spcPct val="100000"/>
              </a:lnSpc>
              <a:spcBef>
                <a:spcPts val="600"/>
              </a:spcBef>
              <a:spcAft>
                <a:spcPts val="600"/>
              </a:spcAft>
            </a:pPr>
            <a:r>
              <a:rPr lang="en-US" sz="3200" dirty="0" smtClean="0">
                <a:effectLst>
                  <a:outerShdw blurRad="50800" dist="38100" dir="2700000" algn="tl" rotWithShape="0">
                    <a:prstClr val="black">
                      <a:alpha val="40000"/>
                    </a:prstClr>
                  </a:outerShdw>
                </a:effectLst>
                <a:latin typeface="Gadugi" panose="020B0502040204020203" pitchFamily="34" charset="0"/>
              </a:rPr>
              <a:t>Discuss issues of privilege that have or may arise</a:t>
            </a:r>
          </a:p>
          <a:p>
            <a:pPr>
              <a:lnSpc>
                <a:spcPct val="100000"/>
              </a:lnSpc>
              <a:spcBef>
                <a:spcPts val="600"/>
              </a:spcBef>
              <a:spcAft>
                <a:spcPts val="600"/>
              </a:spcAft>
            </a:pPr>
            <a:r>
              <a:rPr lang="en-US" sz="3200" dirty="0" smtClean="0">
                <a:effectLst>
                  <a:outerShdw blurRad="50800" dist="38100" dir="2700000" algn="tl" rotWithShape="0">
                    <a:prstClr val="black">
                      <a:alpha val="40000"/>
                    </a:prstClr>
                  </a:outerShdw>
                </a:effectLst>
                <a:latin typeface="Gadugi" panose="020B0502040204020203" pitchFamily="34" charset="0"/>
              </a:rPr>
              <a:t>Remind him or her of deposition protocol (listen to the question, answer only the question asked, etc.)</a:t>
            </a:r>
          </a:p>
          <a:p>
            <a:pPr>
              <a:lnSpc>
                <a:spcPct val="100000"/>
              </a:lnSpc>
              <a:spcBef>
                <a:spcPts val="600"/>
              </a:spcBef>
              <a:spcAft>
                <a:spcPts val="600"/>
              </a:spcAft>
            </a:pPr>
            <a:r>
              <a:rPr lang="en-US" sz="3200" dirty="0" smtClean="0">
                <a:effectLst>
                  <a:outerShdw blurRad="50800" dist="38100" dir="2700000" algn="tl" rotWithShape="0">
                    <a:prstClr val="black">
                      <a:alpha val="40000"/>
                    </a:prstClr>
                  </a:outerShdw>
                </a:effectLst>
                <a:latin typeface="Gadugi" panose="020B0502040204020203" pitchFamily="34" charset="0"/>
              </a:rPr>
              <a:t>Show him or her documents</a:t>
            </a:r>
          </a:p>
          <a:p>
            <a:pPr>
              <a:lnSpc>
                <a:spcPct val="100000"/>
              </a:lnSpc>
              <a:spcBef>
                <a:spcPts val="600"/>
              </a:spcBef>
              <a:spcAft>
                <a:spcPts val="600"/>
              </a:spcAft>
            </a:pPr>
            <a:r>
              <a:rPr lang="en-US" sz="3200" dirty="0" smtClean="0">
                <a:effectLst>
                  <a:outerShdw blurRad="50800" dist="38100" dir="2700000" algn="tl" rotWithShape="0">
                    <a:prstClr val="black">
                      <a:alpha val="40000"/>
                    </a:prstClr>
                  </a:outerShdw>
                </a:effectLst>
                <a:latin typeface="Gadugi" panose="020B0502040204020203" pitchFamily="34" charset="0"/>
              </a:rPr>
              <a:t>Discuss his or her deposition answers</a:t>
            </a:r>
            <a:endParaRPr lang="en-US" sz="3200" dirty="0">
              <a:effectLst>
                <a:outerShdw blurRad="50800" dist="38100" dir="2700000" algn="tl" rotWithShape="0">
                  <a:prstClr val="black">
                    <a:alpha val="40000"/>
                  </a:prstClr>
                </a:outerShdw>
              </a:effectLst>
              <a:latin typeface="Gadugi" panose="020B0502040204020203" pitchFamily="34" charset="0"/>
            </a:endParaRPr>
          </a:p>
        </p:txBody>
      </p:sp>
      <p:pic>
        <p:nvPicPr>
          <p:cNvPr id="4098" name="Picture 2" descr="Related image"/>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561844" y="4572000"/>
            <a:ext cx="1411712" cy="12596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1845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mph" presetSubtype="2" fill="hold" nodeType="clickEffect">
                                  <p:stCondLst>
                                    <p:cond delay="0"/>
                                  </p:stCondLst>
                                  <p:childTnLst>
                                    <p:animClr clrSpc="rgb" dir="cw">
                                      <p:cBhvr override="childStyle">
                                        <p:cTn id="11" dur="500" fill="hold"/>
                                        <p:tgtEl>
                                          <p:spTgt spid="4">
                                            <p:txEl>
                                              <p:pRg st="0" end="0"/>
                                            </p:txEl>
                                          </p:spTgt>
                                        </p:tgtEl>
                                        <p:attrNameLst>
                                          <p:attrName>style.color</p:attrName>
                                        </p:attrNameLst>
                                      </p:cBhvr>
                                      <p:to>
                                        <a:srgbClr val="538135"/>
                                      </p:to>
                                    </p:animClr>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4">
                                            <p:txEl>
                                              <p:pRg st="1" end="1"/>
                                            </p:txEl>
                                          </p:spTgt>
                                        </p:tgtEl>
                                        <p:attrNameLst>
                                          <p:attrName>style.visibility</p:attrName>
                                        </p:attrNameLst>
                                      </p:cBhvr>
                                      <p:to>
                                        <p:strVal val="visible"/>
                                      </p:to>
                                    </p:set>
                                    <p:animEffect transition="in" filter="fade">
                                      <p:cBhvr>
                                        <p:cTn id="16" dur="500"/>
                                        <p:tgtEl>
                                          <p:spTgt spid="4">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mph" presetSubtype="2" fill="hold" nodeType="clickEffect">
                                  <p:stCondLst>
                                    <p:cond delay="0"/>
                                  </p:stCondLst>
                                  <p:childTnLst>
                                    <p:animClr clrSpc="rgb" dir="cw">
                                      <p:cBhvr override="childStyle">
                                        <p:cTn id="20" dur="500" fill="hold"/>
                                        <p:tgtEl>
                                          <p:spTgt spid="4">
                                            <p:txEl>
                                              <p:pRg st="1" end="1"/>
                                            </p:txEl>
                                          </p:spTgt>
                                        </p:tgtEl>
                                        <p:attrNameLst>
                                          <p:attrName>style.color</p:attrName>
                                        </p:attrNameLst>
                                      </p:cBhvr>
                                      <p:to>
                                        <a:srgbClr val="538135"/>
                                      </p:to>
                                    </p:animClr>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Effect transition="in" filter="fade">
                                      <p:cBhvr>
                                        <p:cTn id="25" dur="500"/>
                                        <p:tgtEl>
                                          <p:spTgt spid="4">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4">
                                            <p:txEl>
                                              <p:pRg st="3" end="3"/>
                                            </p:txEl>
                                          </p:spTgt>
                                        </p:tgtEl>
                                        <p:attrNameLst>
                                          <p:attrName>style.visibility</p:attrName>
                                        </p:attrNameLst>
                                      </p:cBhvr>
                                      <p:to>
                                        <p:strVal val="visible"/>
                                      </p:to>
                                    </p:set>
                                    <p:animEffect transition="in" filter="fade">
                                      <p:cBhvr>
                                        <p:cTn id="30" dur="500"/>
                                        <p:tgtEl>
                                          <p:spTgt spid="4">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4098"/>
                                        </p:tgtEl>
                                        <p:attrNameLst>
                                          <p:attrName>style.visibility</p:attrName>
                                        </p:attrNameLst>
                                      </p:cBhvr>
                                      <p:to>
                                        <p:strVal val="visible"/>
                                      </p:to>
                                    </p:set>
                                    <p:animEffect transition="in" filter="fade">
                                      <p:cBhvr>
                                        <p:cTn id="35" dur="500"/>
                                        <p:tgtEl>
                                          <p:spTgt spid="4098"/>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mph" presetSubtype="2" fill="hold" nodeType="clickEffect">
                                  <p:stCondLst>
                                    <p:cond delay="0"/>
                                  </p:stCondLst>
                                  <p:childTnLst>
                                    <p:animClr clrSpc="rgb" dir="cw">
                                      <p:cBhvr override="childStyle">
                                        <p:cTn id="39" dur="500" fill="hold"/>
                                        <p:tgtEl>
                                          <p:spTgt spid="4">
                                            <p:txEl>
                                              <p:pRg st="2" end="2"/>
                                            </p:txEl>
                                          </p:spTgt>
                                        </p:tgtEl>
                                        <p:attrNameLst>
                                          <p:attrName>style.color</p:attrName>
                                        </p:attrNameLst>
                                      </p:cBhvr>
                                      <p:to>
                                        <a:srgbClr val="BF9000"/>
                                      </p:to>
                                    </p:animClr>
                                  </p:childTnLst>
                                </p:cTn>
                              </p:par>
                              <p:par>
                                <p:cTn id="40" presetID="3" presetClass="emph" presetSubtype="2" fill="hold" nodeType="withEffect">
                                  <p:stCondLst>
                                    <p:cond delay="0"/>
                                  </p:stCondLst>
                                  <p:childTnLst>
                                    <p:animClr clrSpc="rgb" dir="cw">
                                      <p:cBhvr override="childStyle">
                                        <p:cTn id="41" dur="500" fill="hold"/>
                                        <p:tgtEl>
                                          <p:spTgt spid="4">
                                            <p:txEl>
                                              <p:pRg st="3" end="3"/>
                                            </p:txEl>
                                          </p:spTgt>
                                        </p:tgtEl>
                                        <p:attrNameLst>
                                          <p:attrName>style.color</p:attrName>
                                        </p:attrNameLst>
                                      </p:cBhvr>
                                      <p:to>
                                        <a:srgbClr val="BF9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1676400"/>
            <a:ext cx="7848600" cy="3170099"/>
          </a:xfrm>
          <a:prstGeom prst="rect">
            <a:avLst/>
          </a:prstGeom>
          <a:noFill/>
        </p:spPr>
        <p:txBody>
          <a:bodyPr wrap="square" rtlCol="0">
            <a:spAutoFit/>
          </a:bodyPr>
          <a:lstStyle/>
          <a:p>
            <a:pPr algn="ctr"/>
            <a:r>
              <a:rPr lang="en-US" sz="10000" dirty="0" smtClean="0">
                <a:latin typeface="Edwardian Script ITC" panose="030303020407070D0804" pitchFamily="66" charset="0"/>
              </a:rPr>
              <a:t>Go forth and depose (properly)!</a:t>
            </a:r>
            <a:endParaRPr lang="en-US" sz="10000" dirty="0">
              <a:latin typeface="Edwardian Script ITC" panose="030303020407070D0804" pitchFamily="66" charset="0"/>
            </a:endParaRPr>
          </a:p>
        </p:txBody>
      </p:sp>
    </p:spTree>
    <p:extLst>
      <p:ext uri="{BB962C8B-B14F-4D97-AF65-F5344CB8AC3E}">
        <p14:creationId xmlns:p14="http://schemas.microsoft.com/office/powerpoint/2010/main" val="1438419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25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1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97180" y="270442"/>
            <a:ext cx="7467600" cy="1446550"/>
          </a:xfrm>
          <a:prstGeom prst="rect">
            <a:avLst/>
          </a:prstGeom>
          <a:noFill/>
        </p:spPr>
        <p:txBody>
          <a:bodyPr wrap="square" rtlCol="0">
            <a:spAutoFit/>
          </a:bodyPr>
          <a:lstStyle/>
          <a:p>
            <a:pPr algn="ctr"/>
            <a:r>
              <a:rPr lang="en-US" sz="4400" dirty="0" smtClean="0">
                <a:effectLst>
                  <a:outerShdw blurRad="50800" dist="38100" dir="2700000" algn="tl" rotWithShape="0">
                    <a:prstClr val="black">
                      <a:alpha val="40000"/>
                    </a:prstClr>
                  </a:outerShdw>
                </a:effectLst>
                <a:latin typeface="Gadugi" panose="020B0502040204020203" pitchFamily="34" charset="0"/>
              </a:rPr>
              <a:t>The Don’ts depend (in part) on the Court:</a:t>
            </a:r>
            <a:endParaRPr lang="en-US" sz="4400" dirty="0">
              <a:effectLst>
                <a:outerShdw blurRad="50800" dist="38100" dir="2700000" algn="tl" rotWithShape="0">
                  <a:prstClr val="black">
                    <a:alpha val="40000"/>
                  </a:prstClr>
                </a:outerShdw>
              </a:effectLst>
              <a:latin typeface="Gadugi" panose="020B0502040204020203" pitchFamily="34" charset="0"/>
            </a:endParaRPr>
          </a:p>
        </p:txBody>
      </p:sp>
      <p:pic>
        <p:nvPicPr>
          <p:cNvPr id="3074" name="Picture 2" descr="Image result for rhode island superior court"/>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78164" y="1827550"/>
            <a:ext cx="2576945" cy="3849511"/>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81000" y="5762625"/>
            <a:ext cx="3073277" cy="523220"/>
          </a:xfrm>
          <a:prstGeom prst="rect">
            <a:avLst/>
          </a:prstGeom>
        </p:spPr>
        <p:txBody>
          <a:bodyPr wrap="none">
            <a:spAutoFit/>
          </a:bodyPr>
          <a:lstStyle/>
          <a:p>
            <a:r>
              <a:rPr lang="en-US" sz="2800" i="1" dirty="0">
                <a:latin typeface="Gadugi" panose="020B0502040204020203" pitchFamily="34" charset="0"/>
              </a:rPr>
              <a:t>Kelvey v. Coughlin</a:t>
            </a:r>
          </a:p>
        </p:txBody>
      </p:sp>
      <p:pic>
        <p:nvPicPr>
          <p:cNvPr id="3076" name="Picture 4" descr="Image result for united states district court for district of rhode island"/>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942998" y="2286000"/>
            <a:ext cx="4267552" cy="2842847"/>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3793870" y="5239405"/>
            <a:ext cx="4451860" cy="523220"/>
          </a:xfrm>
          <a:prstGeom prst="rect">
            <a:avLst/>
          </a:prstGeom>
        </p:spPr>
        <p:txBody>
          <a:bodyPr wrap="none">
            <a:spAutoFit/>
          </a:bodyPr>
          <a:lstStyle/>
          <a:p>
            <a:r>
              <a:rPr lang="en-US" sz="2800" dirty="0" smtClean="0">
                <a:effectLst>
                  <a:outerShdw blurRad="50800" dist="38100" dir="2700000" algn="tl" rotWithShape="0">
                    <a:prstClr val="black">
                      <a:alpha val="40000"/>
                    </a:prstClr>
                  </a:outerShdw>
                </a:effectLst>
                <a:latin typeface="Gadugi" panose="020B0502040204020203" pitchFamily="34" charset="0"/>
              </a:rPr>
              <a:t>Fed</a:t>
            </a:r>
            <a:r>
              <a:rPr lang="en-US" sz="2800" dirty="0">
                <a:effectLst>
                  <a:outerShdw blurRad="50800" dist="38100" dir="2700000" algn="tl" rotWithShape="0">
                    <a:prstClr val="black">
                      <a:alpha val="40000"/>
                    </a:prstClr>
                  </a:outerShdw>
                </a:effectLst>
                <a:latin typeface="Gadugi" panose="020B0502040204020203" pitchFamily="34" charset="0"/>
              </a:rPr>
              <a:t>. R. Civ. P. 30 (c) and (d)</a:t>
            </a:r>
            <a:endParaRPr lang="en-US" sz="2800" dirty="0">
              <a:effectLst>
                <a:outerShdw blurRad="50800" dist="38100" dir="2700000" algn="tl" rotWithShape="0">
                  <a:prstClr val="black">
                    <a:alpha val="40000"/>
                  </a:prstClr>
                </a:outerShdw>
              </a:effectLst>
              <a:latin typeface="Gadugi" panose="020B0502040204020203" pitchFamily="34" charset="0"/>
            </a:endParaRPr>
          </a:p>
        </p:txBody>
      </p:sp>
    </p:spTree>
    <p:extLst>
      <p:ext uri="{BB962C8B-B14F-4D97-AF65-F5344CB8AC3E}">
        <p14:creationId xmlns:p14="http://schemas.microsoft.com/office/powerpoint/2010/main" val="1789099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par>
                          <p:cTn id="8" fill="hold">
                            <p:stCondLst>
                              <p:cond delay="500"/>
                            </p:stCondLst>
                            <p:childTnLst>
                              <p:par>
                                <p:cTn id="9" presetID="10" presetClass="entr" presetSubtype="0" fill="hold" grpId="0" nodeType="afterEffect">
                                  <p:stCondLst>
                                    <p:cond delay="25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3076"/>
                                        </p:tgtEl>
                                        <p:attrNameLst>
                                          <p:attrName>style.visibility</p:attrName>
                                        </p:attrNameLst>
                                      </p:cBhvr>
                                      <p:to>
                                        <p:strVal val="visible"/>
                                      </p:to>
                                    </p:set>
                                    <p:animEffect transition="in" filter="fade">
                                      <p:cBhvr>
                                        <p:cTn id="16" dur="500"/>
                                        <p:tgtEl>
                                          <p:spTgt spid="3076"/>
                                        </p:tgtEl>
                                      </p:cBhvr>
                                    </p:animEffect>
                                  </p:childTnLst>
                                </p:cTn>
                              </p:par>
                            </p:childTnLst>
                          </p:cTn>
                        </p:par>
                        <p:par>
                          <p:cTn id="17" fill="hold">
                            <p:stCondLst>
                              <p:cond delay="500"/>
                            </p:stCondLst>
                            <p:childTnLst>
                              <p:par>
                                <p:cTn id="18" presetID="10" presetClass="entr" presetSubtype="0" fill="hold" grpId="0" nodeType="afterEffect">
                                  <p:stCondLst>
                                    <p:cond delay="25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97180" y="270442"/>
            <a:ext cx="7467600" cy="769441"/>
          </a:xfrm>
          <a:prstGeom prst="rect">
            <a:avLst/>
          </a:prstGeom>
          <a:noFill/>
        </p:spPr>
        <p:txBody>
          <a:bodyPr wrap="square" rtlCol="0">
            <a:spAutoFit/>
          </a:bodyPr>
          <a:lstStyle/>
          <a:p>
            <a:pPr algn="ctr"/>
            <a:r>
              <a:rPr lang="en-US" sz="4400" dirty="0" smtClean="0">
                <a:effectLst>
                  <a:outerShdw blurRad="50800" dist="38100" dir="2700000" algn="tl" rotWithShape="0">
                    <a:prstClr val="black">
                      <a:alpha val="40000"/>
                    </a:prstClr>
                  </a:outerShdw>
                </a:effectLst>
                <a:latin typeface="Gadugi" panose="020B0502040204020203" pitchFamily="34" charset="0"/>
              </a:rPr>
              <a:t>Let’s start with:</a:t>
            </a:r>
            <a:endParaRPr lang="en-US" sz="4400" dirty="0">
              <a:effectLst>
                <a:outerShdw blurRad="50800" dist="38100" dir="2700000" algn="tl" rotWithShape="0">
                  <a:prstClr val="black">
                    <a:alpha val="40000"/>
                  </a:prstClr>
                </a:outerShdw>
              </a:effectLst>
              <a:latin typeface="Gadugi" panose="020B0502040204020203" pitchFamily="34" charset="0"/>
            </a:endParaRPr>
          </a:p>
        </p:txBody>
      </p:sp>
      <p:pic>
        <p:nvPicPr>
          <p:cNvPr id="3074" name="Picture 2" descr="Image result for rhode island superior court"/>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3124200" y="1295400"/>
            <a:ext cx="2943418" cy="4396958"/>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994341" y="5867400"/>
            <a:ext cx="3073277" cy="523220"/>
          </a:xfrm>
          <a:prstGeom prst="rect">
            <a:avLst/>
          </a:prstGeom>
        </p:spPr>
        <p:txBody>
          <a:bodyPr wrap="none">
            <a:spAutoFit/>
          </a:bodyPr>
          <a:lstStyle/>
          <a:p>
            <a:r>
              <a:rPr lang="en-US" sz="2800" i="1" dirty="0">
                <a:latin typeface="Gadugi" panose="020B0502040204020203" pitchFamily="34" charset="0"/>
              </a:rPr>
              <a:t>Kelvey v. Coughlin</a:t>
            </a:r>
          </a:p>
        </p:txBody>
      </p:sp>
    </p:spTree>
    <p:extLst>
      <p:ext uri="{BB962C8B-B14F-4D97-AF65-F5344CB8AC3E}">
        <p14:creationId xmlns:p14="http://schemas.microsoft.com/office/powerpoint/2010/main" val="586929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304800"/>
            <a:ext cx="7467600" cy="769441"/>
          </a:xfrm>
          <a:prstGeom prst="rect">
            <a:avLst/>
          </a:prstGeom>
          <a:noFill/>
        </p:spPr>
        <p:txBody>
          <a:bodyPr wrap="square" rtlCol="0">
            <a:spAutoFit/>
          </a:bodyPr>
          <a:lstStyle/>
          <a:p>
            <a:pPr algn="ctr"/>
            <a:r>
              <a:rPr lang="en-US" sz="4400" dirty="0" smtClean="0">
                <a:effectLst>
                  <a:outerShdw blurRad="50800" dist="38100" dir="2700000" algn="tl" rotWithShape="0">
                    <a:prstClr val="black">
                      <a:alpha val="40000"/>
                    </a:prstClr>
                  </a:outerShdw>
                </a:effectLst>
                <a:latin typeface="Gadugi" panose="020B0502040204020203" pitchFamily="34" charset="0"/>
              </a:rPr>
              <a:t>What to do?</a:t>
            </a:r>
            <a:endParaRPr lang="en-US" sz="4400" dirty="0">
              <a:effectLst>
                <a:outerShdw blurRad="50800" dist="38100" dir="2700000" algn="tl" rotWithShape="0">
                  <a:prstClr val="black">
                    <a:alpha val="40000"/>
                  </a:prstClr>
                </a:outerShdw>
              </a:effectLst>
              <a:latin typeface="Gadugi" panose="020B0502040204020203" pitchFamily="34" charset="0"/>
            </a:endParaRPr>
          </a:p>
        </p:txBody>
      </p:sp>
      <p:sp>
        <p:nvSpPr>
          <p:cNvPr id="3" name="TextBox 2"/>
          <p:cNvSpPr txBox="1"/>
          <p:nvPr/>
        </p:nvSpPr>
        <p:spPr>
          <a:xfrm>
            <a:off x="609600" y="1415871"/>
            <a:ext cx="7467600" cy="1200329"/>
          </a:xfrm>
          <a:prstGeom prst="rect">
            <a:avLst/>
          </a:prstGeom>
          <a:noFill/>
        </p:spPr>
        <p:txBody>
          <a:bodyPr wrap="square" rtlCol="0">
            <a:spAutoFit/>
          </a:bodyPr>
          <a:lstStyle/>
          <a:p>
            <a:pPr algn="ctr"/>
            <a:r>
              <a:rPr lang="en-US" sz="3600" dirty="0" smtClean="0">
                <a:effectLst>
                  <a:outerShdw blurRad="50800" dist="38100" dir="2700000" algn="tl" rotWithShape="0">
                    <a:prstClr val="black">
                      <a:alpha val="40000"/>
                    </a:prstClr>
                  </a:outerShdw>
                </a:effectLst>
                <a:latin typeface="Gadugi" panose="020B0502040204020203" pitchFamily="34" charset="0"/>
              </a:rPr>
              <a:t>You are defending the deposition of your client.</a:t>
            </a:r>
            <a:endParaRPr lang="en-US" sz="3600" dirty="0">
              <a:effectLst>
                <a:outerShdw blurRad="50800" dist="38100" dir="2700000" algn="tl" rotWithShape="0">
                  <a:prstClr val="black">
                    <a:alpha val="40000"/>
                  </a:prstClr>
                </a:outerShdw>
              </a:effectLst>
              <a:latin typeface="Gadugi" panose="020B0502040204020203" pitchFamily="34" charset="0"/>
            </a:endParaRPr>
          </a:p>
        </p:txBody>
      </p:sp>
      <p:sp>
        <p:nvSpPr>
          <p:cNvPr id="4" name="TextBox 3"/>
          <p:cNvSpPr txBox="1"/>
          <p:nvPr/>
        </p:nvSpPr>
        <p:spPr>
          <a:xfrm>
            <a:off x="457200" y="2893291"/>
            <a:ext cx="8077200" cy="1754326"/>
          </a:xfrm>
          <a:prstGeom prst="rect">
            <a:avLst/>
          </a:prstGeom>
          <a:noFill/>
        </p:spPr>
        <p:txBody>
          <a:bodyPr wrap="square" rtlCol="0">
            <a:spAutoFit/>
          </a:bodyPr>
          <a:lstStyle/>
          <a:p>
            <a:pPr algn="ctr"/>
            <a:r>
              <a:rPr lang="en-US" sz="3600" dirty="0" smtClean="0">
                <a:effectLst>
                  <a:outerShdw blurRad="50800" dist="38100" dir="2700000" algn="tl" rotWithShape="0">
                    <a:prstClr val="black">
                      <a:alpha val="40000"/>
                    </a:prstClr>
                  </a:outerShdw>
                </a:effectLst>
                <a:latin typeface="Gadugi" panose="020B0502040204020203" pitchFamily="34" charset="0"/>
              </a:rPr>
              <a:t>The lawyer taking the deposition persists in asking questions that you believe to be intrusive and harassing.  </a:t>
            </a:r>
            <a:endParaRPr lang="en-US" sz="3600" dirty="0">
              <a:effectLst>
                <a:outerShdw blurRad="50800" dist="38100" dir="2700000" algn="tl" rotWithShape="0">
                  <a:prstClr val="black">
                    <a:alpha val="40000"/>
                  </a:prstClr>
                </a:outerShdw>
              </a:effectLst>
              <a:latin typeface="Gadugi" panose="020B0502040204020203" pitchFamily="34" charset="0"/>
            </a:endParaRPr>
          </a:p>
        </p:txBody>
      </p:sp>
      <p:sp>
        <p:nvSpPr>
          <p:cNvPr id="5" name="TextBox 4"/>
          <p:cNvSpPr txBox="1"/>
          <p:nvPr/>
        </p:nvSpPr>
        <p:spPr>
          <a:xfrm>
            <a:off x="923925" y="5072201"/>
            <a:ext cx="7467600" cy="1200329"/>
          </a:xfrm>
          <a:prstGeom prst="rect">
            <a:avLst/>
          </a:prstGeom>
          <a:noFill/>
        </p:spPr>
        <p:txBody>
          <a:bodyPr wrap="square" rtlCol="0">
            <a:spAutoFit/>
          </a:bodyPr>
          <a:lstStyle/>
          <a:p>
            <a:pPr algn="ctr"/>
            <a:r>
              <a:rPr lang="en-US" sz="3600" dirty="0" smtClean="0">
                <a:effectLst>
                  <a:outerShdw blurRad="50800" dist="38100" dir="2700000" algn="tl" rotWithShape="0">
                    <a:prstClr val="black">
                      <a:alpha val="40000"/>
                    </a:prstClr>
                  </a:outerShdw>
                </a:effectLst>
                <a:latin typeface="Gadugi" panose="020B0502040204020203" pitchFamily="34" charset="0"/>
              </a:rPr>
              <a:t>At what point can you direct your client not to answer?</a:t>
            </a:r>
            <a:endParaRPr lang="en-US" sz="3600" dirty="0">
              <a:effectLst>
                <a:outerShdw blurRad="50800" dist="38100" dir="2700000" algn="tl" rotWithShape="0">
                  <a:prstClr val="black">
                    <a:alpha val="40000"/>
                  </a:prstClr>
                </a:outerShdw>
              </a:effectLst>
              <a:latin typeface="Gadugi" panose="020B0502040204020203" pitchFamily="34" charset="0"/>
            </a:endParaRPr>
          </a:p>
        </p:txBody>
      </p:sp>
      <p:pic>
        <p:nvPicPr>
          <p:cNvPr id="6" name="Picture 5"/>
          <p:cNvPicPr>
            <a:picLocks noChangeAspect="1"/>
          </p:cNvPicPr>
          <p:nvPr/>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513583" y="25400"/>
            <a:ext cx="1630417" cy="2590800"/>
          </a:xfrm>
          <a:prstGeom prst="rect">
            <a:avLst/>
          </a:prstGeom>
        </p:spPr>
      </p:pic>
    </p:spTree>
    <p:extLst>
      <p:ext uri="{BB962C8B-B14F-4D97-AF65-F5344CB8AC3E}">
        <p14:creationId xmlns:p14="http://schemas.microsoft.com/office/powerpoint/2010/main" val="4093629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97345" y="2209800"/>
            <a:ext cx="7467600" cy="861774"/>
          </a:xfrm>
          <a:prstGeom prst="rect">
            <a:avLst/>
          </a:prstGeom>
          <a:noFill/>
        </p:spPr>
        <p:txBody>
          <a:bodyPr wrap="square" rtlCol="0">
            <a:spAutoFit/>
          </a:bodyPr>
          <a:lstStyle/>
          <a:p>
            <a:pPr algn="ctr"/>
            <a:r>
              <a:rPr lang="en-US" sz="5000" dirty="0" smtClean="0">
                <a:effectLst>
                  <a:outerShdw blurRad="50800" dist="38100" dir="2700000" algn="tl" rotWithShape="0">
                    <a:prstClr val="black">
                      <a:alpha val="40000"/>
                    </a:prstClr>
                  </a:outerShdw>
                </a:effectLst>
                <a:latin typeface="Gadugi" panose="020B0502040204020203" pitchFamily="34" charset="0"/>
              </a:rPr>
              <a:t>Never.*</a:t>
            </a:r>
            <a:endParaRPr lang="en-US" sz="5000" dirty="0">
              <a:effectLst>
                <a:outerShdw blurRad="50800" dist="38100" dir="2700000" algn="tl" rotWithShape="0">
                  <a:prstClr val="black">
                    <a:alpha val="40000"/>
                  </a:prstClr>
                </a:outerShdw>
              </a:effectLst>
              <a:latin typeface="Gadugi" panose="020B0502040204020203" pitchFamily="34" charset="0"/>
            </a:endParaRPr>
          </a:p>
        </p:txBody>
      </p:sp>
      <p:sp>
        <p:nvSpPr>
          <p:cNvPr id="3" name="TextBox 2"/>
          <p:cNvSpPr txBox="1"/>
          <p:nvPr/>
        </p:nvSpPr>
        <p:spPr>
          <a:xfrm>
            <a:off x="685800" y="4343400"/>
            <a:ext cx="7467600" cy="646331"/>
          </a:xfrm>
          <a:prstGeom prst="rect">
            <a:avLst/>
          </a:prstGeom>
          <a:noFill/>
        </p:spPr>
        <p:txBody>
          <a:bodyPr wrap="square" rtlCol="0">
            <a:spAutoFit/>
          </a:bodyPr>
          <a:lstStyle/>
          <a:p>
            <a:pPr algn="ctr"/>
            <a:r>
              <a:rPr lang="en-US" sz="3600" dirty="0" smtClean="0">
                <a:effectLst>
                  <a:outerShdw blurRad="50800" dist="38100" dir="2700000" algn="tl" rotWithShape="0">
                    <a:prstClr val="black">
                      <a:alpha val="40000"/>
                    </a:prstClr>
                  </a:outerShdw>
                </a:effectLst>
                <a:latin typeface="Gadugi" panose="020B0502040204020203" pitchFamily="34" charset="0"/>
              </a:rPr>
              <a:t>* </a:t>
            </a:r>
            <a:r>
              <a:rPr lang="en-US" sz="3600" i="1" dirty="0" smtClean="0">
                <a:effectLst>
                  <a:outerShdw blurRad="50800" dist="38100" dir="2700000" algn="tl" rotWithShape="0">
                    <a:prstClr val="black">
                      <a:alpha val="40000"/>
                    </a:prstClr>
                  </a:outerShdw>
                </a:effectLst>
                <a:latin typeface="Gadugi" panose="020B0502040204020203" pitchFamily="34" charset="0"/>
              </a:rPr>
              <a:t>Except to preserve a privilege.</a:t>
            </a:r>
            <a:endParaRPr lang="en-US" sz="3600" dirty="0">
              <a:effectLst>
                <a:outerShdw blurRad="50800" dist="38100" dir="2700000" algn="tl" rotWithShape="0">
                  <a:prstClr val="black">
                    <a:alpha val="40000"/>
                  </a:prstClr>
                </a:outerShdw>
              </a:effectLst>
              <a:latin typeface="Gadugi" panose="020B0502040204020203" pitchFamily="34" charset="0"/>
            </a:endParaRPr>
          </a:p>
        </p:txBody>
      </p:sp>
    </p:spTree>
    <p:extLst>
      <p:ext uri="{BB962C8B-B14F-4D97-AF65-F5344CB8AC3E}">
        <p14:creationId xmlns:p14="http://schemas.microsoft.com/office/powerpoint/2010/main" val="2114210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effectLst>
                  <a:outerShdw blurRad="50800" dist="38100" dir="2700000" algn="tl" rotWithShape="0">
                    <a:prstClr val="black">
                      <a:alpha val="40000"/>
                    </a:prstClr>
                  </a:outerShdw>
                </a:effectLst>
                <a:latin typeface="Gadugi" panose="020B0502040204020203" pitchFamily="34" charset="0"/>
              </a:rPr>
              <a:t>Example from </a:t>
            </a:r>
            <a:r>
              <a:rPr lang="en-US" sz="3600" i="1" dirty="0" smtClean="0">
                <a:effectLst>
                  <a:outerShdw blurRad="50800" dist="38100" dir="2700000" algn="tl" rotWithShape="0">
                    <a:prstClr val="black">
                      <a:alpha val="40000"/>
                    </a:prstClr>
                  </a:outerShdw>
                </a:effectLst>
                <a:latin typeface="Gadugi" panose="020B0502040204020203" pitchFamily="34" charset="0"/>
              </a:rPr>
              <a:t>Kelvey:</a:t>
            </a:r>
            <a:endParaRPr lang="en-US" sz="3600" dirty="0">
              <a:effectLst>
                <a:outerShdw blurRad="50800" dist="38100" dir="2700000" algn="tl" rotWithShape="0">
                  <a:prstClr val="black">
                    <a:alpha val="40000"/>
                  </a:prstClr>
                </a:outerShdw>
              </a:effectLst>
              <a:latin typeface="Gadugi" panose="020B0502040204020203" pitchFamily="34" charset="0"/>
            </a:endParaRPr>
          </a:p>
        </p:txBody>
      </p:sp>
      <p:pic>
        <p:nvPicPr>
          <p:cNvPr id="4" name="Content Placeholder 3"/>
          <p:cNvPicPr>
            <a:picLocks noGrp="1" noChangeAspect="1"/>
          </p:cNvPicPr>
          <p:nvPr>
            <p:ph idx="1"/>
          </p:nvPr>
        </p:nvPicPr>
        <p:blipFill rotWithShape="1">
          <a:blip r:embed="rId2" cstate="email">
            <a:extLst>
              <a:ext uri="{28A0092B-C50C-407E-A947-70E740481C1C}">
                <a14:useLocalDpi xmlns:a14="http://schemas.microsoft.com/office/drawing/2010/main" val="0"/>
              </a:ext>
            </a:extLst>
          </a:blip>
          <a:srcRect/>
          <a:stretch/>
        </p:blipFill>
        <p:spPr>
          <a:xfrm rot="16200000">
            <a:off x="2559845" y="-676554"/>
            <a:ext cx="4024310" cy="8758796"/>
          </a:xfr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40347608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3.1.3337"/>
  <p:tag name="PPTVERSION" val="16"/>
  <p:tag name="TPOS" val="2"/>
</p:tagLst>
</file>

<file path=ppt/tags/tag10.xml><?xml version="1.0" encoding="utf-8"?>
<p:tagLst xmlns:a="http://schemas.openxmlformats.org/drawingml/2006/main" xmlns:r="http://schemas.openxmlformats.org/officeDocument/2006/relationships" xmlns:p="http://schemas.openxmlformats.org/presentationml/2006/main">
  <p:tag name="DVSHAPEID" val="uzParF19LzvJyR9qw266In"/>
</p:tagLst>
</file>

<file path=ppt/tags/tag11.xml><?xml version="1.0" encoding="utf-8"?>
<p:tagLst xmlns:a="http://schemas.openxmlformats.org/drawingml/2006/main" xmlns:r="http://schemas.openxmlformats.org/officeDocument/2006/relationships" xmlns:p="http://schemas.openxmlformats.org/presentationml/2006/main">
  <p:tag name="DVSECTIONID" val="Unk8vjtC9q0JAXtyxsX2O5"/>
</p:tagLst>
</file>

<file path=ppt/tags/tag12.xml><?xml version="1.0" encoding="utf-8"?>
<p:tagLst xmlns:a="http://schemas.openxmlformats.org/drawingml/2006/main" xmlns:r="http://schemas.openxmlformats.org/officeDocument/2006/relationships" xmlns:p="http://schemas.openxmlformats.org/presentationml/2006/main">
  <p:tag name="DVSHAPEID" val="Rcuf4iZwLgLEPe9Eifdx3u"/>
</p:tagLst>
</file>

<file path=ppt/tags/tag13.xml><?xml version="1.0" encoding="utf-8"?>
<p:tagLst xmlns:a="http://schemas.openxmlformats.org/drawingml/2006/main" xmlns:r="http://schemas.openxmlformats.org/officeDocument/2006/relationships" xmlns:p="http://schemas.openxmlformats.org/presentationml/2006/main">
  <p:tag name="DVSHAPEID" val="uzParF19LzvJyR9qw266In"/>
</p:tagLst>
</file>

<file path=ppt/tags/tag14.xml><?xml version="1.0" encoding="utf-8"?>
<p:tagLst xmlns:a="http://schemas.openxmlformats.org/drawingml/2006/main" xmlns:r="http://schemas.openxmlformats.org/officeDocument/2006/relationships" xmlns:p="http://schemas.openxmlformats.org/presentationml/2006/main">
  <p:tag name="DVSECTIONID" val="Unk8vjtC9q0JAXtyxsX2O5"/>
</p:tagLst>
</file>

<file path=ppt/tags/tag15.xml><?xml version="1.0" encoding="utf-8"?>
<p:tagLst xmlns:a="http://schemas.openxmlformats.org/drawingml/2006/main" xmlns:r="http://schemas.openxmlformats.org/officeDocument/2006/relationships" xmlns:p="http://schemas.openxmlformats.org/presentationml/2006/main">
  <p:tag name="DVSHAPEID" val="Rcuf4iZwLgLEPe9Eifdx3u"/>
</p:tagLst>
</file>

<file path=ppt/tags/tag16.xml><?xml version="1.0" encoding="utf-8"?>
<p:tagLst xmlns:a="http://schemas.openxmlformats.org/drawingml/2006/main" xmlns:r="http://schemas.openxmlformats.org/officeDocument/2006/relationships" xmlns:p="http://schemas.openxmlformats.org/presentationml/2006/main">
  <p:tag name="DVSECTIONID" val="Unk8vjtC9q0JAXtyxsX2O5"/>
</p:tagLst>
</file>

<file path=ppt/tags/tag17.xml><?xml version="1.0" encoding="utf-8"?>
<p:tagLst xmlns:a="http://schemas.openxmlformats.org/drawingml/2006/main" xmlns:r="http://schemas.openxmlformats.org/officeDocument/2006/relationships" xmlns:p="http://schemas.openxmlformats.org/presentationml/2006/main">
  <p:tag name="DVSHAPEID" val="Rcuf4iZwLgLEPe9Eifdx3u"/>
</p:tagLst>
</file>

<file path=ppt/tags/tag18.xml><?xml version="1.0" encoding="utf-8"?>
<p:tagLst xmlns:a="http://schemas.openxmlformats.org/drawingml/2006/main" xmlns:r="http://schemas.openxmlformats.org/officeDocument/2006/relationships" xmlns:p="http://schemas.openxmlformats.org/presentationml/2006/main">
  <p:tag name="DVSECTIONID" val="Unk8vjtC9q0JAXtyxsX2O5"/>
</p:tagLst>
</file>

<file path=ppt/tags/tag19.xml><?xml version="1.0" encoding="utf-8"?>
<p:tagLst xmlns:a="http://schemas.openxmlformats.org/drawingml/2006/main" xmlns:r="http://schemas.openxmlformats.org/officeDocument/2006/relationships" xmlns:p="http://schemas.openxmlformats.org/presentationml/2006/main">
  <p:tag name="DVSHAPEID" val="Rcuf4iZwLgLEPe9Eifdx3u"/>
</p:tagLst>
</file>

<file path=ppt/tags/tag2.xml><?xml version="1.0" encoding="utf-8"?>
<p:tagLst xmlns:a="http://schemas.openxmlformats.org/drawingml/2006/main" xmlns:r="http://schemas.openxmlformats.org/officeDocument/2006/relationships" xmlns:p="http://schemas.openxmlformats.org/presentationml/2006/main">
  <p:tag name="DVSECTIONID" val="Unk8vjtC9q0JAXtyxsX2O5"/>
</p:tagLst>
</file>

<file path=ppt/tags/tag20.xml><?xml version="1.0" encoding="utf-8"?>
<p:tagLst xmlns:a="http://schemas.openxmlformats.org/drawingml/2006/main" xmlns:r="http://schemas.openxmlformats.org/officeDocument/2006/relationships" xmlns:p="http://schemas.openxmlformats.org/presentationml/2006/main">
  <p:tag name="DVSECTIONID" val="Unk8vjtC9q0JAXtyxsX2O5"/>
</p:tagLst>
</file>

<file path=ppt/tags/tag21.xml><?xml version="1.0" encoding="utf-8"?>
<p:tagLst xmlns:a="http://schemas.openxmlformats.org/drawingml/2006/main" xmlns:r="http://schemas.openxmlformats.org/officeDocument/2006/relationships" xmlns:p="http://schemas.openxmlformats.org/presentationml/2006/main">
  <p:tag name="DVSHAPEID" val="Rcuf4iZwLgLEPe9Eifdx3u"/>
</p:tagLst>
</file>

<file path=ppt/tags/tag22.xml><?xml version="1.0" encoding="utf-8"?>
<p:tagLst xmlns:a="http://schemas.openxmlformats.org/drawingml/2006/main" xmlns:r="http://schemas.openxmlformats.org/officeDocument/2006/relationships" xmlns:p="http://schemas.openxmlformats.org/presentationml/2006/main">
  <p:tag name="DVSECTIONID" val="Unk8vjtC9q0JAXtyxsX2O5"/>
</p:tagLst>
</file>

<file path=ppt/tags/tag23.xml><?xml version="1.0" encoding="utf-8"?>
<p:tagLst xmlns:a="http://schemas.openxmlformats.org/drawingml/2006/main" xmlns:r="http://schemas.openxmlformats.org/officeDocument/2006/relationships" xmlns:p="http://schemas.openxmlformats.org/presentationml/2006/main">
  <p:tag name="DVSHAPEID" val="Rcuf4iZwLgLEPe9Eifdx3u"/>
</p:tagLst>
</file>

<file path=ppt/tags/tag24.xml><?xml version="1.0" encoding="utf-8"?>
<p:tagLst xmlns:a="http://schemas.openxmlformats.org/drawingml/2006/main" xmlns:r="http://schemas.openxmlformats.org/officeDocument/2006/relationships" xmlns:p="http://schemas.openxmlformats.org/presentationml/2006/main">
  <p:tag name="DVSECTIONID" val="Unk8vjtC9q0JAXtyxsX2O5"/>
</p:tagLst>
</file>

<file path=ppt/tags/tag25.xml><?xml version="1.0" encoding="utf-8"?>
<p:tagLst xmlns:a="http://schemas.openxmlformats.org/drawingml/2006/main" xmlns:r="http://schemas.openxmlformats.org/officeDocument/2006/relationships" xmlns:p="http://schemas.openxmlformats.org/presentationml/2006/main">
  <p:tag name="DVSHAPEID" val="Rcuf4iZwLgLEPe9Eifdx3u"/>
</p:tagLst>
</file>

<file path=ppt/tags/tag3.xml><?xml version="1.0" encoding="utf-8"?>
<p:tagLst xmlns:a="http://schemas.openxmlformats.org/drawingml/2006/main" xmlns:r="http://schemas.openxmlformats.org/officeDocument/2006/relationships" xmlns:p="http://schemas.openxmlformats.org/presentationml/2006/main">
  <p:tag name="DVSHAPEID" val="Rcuf4iZwLgLEPe9Eifdx3u"/>
</p:tagLst>
</file>

<file path=ppt/tags/tag4.xml><?xml version="1.0" encoding="utf-8"?>
<p:tagLst xmlns:a="http://schemas.openxmlformats.org/drawingml/2006/main" xmlns:r="http://schemas.openxmlformats.org/officeDocument/2006/relationships" xmlns:p="http://schemas.openxmlformats.org/presentationml/2006/main">
  <p:tag name="DVSHAPEID" val="uzParF19LzvJyR9qw266In"/>
</p:tagLst>
</file>

<file path=ppt/tags/tag5.xml><?xml version="1.0" encoding="utf-8"?>
<p:tagLst xmlns:a="http://schemas.openxmlformats.org/drawingml/2006/main" xmlns:r="http://schemas.openxmlformats.org/officeDocument/2006/relationships" xmlns:p="http://schemas.openxmlformats.org/presentationml/2006/main">
  <p:tag name="DVSECTIONID" val="Unk8vjtC9q0JAXtyxsX2O5"/>
</p:tagLst>
</file>

<file path=ppt/tags/tag6.xml><?xml version="1.0" encoding="utf-8"?>
<p:tagLst xmlns:a="http://schemas.openxmlformats.org/drawingml/2006/main" xmlns:r="http://schemas.openxmlformats.org/officeDocument/2006/relationships" xmlns:p="http://schemas.openxmlformats.org/presentationml/2006/main">
  <p:tag name="DVSHAPEID" val="Rcuf4iZwLgLEPe9Eifdx3u"/>
</p:tagLst>
</file>

<file path=ppt/tags/tag7.xml><?xml version="1.0" encoding="utf-8"?>
<p:tagLst xmlns:a="http://schemas.openxmlformats.org/drawingml/2006/main" xmlns:r="http://schemas.openxmlformats.org/officeDocument/2006/relationships" xmlns:p="http://schemas.openxmlformats.org/presentationml/2006/main">
  <p:tag name="DVSHAPEID" val="uzParF19LzvJyR9qw266In"/>
</p:tagLst>
</file>

<file path=ppt/tags/tag8.xml><?xml version="1.0" encoding="utf-8"?>
<p:tagLst xmlns:a="http://schemas.openxmlformats.org/drawingml/2006/main" xmlns:r="http://schemas.openxmlformats.org/officeDocument/2006/relationships" xmlns:p="http://schemas.openxmlformats.org/presentationml/2006/main">
  <p:tag name="DVSECTIONID" val="Unk8vjtC9q0JAXtyxsX2O5"/>
</p:tagLst>
</file>

<file path=ppt/tags/tag9.xml><?xml version="1.0" encoding="utf-8"?>
<p:tagLst xmlns:a="http://schemas.openxmlformats.org/drawingml/2006/main" xmlns:r="http://schemas.openxmlformats.org/officeDocument/2006/relationships" xmlns:p="http://schemas.openxmlformats.org/presentationml/2006/main">
  <p:tag name="DVSHAPEID" val="Rcuf4iZwLgLEPe9Eifdx3u"/>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2145</Words>
  <Application>Microsoft Office PowerPoint</Application>
  <PresentationFormat>On-screen Show (4:3)</PresentationFormat>
  <Paragraphs>206</Paragraphs>
  <Slides>49</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49</vt:i4>
      </vt:variant>
    </vt:vector>
  </HeadingPairs>
  <TitlesOfParts>
    <vt:vector size="57" baseType="lpstr">
      <vt:lpstr>Aparajita</vt:lpstr>
      <vt:lpstr>Arial</vt:lpstr>
      <vt:lpstr>Calibri</vt:lpstr>
      <vt:lpstr>Calibri Light</vt:lpstr>
      <vt:lpstr>Edwardian Script ITC</vt:lpstr>
      <vt:lpstr>Gadugi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Example from Kelvey:</vt:lpstr>
      <vt:lpstr>PowerPoint Presentation</vt:lpstr>
      <vt:lpstr>PowerPoint Presentation</vt:lpstr>
      <vt:lpstr>PowerPoint Presentation</vt:lpstr>
      <vt:lpstr> And we mean it!  Post-Kelvey Rulings</vt:lpstr>
      <vt:lpstr> And we mean it!  Post-Kelvey Rulings</vt:lpstr>
      <vt:lpstr> And we mean it!  Post-Kelvey Rulings</vt:lpstr>
      <vt:lpstr> Or maybe not?  Post-Kelvey Rulings</vt:lpstr>
      <vt:lpstr>PowerPoint Presentation</vt:lpstr>
      <vt:lpstr>PowerPoint Presentation</vt:lpstr>
      <vt:lpstr>PowerPoint Presentation</vt:lpstr>
      <vt:lpstr>PowerPoint Presentation</vt:lpstr>
      <vt:lpstr>NOT ALLOWED</vt:lpstr>
      <vt:lpstr>What about non-verbal cues?</vt:lpstr>
      <vt:lpstr>Example from Kelvey:</vt:lpstr>
      <vt:lpstr>PowerPoint Presentation</vt:lpstr>
      <vt:lpstr>PowerPoint Presentation</vt:lpstr>
      <vt:lpstr>PowerPoint Presentation</vt:lpstr>
      <vt:lpstr>ALLOWED</vt:lpstr>
      <vt:lpstr>NOT ALLOWED</vt:lpstr>
      <vt:lpstr>PowerPoint Presentation</vt:lpstr>
      <vt:lpstr>PowerPoint Presentation</vt:lpstr>
      <vt:lpstr>PowerPoint Presentation</vt:lpstr>
      <vt:lpstr>PowerPoint Presentation</vt:lpstr>
      <vt:lpstr>PowerPoint Presentation</vt:lpstr>
      <vt:lpstr>PowerPoint Presentation</vt:lpstr>
      <vt:lpstr>Federal Rule of Civil Procedure 30(c)(2)</vt:lpstr>
      <vt:lpstr>Federal Rule of Civil Procedure 30(c)(2)</vt:lpstr>
      <vt:lpstr>Federal Rule of Civil Procedure 30(d)(1)</vt:lpstr>
      <vt:lpstr>PowerPoint Presentation</vt:lpstr>
      <vt:lpstr>PowerPoint Presentation</vt:lpstr>
      <vt:lpstr>PowerPoint Presentation</vt:lpstr>
      <vt:lpstr>PowerPoint Presentation</vt:lpstr>
      <vt:lpstr>Federal Rule of Civil Procedure 32(d)(3)</vt:lpstr>
      <vt:lpstr>Federal Rule of Civil Procedure 32(d)(3)</vt:lpstr>
      <vt:lpstr>Otherwise stated:</vt:lpstr>
      <vt:lpstr>Example of Problem:</vt:lpstr>
      <vt:lpstr>PowerPoint Presentation</vt:lpstr>
      <vt:lpstr>Rule No. 1:  Know your court.</vt:lpstr>
      <vt:lpstr>If there is no such rule, can you use discussions with your client during breaks to:</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2014-11-12T17:02:21Z</dcterms:created>
  <dcterms:modified xsi:type="dcterms:W3CDTF">2018-04-26T06:56:45Z</dcterms:modified>
</cp:coreProperties>
</file>