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59" r:id="rId6"/>
    <p:sldId id="260" r:id="rId7"/>
    <p:sldId id="261" r:id="rId8"/>
    <p:sldId id="262" r:id="rId9"/>
    <p:sldId id="263" r:id="rId10"/>
    <p:sldId id="266" r:id="rId11"/>
    <p:sldId id="265" r:id="rId12"/>
    <p:sldId id="267" r:id="rId13"/>
    <p:sldId id="26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6" autoAdjust="0"/>
    <p:restoredTop sz="94660"/>
  </p:normalViewPr>
  <p:slideViewPr>
    <p:cSldViewPr snapToGrid="0">
      <p:cViewPr varScale="1">
        <p:scale>
          <a:sx n="59" d="100"/>
          <a:sy n="59" d="100"/>
        </p:scale>
        <p:origin x="84"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10/10/2018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10/10/2018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Ethical Issues with </a:t>
            </a:r>
            <a:br>
              <a:rPr lang="en-US" b="1" dirty="0"/>
            </a:br>
            <a:r>
              <a:rPr lang="en-US" b="1" dirty="0"/>
              <a:t>Expert Witnesses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1100015" y="4023360"/>
            <a:ext cx="7315200" cy="1561286"/>
          </a:xfrm>
        </p:spPr>
        <p:txBody>
          <a:bodyPr/>
          <a:lstStyle/>
          <a:p>
            <a:pPr>
              <a:lnSpc>
                <a:spcPct val="100000"/>
              </a:lnSpc>
            </a:pPr>
            <a:r>
              <a:rPr lang="en-US" sz="2400" b="1" dirty="0">
                <a:solidFill>
                  <a:srgbClr val="FFC000"/>
                </a:solidFill>
              </a:rPr>
              <a:t>Litigation Academy</a:t>
            </a:r>
          </a:p>
          <a:p>
            <a:pPr>
              <a:lnSpc>
                <a:spcPct val="100000"/>
              </a:lnSpc>
            </a:pPr>
            <a:r>
              <a:rPr lang="en-US" sz="2400" b="1" dirty="0">
                <a:solidFill>
                  <a:srgbClr val="FFC000"/>
                </a:solidFill>
              </a:rPr>
              <a:t>U.S. District Court</a:t>
            </a:r>
          </a:p>
          <a:p>
            <a:pPr>
              <a:lnSpc>
                <a:spcPct val="100000"/>
              </a:lnSpc>
            </a:pPr>
            <a:r>
              <a:rPr lang="en-US" sz="2400" b="1" dirty="0">
                <a:solidFill>
                  <a:srgbClr val="FFC000"/>
                </a:solidFill>
              </a:rPr>
              <a:t>October 11, 2018</a:t>
            </a:r>
          </a:p>
          <a:p>
            <a:endParaRPr lang="en-US" dirty="0"/>
          </a:p>
        </p:txBody>
      </p:sp>
      <p:pic>
        <p:nvPicPr>
          <p:cNvPr id="7" name="Picture 6">
            <a:extLst>
              <a:ext uri="{FF2B5EF4-FFF2-40B4-BE49-F238E27FC236}">
                <a16:creationId xmlns:a16="http://schemas.microsoft.com/office/drawing/2014/main" xmlns="" id="{27A80110-7376-4703-9F1D-A03B38CFE921}"/>
              </a:ext>
            </a:extLst>
          </p:cNvPr>
          <p:cNvPicPr>
            <a:picLocks noChangeAspect="1"/>
          </p:cNvPicPr>
          <p:nvPr/>
        </p:nvPicPr>
        <p:blipFill>
          <a:blip r:embed="rId2"/>
          <a:stretch>
            <a:fillRect/>
          </a:stretch>
        </p:blipFill>
        <p:spPr>
          <a:xfrm>
            <a:off x="5685412" y="3590623"/>
            <a:ext cx="1926177" cy="1926177"/>
          </a:xfrm>
          <a:prstGeom prst="rect">
            <a:avLst/>
          </a:prstGeom>
        </p:spPr>
      </p:pic>
    </p:spTree>
    <p:extLst>
      <p:ext uri="{BB962C8B-B14F-4D97-AF65-F5344CB8AC3E}">
        <p14:creationId xmlns:p14="http://schemas.microsoft.com/office/powerpoint/2010/main" val="605344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4. Disclosures</a:t>
            </a:r>
          </a:p>
        </p:txBody>
      </p:sp>
      <p:sp>
        <p:nvSpPr>
          <p:cNvPr id="3" name="Content Placeholder 2"/>
          <p:cNvSpPr>
            <a:spLocks noGrp="1"/>
          </p:cNvSpPr>
          <p:nvPr>
            <p:ph idx="1"/>
          </p:nvPr>
        </p:nvSpPr>
        <p:spPr/>
        <p:txBody>
          <a:bodyPr>
            <a:normAutofit/>
          </a:bodyPr>
          <a:lstStyle/>
          <a:p>
            <a:r>
              <a:rPr lang="en-US" sz="3000" u="sng" dirty="0"/>
              <a:t>Retained</a:t>
            </a:r>
            <a:r>
              <a:rPr lang="en-US" sz="3000" dirty="0"/>
              <a:t> or specially employed to provide expert testimony – written report required.  </a:t>
            </a:r>
            <a:r>
              <a:rPr lang="en-US" sz="3000" i="1" dirty="0"/>
              <a:t>Fed. R. Civ. P. 26(a)(2)(B)</a:t>
            </a:r>
          </a:p>
          <a:p>
            <a:r>
              <a:rPr lang="en-US" sz="3000" u="sng" dirty="0"/>
              <a:t>Consulting </a:t>
            </a:r>
            <a:r>
              <a:rPr lang="en-US" sz="3000" dirty="0"/>
              <a:t>expert – no disclosure required.  </a:t>
            </a:r>
            <a:r>
              <a:rPr lang="en-US" sz="3000" i="1" dirty="0"/>
              <a:t>Fed. R. Civ. P. 26(a)(2)(C); 26(b)(4)(D)</a:t>
            </a:r>
          </a:p>
          <a:p>
            <a:r>
              <a:rPr lang="en-US" sz="3000" u="sng" dirty="0"/>
              <a:t>Drafts</a:t>
            </a:r>
            <a:r>
              <a:rPr lang="en-US" sz="3000" dirty="0"/>
              <a:t> of any report or disclosure are protected. </a:t>
            </a:r>
            <a:r>
              <a:rPr lang="en-US" sz="3000" i="1" dirty="0"/>
              <a:t>Fed. R. Civ. P. 26(b)(4)(B)</a:t>
            </a:r>
          </a:p>
          <a:p>
            <a:endParaRPr lang="en-US" dirty="0"/>
          </a:p>
        </p:txBody>
      </p:sp>
      <p:pic>
        <p:nvPicPr>
          <p:cNvPr id="4" name="Picture 3">
            <a:extLst>
              <a:ext uri="{FF2B5EF4-FFF2-40B4-BE49-F238E27FC236}">
                <a16:creationId xmlns:a16="http://schemas.microsoft.com/office/drawing/2014/main" xmlns="" id="{6DAE1DD5-15AC-427B-8EC5-73A6B83E7011}"/>
              </a:ext>
            </a:extLst>
          </p:cNvPr>
          <p:cNvPicPr>
            <a:picLocks noChangeAspect="1"/>
          </p:cNvPicPr>
          <p:nvPr/>
        </p:nvPicPr>
        <p:blipFill>
          <a:blip r:embed="rId2"/>
          <a:stretch>
            <a:fillRect/>
          </a:stretch>
        </p:blipFill>
        <p:spPr>
          <a:xfrm>
            <a:off x="1539172" y="1576909"/>
            <a:ext cx="1225209" cy="1225209"/>
          </a:xfrm>
          <a:prstGeom prst="rect">
            <a:avLst/>
          </a:prstGeom>
        </p:spPr>
      </p:pic>
    </p:spTree>
    <p:extLst>
      <p:ext uri="{BB962C8B-B14F-4D97-AF65-F5344CB8AC3E}">
        <p14:creationId xmlns:p14="http://schemas.microsoft.com/office/powerpoint/2010/main" val="2658888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5. Omitting </a:t>
            </a:r>
            <a:br>
              <a:rPr lang="en-US" sz="4000" dirty="0">
                <a:solidFill>
                  <a:schemeClr val="accent5"/>
                </a:solidFill>
              </a:rPr>
            </a:br>
            <a:r>
              <a:rPr lang="en-US" sz="4000" dirty="0">
                <a:solidFill>
                  <a:schemeClr val="accent5"/>
                </a:solidFill>
              </a:rPr>
              <a:t>or Coloring Evidence  </a:t>
            </a:r>
          </a:p>
        </p:txBody>
      </p:sp>
      <p:sp>
        <p:nvSpPr>
          <p:cNvPr id="3" name="Content Placeholder 2"/>
          <p:cNvSpPr>
            <a:spLocks noGrp="1"/>
          </p:cNvSpPr>
          <p:nvPr>
            <p:ph idx="1"/>
          </p:nvPr>
        </p:nvSpPr>
        <p:spPr/>
        <p:txBody>
          <a:bodyPr/>
          <a:lstStyle/>
          <a:p>
            <a:pPr algn="ctr"/>
            <a:r>
              <a:rPr lang="en-US" sz="3200" b="1" i="1" dirty="0"/>
              <a:t>Rule 3.3. Candor Toward the Tribunal </a:t>
            </a:r>
          </a:p>
          <a:p>
            <a:pPr algn="just"/>
            <a:r>
              <a:rPr lang="en-US" sz="2200" dirty="0"/>
              <a:t>prevents a lawyer from falsifying evidence or assisting a witness in false testimony.  </a:t>
            </a:r>
          </a:p>
          <a:p>
            <a:pPr algn="just"/>
            <a:r>
              <a:rPr lang="en-US" sz="2200" dirty="0"/>
              <a:t>This could affect expert testimony in two ways. </a:t>
            </a:r>
          </a:p>
          <a:p>
            <a:pPr lvl="1" algn="just"/>
            <a:r>
              <a:rPr lang="en-US" sz="2200" dirty="0"/>
              <a:t>First, it forbids an attorney to permit an expert witness to testify as an expert </a:t>
            </a:r>
            <a:r>
              <a:rPr lang="en-US" sz="2200" dirty="0">
                <a:solidFill>
                  <a:srgbClr val="92D050"/>
                </a:solidFill>
              </a:rPr>
              <a:t>in an area that is not scientifically valid</a:t>
            </a:r>
            <a:r>
              <a:rPr lang="en-US" sz="2200" dirty="0"/>
              <a:t>. </a:t>
            </a:r>
          </a:p>
          <a:p>
            <a:pPr lvl="1" algn="just"/>
            <a:r>
              <a:rPr lang="en-US" sz="2200" dirty="0"/>
              <a:t>Second, it forbids the lawyer to </a:t>
            </a:r>
            <a:r>
              <a:rPr lang="en-US" sz="2200" dirty="0">
                <a:solidFill>
                  <a:srgbClr val="92D050"/>
                </a:solidFill>
              </a:rPr>
              <a:t>coax opinions </a:t>
            </a:r>
            <a:r>
              <a:rPr lang="en-US" sz="2200" dirty="0"/>
              <a:t>from the expert that are </a:t>
            </a:r>
            <a:r>
              <a:rPr lang="en-US" sz="2200" dirty="0">
                <a:solidFill>
                  <a:srgbClr val="92D050"/>
                </a:solidFill>
              </a:rPr>
              <a:t>beyond the realm of the expert’s specialized knowledge</a:t>
            </a:r>
            <a:r>
              <a:rPr lang="en-US" sz="2200" dirty="0"/>
              <a:t>. Such coaxing would result in unreliable testimony (from the false claim of expertise), as the expert would be testifying in an area in which she possesses no expertise.</a:t>
            </a:r>
          </a:p>
        </p:txBody>
      </p:sp>
      <p:pic>
        <p:nvPicPr>
          <p:cNvPr id="4" name="Picture 3">
            <a:extLst>
              <a:ext uri="{FF2B5EF4-FFF2-40B4-BE49-F238E27FC236}">
                <a16:creationId xmlns:a16="http://schemas.microsoft.com/office/drawing/2014/main" xmlns="" id="{C52BF374-BA08-405E-87C6-1F503EC38D4C}"/>
              </a:ext>
            </a:extLst>
          </p:cNvPr>
          <p:cNvPicPr>
            <a:picLocks noChangeAspect="1"/>
          </p:cNvPicPr>
          <p:nvPr/>
        </p:nvPicPr>
        <p:blipFill>
          <a:blip r:embed="rId2"/>
          <a:stretch>
            <a:fillRect/>
          </a:stretch>
        </p:blipFill>
        <p:spPr>
          <a:xfrm>
            <a:off x="1539172" y="1132980"/>
            <a:ext cx="1225209" cy="1225209"/>
          </a:xfrm>
          <a:prstGeom prst="rect">
            <a:avLst/>
          </a:prstGeom>
        </p:spPr>
      </p:pic>
    </p:spTree>
    <p:extLst>
      <p:ext uri="{BB962C8B-B14F-4D97-AF65-F5344CB8AC3E}">
        <p14:creationId xmlns:p14="http://schemas.microsoft.com/office/powerpoint/2010/main" val="2390805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123837"/>
            <a:ext cx="3151415" cy="4601183"/>
          </a:xfrm>
        </p:spPr>
        <p:txBody>
          <a:bodyPr>
            <a:normAutofit/>
          </a:bodyPr>
          <a:lstStyle/>
          <a:p>
            <a:pPr algn="r"/>
            <a:r>
              <a:rPr lang="en-US" sz="4000" dirty="0" smtClean="0">
                <a:solidFill>
                  <a:schemeClr val="accent5"/>
                </a:solidFill>
              </a:rPr>
              <a:t>    </a:t>
            </a:r>
            <a:br>
              <a:rPr lang="en-US" sz="4000" dirty="0" smtClean="0">
                <a:solidFill>
                  <a:schemeClr val="accent5"/>
                </a:solidFill>
              </a:rPr>
            </a:br>
            <a:r>
              <a:rPr lang="en-US" sz="4000" dirty="0" smtClean="0">
                <a:solidFill>
                  <a:schemeClr val="accent5"/>
                </a:solidFill>
              </a:rPr>
              <a:t>6</a:t>
            </a:r>
            <a:r>
              <a:rPr lang="en-US" sz="4000" dirty="0">
                <a:solidFill>
                  <a:schemeClr val="accent5"/>
                </a:solidFill>
              </a:rPr>
              <a:t>. Disclosures of Client Confidences</a:t>
            </a:r>
            <a:r>
              <a:rPr lang="en-US" sz="4000" dirty="0"/>
              <a:t/>
            </a:r>
            <a:br>
              <a:rPr lang="en-US" sz="4000" dirty="0"/>
            </a:br>
            <a:endParaRPr lang="en-US" sz="4000" dirty="0"/>
          </a:p>
        </p:txBody>
      </p:sp>
      <p:sp>
        <p:nvSpPr>
          <p:cNvPr id="3" name="Content Placeholder 2"/>
          <p:cNvSpPr>
            <a:spLocks noGrp="1"/>
          </p:cNvSpPr>
          <p:nvPr>
            <p:ph idx="1"/>
          </p:nvPr>
        </p:nvSpPr>
        <p:spPr/>
        <p:txBody>
          <a:bodyPr/>
          <a:lstStyle/>
          <a:p>
            <a:pPr marL="0" indent="0" algn="ctr">
              <a:buNone/>
            </a:pPr>
            <a:r>
              <a:rPr lang="en-US" sz="3200" b="1" i="1" dirty="0"/>
              <a:t>Rule 1.6. Confidentiality of Information</a:t>
            </a:r>
          </a:p>
          <a:p>
            <a:pPr marL="0" indent="0" algn="ctr">
              <a:buNone/>
            </a:pPr>
            <a:endParaRPr lang="en-US" sz="2400" b="1" i="1" dirty="0"/>
          </a:p>
          <a:p>
            <a:pPr marL="0" indent="0">
              <a:buNone/>
            </a:pPr>
            <a:r>
              <a:rPr lang="en-US" sz="2400" dirty="0"/>
              <a:t>(a) A lawyer </a:t>
            </a:r>
            <a:r>
              <a:rPr lang="en-US" sz="2400" dirty="0">
                <a:solidFill>
                  <a:srgbClr val="92D050"/>
                </a:solidFill>
              </a:rPr>
              <a:t>shall not reveal information relating to the representation of a client</a:t>
            </a:r>
            <a:r>
              <a:rPr lang="en-US" sz="2400" dirty="0"/>
              <a:t> unless the client gives informed consent, except for disclosures that are impliedly authorized in order to carry out the representation</a:t>
            </a:r>
          </a:p>
        </p:txBody>
      </p:sp>
      <p:pic>
        <p:nvPicPr>
          <p:cNvPr id="4" name="Picture 3">
            <a:extLst>
              <a:ext uri="{FF2B5EF4-FFF2-40B4-BE49-F238E27FC236}">
                <a16:creationId xmlns:a16="http://schemas.microsoft.com/office/drawing/2014/main" xmlns="" id="{4DA0D697-7D69-422A-877E-88BB35039FAE}"/>
              </a:ext>
            </a:extLst>
          </p:cNvPr>
          <p:cNvPicPr>
            <a:picLocks noChangeAspect="1"/>
          </p:cNvPicPr>
          <p:nvPr/>
        </p:nvPicPr>
        <p:blipFill>
          <a:blip r:embed="rId2"/>
          <a:stretch>
            <a:fillRect/>
          </a:stretch>
        </p:blipFill>
        <p:spPr>
          <a:xfrm>
            <a:off x="1571256" y="1123837"/>
            <a:ext cx="1225209" cy="1225209"/>
          </a:xfrm>
          <a:prstGeom prst="rect">
            <a:avLst/>
          </a:prstGeom>
        </p:spPr>
      </p:pic>
    </p:spTree>
    <p:extLst>
      <p:ext uri="{BB962C8B-B14F-4D97-AF65-F5344CB8AC3E}">
        <p14:creationId xmlns:p14="http://schemas.microsoft.com/office/powerpoint/2010/main" val="2746419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7. Modifying Expert Reports</a:t>
            </a:r>
          </a:p>
        </p:txBody>
      </p:sp>
      <p:sp>
        <p:nvSpPr>
          <p:cNvPr id="3" name="Content Placeholder 2"/>
          <p:cNvSpPr>
            <a:spLocks noGrp="1"/>
          </p:cNvSpPr>
          <p:nvPr>
            <p:ph idx="1"/>
          </p:nvPr>
        </p:nvSpPr>
        <p:spPr/>
        <p:txBody>
          <a:bodyPr/>
          <a:lstStyle/>
          <a:p>
            <a:pPr marL="0" indent="0" algn="ctr">
              <a:buNone/>
            </a:pPr>
            <a:r>
              <a:rPr lang="en-US" sz="3200" b="1" i="1" dirty="0"/>
              <a:t>Rule 8.4. Misconduct</a:t>
            </a:r>
          </a:p>
          <a:p>
            <a:pPr marL="0" indent="0">
              <a:lnSpc>
                <a:spcPct val="100000"/>
              </a:lnSpc>
              <a:spcBef>
                <a:spcPts val="0"/>
              </a:spcBef>
              <a:buNone/>
            </a:pPr>
            <a:endParaRPr lang="en-US" sz="2400"/>
          </a:p>
          <a:p>
            <a:pPr marL="0" indent="0">
              <a:lnSpc>
                <a:spcPct val="100000"/>
              </a:lnSpc>
              <a:spcBef>
                <a:spcPts val="0"/>
              </a:spcBef>
              <a:buNone/>
            </a:pPr>
            <a:r>
              <a:rPr lang="en-US" sz="2400"/>
              <a:t>It </a:t>
            </a:r>
            <a:r>
              <a:rPr lang="en-US" sz="2400" dirty="0"/>
              <a:t>is professional misconduct for a lawyer to:</a:t>
            </a:r>
          </a:p>
          <a:p>
            <a:pPr marL="0" indent="0">
              <a:lnSpc>
                <a:spcPct val="100000"/>
              </a:lnSpc>
              <a:spcBef>
                <a:spcPts val="0"/>
              </a:spcBef>
              <a:buNone/>
            </a:pPr>
            <a:r>
              <a:rPr lang="en-US" sz="2400" dirty="0"/>
              <a:t>(c) engage in conduct involving dishonesty, fraud, deceit or misrepresentation;</a:t>
            </a:r>
          </a:p>
          <a:p>
            <a:pPr marL="0" indent="0" algn="ctr">
              <a:buNone/>
            </a:pPr>
            <a:r>
              <a:rPr lang="en-US" sz="2800" b="1" dirty="0"/>
              <a:t>~~~~~</a:t>
            </a:r>
          </a:p>
          <a:p>
            <a:pPr marL="0" indent="0">
              <a:buNone/>
            </a:pPr>
            <a:r>
              <a:rPr lang="en-US" sz="2400" dirty="0"/>
              <a:t>Any time an attorney finds themselves considering engaging in a conversation with the intent of minimizing certain facts or opinions, an attorney should reconsider in light of this rule.</a:t>
            </a:r>
          </a:p>
          <a:p>
            <a:endParaRPr lang="en-US" dirty="0"/>
          </a:p>
        </p:txBody>
      </p:sp>
      <p:pic>
        <p:nvPicPr>
          <p:cNvPr id="4" name="Picture 3">
            <a:extLst>
              <a:ext uri="{FF2B5EF4-FFF2-40B4-BE49-F238E27FC236}">
                <a16:creationId xmlns:a16="http://schemas.microsoft.com/office/drawing/2014/main" xmlns="" id="{BED71C2A-5E83-40FA-8B0B-131E3148B464}"/>
              </a:ext>
            </a:extLst>
          </p:cNvPr>
          <p:cNvPicPr>
            <a:picLocks noChangeAspect="1"/>
          </p:cNvPicPr>
          <p:nvPr/>
        </p:nvPicPr>
        <p:blipFill>
          <a:blip r:embed="rId2"/>
          <a:stretch>
            <a:fillRect/>
          </a:stretch>
        </p:blipFill>
        <p:spPr>
          <a:xfrm>
            <a:off x="1458961" y="1256067"/>
            <a:ext cx="1225209" cy="1225209"/>
          </a:xfrm>
          <a:prstGeom prst="rect">
            <a:avLst/>
          </a:prstGeom>
        </p:spPr>
      </p:pic>
    </p:spTree>
    <p:extLst>
      <p:ext uri="{BB962C8B-B14F-4D97-AF65-F5344CB8AC3E}">
        <p14:creationId xmlns:p14="http://schemas.microsoft.com/office/powerpoint/2010/main" val="312016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solidFill>
                  <a:srgbClr val="FFC000"/>
                </a:solidFill>
              </a:rPr>
              <a:t>Outline </a:t>
            </a:r>
            <a:br>
              <a:rPr lang="en-US" sz="4000" b="1" dirty="0">
                <a:solidFill>
                  <a:srgbClr val="FFC000"/>
                </a:solidFill>
              </a:rPr>
            </a:br>
            <a:r>
              <a:rPr lang="en-US" sz="4000" b="1" dirty="0">
                <a:solidFill>
                  <a:srgbClr val="FFC000"/>
                </a:solidFill>
              </a:rPr>
              <a:t>of </a:t>
            </a:r>
            <a:br>
              <a:rPr lang="en-US" sz="4000" b="1" dirty="0">
                <a:solidFill>
                  <a:srgbClr val="FFC000"/>
                </a:solidFill>
              </a:rPr>
            </a:br>
            <a:r>
              <a:rPr lang="en-US" sz="4000" b="1" dirty="0">
                <a:solidFill>
                  <a:srgbClr val="FFC000"/>
                </a:solidFill>
              </a:rPr>
              <a:t>Topics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b="1" dirty="0"/>
              <a:t>General Duties</a:t>
            </a:r>
          </a:p>
          <a:p>
            <a:pPr marL="514350" indent="-514350">
              <a:buFont typeface="+mj-lt"/>
              <a:buAutoNum type="arabicPeriod"/>
            </a:pPr>
            <a:r>
              <a:rPr lang="en-US" sz="3200" b="1" dirty="0"/>
              <a:t>Locating an Expert Witness</a:t>
            </a:r>
          </a:p>
          <a:p>
            <a:pPr marL="514350" indent="-514350">
              <a:buFont typeface="+mj-lt"/>
              <a:buAutoNum type="arabicPeriod"/>
            </a:pPr>
            <a:r>
              <a:rPr lang="en-US" sz="3200" b="1" dirty="0"/>
              <a:t>Fees</a:t>
            </a:r>
          </a:p>
          <a:p>
            <a:pPr marL="514350" indent="-514350">
              <a:buFont typeface="+mj-lt"/>
              <a:buAutoNum type="arabicPeriod"/>
            </a:pPr>
            <a:r>
              <a:rPr lang="en-US" sz="3200" b="1" dirty="0"/>
              <a:t>Disclosures</a:t>
            </a:r>
          </a:p>
          <a:p>
            <a:pPr marL="514350" indent="-514350">
              <a:buFont typeface="+mj-lt"/>
              <a:buAutoNum type="arabicPeriod"/>
            </a:pPr>
            <a:r>
              <a:rPr lang="en-US" sz="3200" b="1" dirty="0"/>
              <a:t>Omitting or Coloring Evidence</a:t>
            </a:r>
          </a:p>
          <a:p>
            <a:pPr marL="514350" indent="-514350">
              <a:buFont typeface="+mj-lt"/>
              <a:buAutoNum type="arabicPeriod"/>
            </a:pPr>
            <a:r>
              <a:rPr lang="en-US" sz="3200" b="1" dirty="0"/>
              <a:t>Disclosures of Client Confidences</a:t>
            </a:r>
          </a:p>
          <a:p>
            <a:pPr marL="514350" indent="-514350">
              <a:buFont typeface="+mj-lt"/>
              <a:buAutoNum type="arabicPeriod"/>
            </a:pPr>
            <a:r>
              <a:rPr lang="en-US" sz="3200" b="1" dirty="0"/>
              <a:t>Modifying Expert Reports</a:t>
            </a:r>
          </a:p>
        </p:txBody>
      </p:sp>
      <p:pic>
        <p:nvPicPr>
          <p:cNvPr id="5" name="Picture 4">
            <a:extLst>
              <a:ext uri="{FF2B5EF4-FFF2-40B4-BE49-F238E27FC236}">
                <a16:creationId xmlns:a16="http://schemas.microsoft.com/office/drawing/2014/main" xmlns="" id="{CD774701-1A01-4EFB-84BF-02B17BBEEEB7}"/>
              </a:ext>
            </a:extLst>
          </p:cNvPr>
          <p:cNvPicPr>
            <a:picLocks noChangeAspect="1"/>
          </p:cNvPicPr>
          <p:nvPr/>
        </p:nvPicPr>
        <p:blipFill>
          <a:blip r:embed="rId2"/>
          <a:stretch>
            <a:fillRect/>
          </a:stretch>
        </p:blipFill>
        <p:spPr>
          <a:xfrm>
            <a:off x="1924182" y="1191899"/>
            <a:ext cx="1225209" cy="1225209"/>
          </a:xfrm>
          <a:prstGeom prst="rect">
            <a:avLst/>
          </a:prstGeom>
        </p:spPr>
      </p:pic>
    </p:spTree>
    <p:extLst>
      <p:ext uri="{BB962C8B-B14F-4D97-AF65-F5344CB8AC3E}">
        <p14:creationId xmlns:p14="http://schemas.microsoft.com/office/powerpoint/2010/main" val="1537336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rgbClr val="FFC000"/>
                </a:solidFill>
              </a:rPr>
              <a:t>1. </a:t>
            </a:r>
            <a:r>
              <a:rPr lang="en-US" sz="4000" b="1" dirty="0">
                <a:solidFill>
                  <a:srgbClr val="FFC000"/>
                </a:solidFill>
              </a:rPr>
              <a:t>General Duties</a:t>
            </a:r>
          </a:p>
        </p:txBody>
      </p:sp>
      <p:sp>
        <p:nvSpPr>
          <p:cNvPr id="3" name="Content Placeholder 2"/>
          <p:cNvSpPr>
            <a:spLocks noGrp="1"/>
          </p:cNvSpPr>
          <p:nvPr>
            <p:ph idx="1"/>
          </p:nvPr>
        </p:nvSpPr>
        <p:spPr>
          <a:xfrm>
            <a:off x="3689648" y="864107"/>
            <a:ext cx="7642375" cy="5781622"/>
          </a:xfrm>
        </p:spPr>
        <p:txBody>
          <a:bodyPr>
            <a:normAutofit lnSpcReduction="10000"/>
          </a:bodyPr>
          <a:lstStyle/>
          <a:p>
            <a:pPr marL="0" indent="0" algn="ctr">
              <a:buNone/>
            </a:pPr>
            <a:r>
              <a:rPr lang="en-US" sz="2800" b="1" u="sng" dirty="0"/>
              <a:t>Always Keep in Mind</a:t>
            </a:r>
          </a:p>
          <a:p>
            <a:endParaRPr lang="en-US" b="1" dirty="0"/>
          </a:p>
          <a:p>
            <a:pPr marL="502920" lvl="1" indent="0" algn="ctr">
              <a:buNone/>
            </a:pPr>
            <a:r>
              <a:rPr lang="en-US" sz="2400" b="1" dirty="0"/>
              <a:t>Litigation should be focused </a:t>
            </a:r>
          </a:p>
          <a:p>
            <a:pPr marL="502920" lvl="1" indent="0" algn="ctr">
              <a:buNone/>
            </a:pPr>
            <a:r>
              <a:rPr lang="en-US" sz="2400" b="1" dirty="0">
                <a:solidFill>
                  <a:srgbClr val="92D050"/>
                </a:solidFill>
              </a:rPr>
              <a:t>“to the end that the truth may be ascertained” </a:t>
            </a:r>
            <a:r>
              <a:rPr lang="en-US" sz="2400" b="1" dirty="0"/>
              <a:t> </a:t>
            </a:r>
          </a:p>
          <a:p>
            <a:pPr marL="502920" lvl="1" indent="0" algn="r">
              <a:buNone/>
            </a:pPr>
            <a:r>
              <a:rPr lang="en-US" sz="2400" b="1" i="1" dirty="0"/>
              <a:t>Fed. R. Evid. 10</a:t>
            </a:r>
            <a:r>
              <a:rPr lang="en-US" b="1" i="1" dirty="0"/>
              <a:t>2</a:t>
            </a:r>
          </a:p>
          <a:p>
            <a:pPr marL="502920" lvl="1" indent="0" algn="ctr">
              <a:buNone/>
            </a:pPr>
            <a:r>
              <a:rPr lang="en-US" sz="3600" b="1" dirty="0"/>
              <a:t>~~~~~</a:t>
            </a:r>
          </a:p>
          <a:p>
            <a:pPr marL="502920" lvl="1" indent="0" algn="ctr">
              <a:buNone/>
            </a:pPr>
            <a:r>
              <a:rPr lang="en-US" sz="3200" b="1" i="1" u="sng" dirty="0"/>
              <a:t>Role of Lawyer vs. Role of Expert</a:t>
            </a:r>
          </a:p>
          <a:p>
            <a:pPr marL="502920" lvl="1" indent="0">
              <a:buNone/>
            </a:pPr>
            <a:endParaRPr lang="en-US" b="1" i="1" dirty="0"/>
          </a:p>
          <a:p>
            <a:pPr marL="1828800" lvl="1" indent="-1327150">
              <a:buNone/>
            </a:pPr>
            <a:r>
              <a:rPr lang="en-US" sz="2200" b="1" dirty="0"/>
              <a:t>Lawyer :	“zealous” advocate for their client</a:t>
            </a:r>
          </a:p>
          <a:p>
            <a:pPr marL="1828800" lvl="1" indent="-1327150">
              <a:buNone/>
            </a:pPr>
            <a:endParaRPr lang="en-US" sz="2200" b="1" dirty="0"/>
          </a:p>
          <a:p>
            <a:pPr marL="1828800" lvl="1" indent="-1327150">
              <a:buNone/>
            </a:pPr>
            <a:r>
              <a:rPr lang="en-US" sz="2200" b="1" dirty="0"/>
              <a:t>Expert:	expected to tell the truth, regardless of how it effects the client on whose behalf she is testifying</a:t>
            </a:r>
          </a:p>
          <a:p>
            <a:pPr marL="1828800" lvl="1" indent="-1327150">
              <a:buNone/>
            </a:pPr>
            <a:r>
              <a:rPr lang="en-US" sz="2200" b="1" dirty="0"/>
              <a:t>		ABA says expert does not owe a duty to her client</a:t>
            </a:r>
          </a:p>
          <a:p>
            <a:pPr marL="1828800" lvl="1" indent="-1327150">
              <a:buNone/>
            </a:pPr>
            <a:r>
              <a:rPr lang="en-US" sz="2200" b="1" dirty="0"/>
              <a:t>		(</a:t>
            </a:r>
            <a:r>
              <a:rPr lang="en-US" sz="2200" b="1" i="1" dirty="0"/>
              <a:t>Formal Opinion 97-407</a:t>
            </a:r>
            <a:r>
              <a:rPr lang="en-US" sz="2200" b="1" dirty="0"/>
              <a:t>)</a:t>
            </a:r>
          </a:p>
          <a:p>
            <a:pPr marL="502920" lvl="1" indent="0">
              <a:buNone/>
            </a:pPr>
            <a:endParaRPr lang="en-US" b="1" i="1" dirty="0"/>
          </a:p>
          <a:p>
            <a:pPr marL="502920" lvl="1" indent="0">
              <a:buNone/>
            </a:pPr>
            <a:endParaRPr lang="en-US" b="1" i="1" dirty="0"/>
          </a:p>
          <a:p>
            <a:pPr marL="502920" lvl="1" indent="0">
              <a:buNone/>
            </a:pPr>
            <a:endParaRPr lang="en-US" b="1" i="1" dirty="0"/>
          </a:p>
          <a:p>
            <a:pPr marL="502920" lvl="1" indent="0">
              <a:buNone/>
            </a:pPr>
            <a:endParaRPr lang="en-US" b="1" i="1" dirty="0"/>
          </a:p>
          <a:p>
            <a:pPr marL="502920" lvl="1" indent="0">
              <a:buNone/>
            </a:pPr>
            <a:endParaRPr lang="en-US" b="1" i="1" dirty="0"/>
          </a:p>
          <a:p>
            <a:pPr marL="502920" lvl="1" indent="0">
              <a:buNone/>
            </a:pPr>
            <a:endParaRPr lang="en-US" b="1" i="1" dirty="0"/>
          </a:p>
        </p:txBody>
      </p:sp>
      <p:pic>
        <p:nvPicPr>
          <p:cNvPr id="4" name="Picture 3">
            <a:extLst>
              <a:ext uri="{FF2B5EF4-FFF2-40B4-BE49-F238E27FC236}">
                <a16:creationId xmlns:a16="http://schemas.microsoft.com/office/drawing/2014/main" xmlns="" id="{F0CFDE29-EBED-4C49-AE68-DA3BB8568FF2}"/>
              </a:ext>
            </a:extLst>
          </p:cNvPr>
          <p:cNvPicPr>
            <a:picLocks noChangeAspect="1"/>
          </p:cNvPicPr>
          <p:nvPr/>
        </p:nvPicPr>
        <p:blipFill>
          <a:blip r:embed="rId2"/>
          <a:stretch>
            <a:fillRect/>
          </a:stretch>
        </p:blipFill>
        <p:spPr>
          <a:xfrm>
            <a:off x="1726660" y="1384404"/>
            <a:ext cx="1225209" cy="1225209"/>
          </a:xfrm>
          <a:prstGeom prst="rect">
            <a:avLst/>
          </a:prstGeom>
        </p:spPr>
      </p:pic>
    </p:spTree>
    <p:extLst>
      <p:ext uri="{BB962C8B-B14F-4D97-AF65-F5344CB8AC3E}">
        <p14:creationId xmlns:p14="http://schemas.microsoft.com/office/powerpoint/2010/main" val="226572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Expert’s </a:t>
            </a:r>
            <a:br>
              <a:rPr lang="en-US" sz="4000" dirty="0">
                <a:solidFill>
                  <a:schemeClr val="accent5"/>
                </a:solidFill>
              </a:rPr>
            </a:br>
            <a:r>
              <a:rPr lang="en-US" sz="4000" dirty="0">
                <a:solidFill>
                  <a:schemeClr val="accent5"/>
                </a:solidFill>
              </a:rPr>
              <a:t>Role</a:t>
            </a:r>
          </a:p>
        </p:txBody>
      </p:sp>
      <p:sp>
        <p:nvSpPr>
          <p:cNvPr id="3" name="Content Placeholder 2"/>
          <p:cNvSpPr>
            <a:spLocks noGrp="1"/>
          </p:cNvSpPr>
          <p:nvPr>
            <p:ph idx="1"/>
          </p:nvPr>
        </p:nvSpPr>
        <p:spPr/>
        <p:txBody>
          <a:bodyPr>
            <a:normAutofit/>
          </a:bodyPr>
          <a:lstStyle/>
          <a:p>
            <a:pPr algn="just"/>
            <a:r>
              <a:rPr lang="en-US" sz="2600" i="1" dirty="0"/>
              <a:t>ABA</a:t>
            </a:r>
            <a:r>
              <a:rPr lang="en-US" sz="2600" dirty="0"/>
              <a:t>:  “unlike attorneys, expert witnesses do not owe a duty of loyalty to their clients.  An expert must remain independent from his or her ‘client’ and not become the client’s advocate. In essence, an expert must analyze, explain, and offer an accurate opinion of the relevant issue before the court, not strive to advocate and persuade the fact-finder of a certain point of view. The expert’s main duty to provide truthful and accurate information comes from the court and the ethical guidelines of his professional organization, if any.”</a:t>
            </a:r>
          </a:p>
          <a:p>
            <a:pPr algn="r"/>
            <a:r>
              <a:rPr lang="en-US" sz="2600" dirty="0"/>
              <a:t>14 </a:t>
            </a:r>
            <a:r>
              <a:rPr lang="en-US" sz="2600" i="1" dirty="0"/>
              <a:t>Georgetown Journal of Legal Ethics </a:t>
            </a:r>
            <a:r>
              <a:rPr lang="en-US" sz="2600" dirty="0"/>
              <a:t>217 (2000)</a:t>
            </a:r>
          </a:p>
        </p:txBody>
      </p:sp>
    </p:spTree>
    <p:extLst>
      <p:ext uri="{BB962C8B-B14F-4D97-AF65-F5344CB8AC3E}">
        <p14:creationId xmlns:p14="http://schemas.microsoft.com/office/powerpoint/2010/main" val="1557024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rgbClr val="FFC000"/>
                </a:solidFill>
              </a:rPr>
              <a:t>Expert’s </a:t>
            </a:r>
            <a:br>
              <a:rPr lang="en-US" sz="4000" dirty="0">
                <a:solidFill>
                  <a:srgbClr val="FFC000"/>
                </a:solidFill>
              </a:rPr>
            </a:br>
            <a:r>
              <a:rPr lang="en-US" sz="4000" dirty="0">
                <a:solidFill>
                  <a:srgbClr val="FFC000"/>
                </a:solidFill>
              </a:rPr>
              <a:t>Role</a:t>
            </a:r>
          </a:p>
        </p:txBody>
      </p:sp>
      <p:sp>
        <p:nvSpPr>
          <p:cNvPr id="3" name="Content Placeholder 2"/>
          <p:cNvSpPr>
            <a:spLocks noGrp="1"/>
          </p:cNvSpPr>
          <p:nvPr>
            <p:ph idx="1"/>
          </p:nvPr>
        </p:nvSpPr>
        <p:spPr>
          <a:xfrm>
            <a:off x="3869267" y="864107"/>
            <a:ext cx="7756675" cy="5549755"/>
          </a:xfrm>
        </p:spPr>
        <p:txBody>
          <a:bodyPr>
            <a:normAutofit fontScale="92500" lnSpcReduction="10000"/>
          </a:bodyPr>
          <a:lstStyle/>
          <a:p>
            <a:pPr marL="0" indent="0" algn="ctr">
              <a:buNone/>
            </a:pPr>
            <a:r>
              <a:rPr lang="en-US" sz="3200" u="sng" dirty="0"/>
              <a:t>Who May Testify As An Expert </a:t>
            </a:r>
          </a:p>
          <a:p>
            <a:pPr marL="0" indent="0" algn="ctr">
              <a:buNone/>
            </a:pPr>
            <a:r>
              <a:rPr lang="en-US" sz="3200" u="sng" dirty="0"/>
              <a:t>- </a:t>
            </a:r>
            <a:r>
              <a:rPr lang="en-US" sz="3200" i="1" u="sng" dirty="0"/>
              <a:t>Fed. R. Evid. 702</a:t>
            </a:r>
          </a:p>
          <a:p>
            <a:pPr marL="457200" indent="0" algn="just">
              <a:buNone/>
              <a:tabLst>
                <a:tab pos="1143000" algn="l"/>
                <a:tab pos="6400800" algn="l"/>
              </a:tabLst>
            </a:pPr>
            <a:r>
              <a:rPr lang="en-US" sz="2600" i="1" dirty="0"/>
              <a:t>A witness who is qualified as an expert by knowledge, skill, experience, training, or education may testify in the form of an opinion or otherwise if:</a:t>
            </a:r>
          </a:p>
          <a:p>
            <a:pPr marL="1201738" indent="0" algn="just">
              <a:buNone/>
              <a:tabLst>
                <a:tab pos="1084263" algn="l"/>
                <a:tab pos="6400800" algn="l"/>
              </a:tabLst>
            </a:pPr>
            <a:r>
              <a:rPr lang="en-US" sz="2600" i="1" dirty="0"/>
              <a:t>(a) the expert’s scientific, technical, or other specialized knowledge will help the trier of fact to understand the evidence or to determine a fact in issue;</a:t>
            </a:r>
          </a:p>
          <a:p>
            <a:pPr marL="1254125" indent="0" algn="just">
              <a:buNone/>
              <a:tabLst>
                <a:tab pos="1201738" algn="l"/>
                <a:tab pos="6400800" algn="l"/>
              </a:tabLst>
            </a:pPr>
            <a:r>
              <a:rPr lang="en-US" sz="2600" i="1" dirty="0"/>
              <a:t>(b) the testimony is based on sufficient facts or data;</a:t>
            </a:r>
          </a:p>
          <a:p>
            <a:pPr marL="1254125" indent="0" algn="just">
              <a:buNone/>
              <a:tabLst>
                <a:tab pos="1201738" algn="l"/>
                <a:tab pos="6400800" algn="l"/>
              </a:tabLst>
            </a:pPr>
            <a:r>
              <a:rPr lang="en-US" sz="2600" i="1" dirty="0"/>
              <a:t>(c) the testimony is the product of reliable principles and methods; and</a:t>
            </a:r>
          </a:p>
          <a:p>
            <a:pPr marL="1254125" indent="0" algn="just">
              <a:buNone/>
              <a:tabLst>
                <a:tab pos="1201738" algn="l"/>
                <a:tab pos="6400800" algn="l"/>
              </a:tabLst>
            </a:pPr>
            <a:r>
              <a:rPr lang="en-US" sz="2600" i="1" dirty="0"/>
              <a:t>(d) the expert has reliably applied the principles and methods to the facts of the case.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9096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Expert’s </a:t>
            </a:r>
            <a:br>
              <a:rPr lang="en-US" sz="4000" dirty="0">
                <a:solidFill>
                  <a:schemeClr val="accent5"/>
                </a:solidFill>
              </a:rPr>
            </a:br>
            <a:r>
              <a:rPr lang="en-US" sz="4000" dirty="0">
                <a:solidFill>
                  <a:schemeClr val="accent5"/>
                </a:solidFill>
              </a:rPr>
              <a:t>Role</a:t>
            </a:r>
          </a:p>
        </p:txBody>
      </p:sp>
      <p:sp>
        <p:nvSpPr>
          <p:cNvPr id="3" name="Content Placeholder 2"/>
          <p:cNvSpPr>
            <a:spLocks noGrp="1"/>
          </p:cNvSpPr>
          <p:nvPr>
            <p:ph idx="1"/>
          </p:nvPr>
        </p:nvSpPr>
        <p:spPr>
          <a:xfrm>
            <a:off x="3705983" y="566274"/>
            <a:ext cx="7789332" cy="5716307"/>
          </a:xfrm>
        </p:spPr>
        <p:txBody>
          <a:bodyPr>
            <a:normAutofit lnSpcReduction="10000"/>
          </a:bodyPr>
          <a:lstStyle/>
          <a:p>
            <a:pPr marL="0" indent="0">
              <a:buNone/>
            </a:pPr>
            <a:r>
              <a:rPr lang="en-US" sz="2800" u="sng" dirty="0"/>
              <a:t>Sources Upon Which Expert May Rely </a:t>
            </a:r>
          </a:p>
          <a:p>
            <a:pPr marL="0" indent="0">
              <a:buNone/>
            </a:pPr>
            <a:r>
              <a:rPr lang="en-US" sz="2800" u="sng" dirty="0"/>
              <a:t>- </a:t>
            </a:r>
            <a:r>
              <a:rPr lang="en-US" sz="2800" i="1" u="sng" dirty="0"/>
              <a:t>Fed. R. Evid. 703</a:t>
            </a:r>
          </a:p>
          <a:p>
            <a:pPr marL="512763" indent="0" algn="just">
              <a:buNone/>
              <a:tabLst>
                <a:tab pos="1143000" algn="l"/>
                <a:tab pos="6400800" algn="l"/>
              </a:tabLst>
            </a:pPr>
            <a:r>
              <a:rPr lang="en-US" sz="2400" dirty="0"/>
              <a:t>An expert may base an opinion on facts or data in the case that the expert has </a:t>
            </a:r>
            <a:r>
              <a:rPr lang="en-US" sz="2400" u="sng" dirty="0">
                <a:solidFill>
                  <a:srgbClr val="92D050"/>
                </a:solidFill>
              </a:rPr>
              <a:t>been made aware of or personally observed</a:t>
            </a:r>
            <a:r>
              <a:rPr lang="en-US" sz="2400" dirty="0">
                <a:solidFill>
                  <a:srgbClr val="92D050"/>
                </a:solidFill>
              </a:rPr>
              <a:t>. </a:t>
            </a:r>
            <a:r>
              <a:rPr lang="en-US" sz="2400" u="sng" dirty="0">
                <a:solidFill>
                  <a:srgbClr val="92D050"/>
                </a:solidFill>
              </a:rPr>
              <a:t>If experts in the particular field would reasonably rely </a:t>
            </a:r>
            <a:r>
              <a:rPr lang="en-US" sz="2400" dirty="0"/>
              <a:t>on those kinds of facts or data in forming an opinion on the subject, they </a:t>
            </a:r>
            <a:r>
              <a:rPr lang="en-US" sz="2400" u="sng" dirty="0">
                <a:solidFill>
                  <a:srgbClr val="92D050"/>
                </a:solidFill>
              </a:rPr>
              <a:t>need not be admissible for the opinion to be admitted</a:t>
            </a:r>
            <a:r>
              <a:rPr lang="en-US" sz="2400" dirty="0"/>
              <a:t>. But if the facts or data would otherwise be inadmissible, the proponent of the opinion may disclose them to the jury only if their probative value in helping the jury evaluate the opinion substantially outweighs their prejudicial effect.</a:t>
            </a:r>
          </a:p>
          <a:p>
            <a:pPr marL="855663" indent="-342900" algn="just">
              <a:tabLst>
                <a:tab pos="1143000" algn="l"/>
                <a:tab pos="6400800" algn="l"/>
              </a:tabLst>
            </a:pPr>
            <a:r>
              <a:rPr lang="en-US" sz="2400" dirty="0"/>
              <a:t>Can testify as to ultimate issue – </a:t>
            </a:r>
            <a:r>
              <a:rPr lang="en-US" sz="2400" i="1" dirty="0"/>
              <a:t>Fed. R. Evid 704</a:t>
            </a:r>
          </a:p>
          <a:p>
            <a:pPr marL="855663" indent="-342900" algn="just">
              <a:tabLst>
                <a:tab pos="1143000" algn="l"/>
                <a:tab pos="6400800" algn="l"/>
              </a:tabLst>
            </a:pPr>
            <a:r>
              <a:rPr lang="en-US" sz="2400" dirty="0"/>
              <a:t>Need not disclose underlying facts – </a:t>
            </a:r>
            <a:r>
              <a:rPr lang="en-US" sz="2400" i="1" dirty="0"/>
              <a:t>Fed. R. Evid 705</a:t>
            </a:r>
          </a:p>
        </p:txBody>
      </p:sp>
    </p:spTree>
    <p:extLst>
      <p:ext uri="{BB962C8B-B14F-4D97-AF65-F5344CB8AC3E}">
        <p14:creationId xmlns:p14="http://schemas.microsoft.com/office/powerpoint/2010/main" val="414927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rgbClr val="FFC000"/>
                </a:solidFill>
              </a:rPr>
              <a:t>Expert’s </a:t>
            </a:r>
            <a:br>
              <a:rPr lang="en-US" sz="4000" dirty="0">
                <a:solidFill>
                  <a:srgbClr val="FFC000"/>
                </a:solidFill>
              </a:rPr>
            </a:br>
            <a:r>
              <a:rPr lang="en-US" sz="4000" dirty="0">
                <a:solidFill>
                  <a:srgbClr val="FFC000"/>
                </a:solidFill>
              </a:rPr>
              <a:t>Role</a:t>
            </a:r>
            <a:endParaRPr lang="en-US" sz="4000" dirty="0"/>
          </a:p>
        </p:txBody>
      </p:sp>
      <p:sp>
        <p:nvSpPr>
          <p:cNvPr id="3" name="Content Placeholder 2"/>
          <p:cNvSpPr>
            <a:spLocks noGrp="1"/>
          </p:cNvSpPr>
          <p:nvPr>
            <p:ph idx="1"/>
          </p:nvPr>
        </p:nvSpPr>
        <p:spPr/>
        <p:txBody>
          <a:bodyPr/>
          <a:lstStyle/>
          <a:p>
            <a:pPr marL="0" indent="0" algn="ctr">
              <a:buNone/>
            </a:pPr>
            <a:r>
              <a:rPr lang="en-US" sz="3600" dirty="0"/>
              <a:t>Experts may have their own </a:t>
            </a:r>
          </a:p>
          <a:p>
            <a:pPr marL="0" indent="0" algn="ctr">
              <a:buNone/>
            </a:pPr>
            <a:r>
              <a:rPr lang="en-US" sz="3600" dirty="0"/>
              <a:t>professional codes of conduct</a:t>
            </a:r>
          </a:p>
          <a:p>
            <a:pPr marL="0" indent="0" algn="ctr">
              <a:buNone/>
            </a:pPr>
            <a:r>
              <a:rPr lang="en-US" sz="3600" dirty="0"/>
              <a:t>AMA, APA, etc.</a:t>
            </a:r>
          </a:p>
          <a:p>
            <a:endParaRPr lang="en-US" dirty="0"/>
          </a:p>
        </p:txBody>
      </p:sp>
    </p:spTree>
    <p:extLst>
      <p:ext uri="{BB962C8B-B14F-4D97-AF65-F5344CB8AC3E}">
        <p14:creationId xmlns:p14="http://schemas.microsoft.com/office/powerpoint/2010/main" val="3453900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2. Locating </a:t>
            </a:r>
            <a:br>
              <a:rPr lang="en-US" sz="4000" dirty="0">
                <a:solidFill>
                  <a:schemeClr val="accent5"/>
                </a:solidFill>
              </a:rPr>
            </a:br>
            <a:r>
              <a:rPr lang="en-US" sz="4000" dirty="0">
                <a:solidFill>
                  <a:schemeClr val="accent5"/>
                </a:solidFill>
              </a:rPr>
              <a:t>an Expert </a:t>
            </a:r>
            <a:br>
              <a:rPr lang="en-US" sz="4000" dirty="0">
                <a:solidFill>
                  <a:schemeClr val="accent5"/>
                </a:solidFill>
              </a:rPr>
            </a:br>
            <a:r>
              <a:rPr lang="en-US" sz="4000" dirty="0">
                <a:solidFill>
                  <a:schemeClr val="accent5"/>
                </a:solidFill>
              </a:rPr>
              <a:t>Witness</a:t>
            </a:r>
          </a:p>
        </p:txBody>
      </p:sp>
      <p:sp>
        <p:nvSpPr>
          <p:cNvPr id="3" name="Content Placeholder 2"/>
          <p:cNvSpPr>
            <a:spLocks noGrp="1"/>
          </p:cNvSpPr>
          <p:nvPr>
            <p:ph idx="1"/>
          </p:nvPr>
        </p:nvSpPr>
        <p:spPr/>
        <p:txBody>
          <a:bodyPr/>
          <a:lstStyle/>
          <a:p>
            <a:r>
              <a:rPr lang="en-US" sz="3000" b="1" dirty="0"/>
              <a:t>Technical, Scientific, Medical Journals </a:t>
            </a:r>
            <a:r>
              <a:rPr lang="en-US" sz="3000" dirty="0"/>
              <a:t>(authors)</a:t>
            </a:r>
          </a:p>
          <a:p>
            <a:r>
              <a:rPr lang="en-US" sz="3000" b="1" dirty="0"/>
              <a:t>Google the topic</a:t>
            </a:r>
          </a:p>
          <a:p>
            <a:r>
              <a:rPr lang="en-US" sz="3000" b="1" dirty="0"/>
              <a:t>Ask client</a:t>
            </a:r>
          </a:p>
          <a:p>
            <a:r>
              <a:rPr lang="en-US" sz="3000" b="1" dirty="0"/>
              <a:t>Last resort – expert witness ads/websites</a:t>
            </a:r>
          </a:p>
          <a:p>
            <a:endParaRPr lang="en-US" dirty="0"/>
          </a:p>
        </p:txBody>
      </p:sp>
      <p:pic>
        <p:nvPicPr>
          <p:cNvPr id="4" name="Picture 3">
            <a:extLst>
              <a:ext uri="{FF2B5EF4-FFF2-40B4-BE49-F238E27FC236}">
                <a16:creationId xmlns:a16="http://schemas.microsoft.com/office/drawing/2014/main" xmlns="" id="{2624E99A-6C67-4A01-9339-3DB743AA5BAE}"/>
              </a:ext>
            </a:extLst>
          </p:cNvPr>
          <p:cNvPicPr>
            <a:picLocks noChangeAspect="1"/>
          </p:cNvPicPr>
          <p:nvPr/>
        </p:nvPicPr>
        <p:blipFill>
          <a:blip r:embed="rId2"/>
          <a:stretch>
            <a:fillRect/>
          </a:stretch>
        </p:blipFill>
        <p:spPr>
          <a:xfrm>
            <a:off x="1697021" y="1304193"/>
            <a:ext cx="1225209" cy="1225209"/>
          </a:xfrm>
          <a:prstGeom prst="rect">
            <a:avLst/>
          </a:prstGeom>
        </p:spPr>
      </p:pic>
    </p:spTree>
    <p:extLst>
      <p:ext uri="{BB962C8B-B14F-4D97-AF65-F5344CB8AC3E}">
        <p14:creationId xmlns:p14="http://schemas.microsoft.com/office/powerpoint/2010/main" val="273680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a:solidFill>
                  <a:schemeClr val="accent5"/>
                </a:solidFill>
              </a:rPr>
              <a:t>3. Expert Fees</a:t>
            </a:r>
          </a:p>
        </p:txBody>
      </p:sp>
      <p:sp>
        <p:nvSpPr>
          <p:cNvPr id="3" name="Content Placeholder 2"/>
          <p:cNvSpPr>
            <a:spLocks noGrp="1"/>
          </p:cNvSpPr>
          <p:nvPr>
            <p:ph idx="1"/>
          </p:nvPr>
        </p:nvSpPr>
        <p:spPr>
          <a:xfrm>
            <a:off x="3869267" y="864108"/>
            <a:ext cx="7730549" cy="5327686"/>
          </a:xfrm>
        </p:spPr>
        <p:txBody>
          <a:bodyPr/>
          <a:lstStyle/>
          <a:p>
            <a:pPr marL="0" indent="0" algn="ctr">
              <a:buNone/>
            </a:pPr>
            <a:r>
              <a:rPr lang="en-US" sz="2800" b="1" i="1" dirty="0"/>
              <a:t>Rule 3.4. Fairness to Opposing Party and Counsel</a:t>
            </a:r>
          </a:p>
          <a:p>
            <a:pPr marL="0" indent="0" algn="ctr">
              <a:buNone/>
            </a:pPr>
            <a:endParaRPr lang="en-US" dirty="0"/>
          </a:p>
          <a:p>
            <a:r>
              <a:rPr lang="en-US" sz="2400" dirty="0"/>
              <a:t>A lawyer shall not:  (b) falsify evidence, counsel or assist a witness to testify falsely, or </a:t>
            </a:r>
            <a:r>
              <a:rPr lang="en-US" sz="2400" dirty="0">
                <a:solidFill>
                  <a:srgbClr val="92D050"/>
                </a:solidFill>
              </a:rPr>
              <a:t>offer an inducement to a witness that is prohibited by law;</a:t>
            </a:r>
          </a:p>
          <a:p>
            <a:r>
              <a:rPr lang="en-US" sz="2400" i="1" dirty="0">
                <a:solidFill>
                  <a:schemeClr val="tx1"/>
                </a:solidFill>
              </a:rPr>
              <a:t>Commentary</a:t>
            </a:r>
            <a:r>
              <a:rPr lang="en-US" sz="2400" dirty="0">
                <a:solidFill>
                  <a:schemeClr val="tx1"/>
                </a:solidFill>
              </a:rPr>
              <a:t> -  it is </a:t>
            </a:r>
            <a:r>
              <a:rPr lang="en-US" sz="2400" dirty="0">
                <a:solidFill>
                  <a:srgbClr val="92D050"/>
                </a:solidFill>
              </a:rPr>
              <a:t>not improper </a:t>
            </a:r>
            <a:r>
              <a:rPr lang="en-US" sz="2400" dirty="0">
                <a:solidFill>
                  <a:schemeClr val="tx1"/>
                </a:solidFill>
              </a:rPr>
              <a:t>to pay a witness’ expenses or to </a:t>
            </a:r>
            <a:r>
              <a:rPr lang="en-US" sz="2400" dirty="0">
                <a:solidFill>
                  <a:srgbClr val="92D050"/>
                </a:solidFill>
              </a:rPr>
              <a:t>compensate an expert witness </a:t>
            </a:r>
            <a:r>
              <a:rPr lang="en-US" sz="2400" dirty="0">
                <a:solidFill>
                  <a:schemeClr val="tx1"/>
                </a:solidFill>
              </a:rPr>
              <a:t>on terms permitted by law. The common law rule in most jurisdictions is that it is improper to pay an occurrence witness any fee for testifying and that it is </a:t>
            </a:r>
            <a:r>
              <a:rPr lang="en-US" sz="2400" dirty="0">
                <a:solidFill>
                  <a:srgbClr val="92D050"/>
                </a:solidFill>
              </a:rPr>
              <a:t>improper to pay an expert witness a contingent fee</a:t>
            </a:r>
            <a:r>
              <a:rPr lang="en-US" sz="2400" dirty="0">
                <a:solidFill>
                  <a:schemeClr val="tx1"/>
                </a:solidFill>
              </a:rPr>
              <a:t>.</a:t>
            </a:r>
          </a:p>
          <a:p>
            <a:endParaRPr lang="en-US" dirty="0"/>
          </a:p>
        </p:txBody>
      </p:sp>
      <p:pic>
        <p:nvPicPr>
          <p:cNvPr id="4" name="Picture 3">
            <a:extLst>
              <a:ext uri="{FF2B5EF4-FFF2-40B4-BE49-F238E27FC236}">
                <a16:creationId xmlns:a16="http://schemas.microsoft.com/office/drawing/2014/main" xmlns="" id="{443493EF-331E-4372-8D54-079E839819D1}"/>
              </a:ext>
            </a:extLst>
          </p:cNvPr>
          <p:cNvPicPr>
            <a:picLocks noChangeAspect="1"/>
          </p:cNvPicPr>
          <p:nvPr/>
        </p:nvPicPr>
        <p:blipFill>
          <a:blip r:embed="rId2"/>
          <a:stretch>
            <a:fillRect/>
          </a:stretch>
        </p:blipFill>
        <p:spPr>
          <a:xfrm>
            <a:off x="1697021" y="1432529"/>
            <a:ext cx="1225209" cy="1225209"/>
          </a:xfrm>
          <a:prstGeom prst="rect">
            <a:avLst/>
          </a:prstGeom>
        </p:spPr>
      </p:pic>
    </p:spTree>
    <p:extLst>
      <p:ext uri="{BB962C8B-B14F-4D97-AF65-F5344CB8AC3E}">
        <p14:creationId xmlns:p14="http://schemas.microsoft.com/office/powerpoint/2010/main" val="2676180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397</TotalTime>
  <Words>897</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Ethical Issues with  Expert Witnesses  </vt:lpstr>
      <vt:lpstr>Outline  of  Topics</vt:lpstr>
      <vt:lpstr>1. General Duties</vt:lpstr>
      <vt:lpstr>Expert’s  Role</vt:lpstr>
      <vt:lpstr>Expert’s  Role</vt:lpstr>
      <vt:lpstr>Expert’s  Role</vt:lpstr>
      <vt:lpstr>Expert’s  Role</vt:lpstr>
      <vt:lpstr>2. Locating  an Expert  Witness</vt:lpstr>
      <vt:lpstr>3. Expert Fees</vt:lpstr>
      <vt:lpstr>4. Disclosures</vt:lpstr>
      <vt:lpstr>5. Omitting  or Coloring Evidence  </vt:lpstr>
      <vt:lpstr>     6. Disclosures of Client Confidences </vt:lpstr>
      <vt:lpstr>7. Modifying Expert Reports</vt:lpstr>
    </vt:vector>
  </TitlesOfParts>
  <Company>USDC-RI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with  Expert Witnesses</dc:title>
  <dc:creator>Jack McConnell</dc:creator>
  <cp:lastModifiedBy>Present</cp:lastModifiedBy>
  <cp:revision>30</cp:revision>
  <cp:lastPrinted>2018-10-10T18:20:06Z</cp:lastPrinted>
  <dcterms:created xsi:type="dcterms:W3CDTF">2018-10-10T12:11:59Z</dcterms:created>
  <dcterms:modified xsi:type="dcterms:W3CDTF">2018-10-10T21:17:58Z</dcterms:modified>
</cp:coreProperties>
</file>